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7" r:id="rId2"/>
    <p:sldId id="383" r:id="rId3"/>
    <p:sldId id="290" r:id="rId4"/>
    <p:sldId id="346" r:id="rId5"/>
    <p:sldId id="368" r:id="rId6"/>
    <p:sldId id="371" r:id="rId7"/>
    <p:sldId id="372" r:id="rId8"/>
    <p:sldId id="378" r:id="rId9"/>
    <p:sldId id="375" r:id="rId10"/>
    <p:sldId id="382" r:id="rId11"/>
    <p:sldId id="338" r:id="rId12"/>
    <p:sldId id="385" r:id="rId13"/>
    <p:sldId id="342" r:id="rId14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0D24"/>
    <a:srgbClr val="00163B"/>
    <a:srgbClr val="8C0026"/>
    <a:srgbClr val="404040"/>
    <a:srgbClr val="385C7F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9" autoAdjust="0"/>
    <p:restoredTop sz="97062" autoAdjust="0"/>
  </p:normalViewPr>
  <p:slideViewPr>
    <p:cSldViewPr snapToGrid="0" snapToObjects="1">
      <p:cViewPr varScale="1">
        <p:scale>
          <a:sx n="106" d="100"/>
          <a:sy n="106" d="100"/>
        </p:scale>
        <p:origin x="200" y="1248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05.04.2022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05.04.2022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7589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895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728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0493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352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1654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530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49th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05.04.2022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503667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7. </a:t>
            </a:r>
            <a:r>
              <a:rPr lang="en-GB" b="1" dirty="0">
                <a:solidFill>
                  <a:srgbClr val="750D24"/>
                </a:solidFill>
              </a:rPr>
              <a:t>Orientation from the student representatives</a:t>
            </a:r>
            <a:endParaRPr lang="en-GB" b="1" dirty="0">
              <a:solidFill>
                <a:srgbClr val="8C0026"/>
              </a:solidFill>
            </a:endParaRPr>
          </a:p>
        </p:txBody>
      </p:sp>
      <p:sp>
        <p:nvSpPr>
          <p:cNvPr id="14" name="Pladsholder til indhold 1">
            <a:extLst>
              <a:ext uri="{FF2B5EF4-FFF2-40B4-BE49-F238E27FC236}">
                <a16:creationId xmlns:a16="http://schemas.microsoft.com/office/drawing/2014/main" id="{22352288-B00E-4211-AB18-A353200DADF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98684" y="2281368"/>
            <a:ext cx="9141970" cy="5437648"/>
          </a:xfrm>
        </p:spPr>
        <p:txBody>
          <a:bodyPr/>
          <a:lstStyle/>
          <a:p>
            <a:endParaRPr lang="da-DK" sz="2400" dirty="0">
              <a:solidFill>
                <a:srgbClr val="00163B"/>
              </a:solidFill>
            </a:endParaRPr>
          </a:p>
          <a:p>
            <a:pPr lvl="1"/>
            <a:r>
              <a:rPr lang="en-GB" sz="2400" dirty="0">
                <a:solidFill>
                  <a:srgbClr val="00163B"/>
                </a:solidFill>
              </a:rPr>
              <a:t>First meeting</a:t>
            </a:r>
          </a:p>
          <a:p>
            <a:pPr lvl="1"/>
            <a:endParaRPr lang="en-GB" sz="2400" dirty="0">
              <a:solidFill>
                <a:srgbClr val="00163B"/>
              </a:solidFill>
            </a:endParaRPr>
          </a:p>
          <a:p>
            <a:pPr lvl="1"/>
            <a:r>
              <a:rPr lang="da-DK" sz="2400" dirty="0" err="1">
                <a:solidFill>
                  <a:srgbClr val="00163B"/>
                </a:solidFill>
              </a:rPr>
              <a:t>Questions</a:t>
            </a:r>
            <a:r>
              <a:rPr lang="da-DK" sz="2400" dirty="0">
                <a:solidFill>
                  <a:srgbClr val="00163B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91183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88994" y="1833786"/>
            <a:ext cx="4087571" cy="408757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507986" y="2839486"/>
            <a:ext cx="7256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200" dirty="0">
                <a:solidFill>
                  <a:schemeClr val="bg1"/>
                </a:solidFill>
                <a:latin typeface="Verdana"/>
                <a:ea typeface="Verdana" panose="020B0604030504040204" pitchFamily="34" charset="0"/>
                <a:cs typeface="Verdana"/>
              </a:rPr>
              <a:t>8. </a:t>
            </a:r>
            <a:r>
              <a:rPr lang="en-GB" sz="4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Re-organisation of the student involvement</a:t>
            </a:r>
            <a:endParaRPr lang="da-DK" sz="4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80" name="Picture 8" descr="Premium Vector | Thinking young men and women.puzzled and confused people  with a question mark.">
            <a:extLst>
              <a:ext uri="{FF2B5EF4-FFF2-40B4-BE49-F238E27FC236}">
                <a16:creationId xmlns:a16="http://schemas.microsoft.com/office/drawing/2014/main" id="{7E027052-66BF-4A69-9681-E41CAB493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664" y="5051373"/>
            <a:ext cx="4490655" cy="252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746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88994" y="1833786"/>
            <a:ext cx="4087571" cy="408757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37120" y="3135096"/>
            <a:ext cx="7256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9. </a:t>
            </a:r>
            <a:r>
              <a:rPr lang="da-DK" sz="6000" dirty="0" err="1">
                <a:solidFill>
                  <a:schemeClr val="bg1"/>
                </a:solidFill>
                <a:latin typeface="Verdana"/>
                <a:cs typeface="Verdana"/>
              </a:rPr>
              <a:t>Other</a:t>
            </a:r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6000" dirty="0" err="1">
                <a:solidFill>
                  <a:schemeClr val="bg1"/>
                </a:solidFill>
                <a:latin typeface="Verdana"/>
                <a:cs typeface="Verdana"/>
              </a:rPr>
              <a:t>topics</a:t>
            </a:r>
            <a:endParaRPr lang="da-DK" sz="6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pic>
        <p:nvPicPr>
          <p:cNvPr id="3080" name="Picture 8" descr="Premium Vector | Thinking young men and women.puzzled and confused people  with a question mark.">
            <a:extLst>
              <a:ext uri="{FF2B5EF4-FFF2-40B4-BE49-F238E27FC236}">
                <a16:creationId xmlns:a16="http://schemas.microsoft.com/office/drawing/2014/main" id="{7E027052-66BF-4A69-9681-E41CAB493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664" y="5051373"/>
            <a:ext cx="4490655" cy="252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75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79044" y="2588294"/>
            <a:ext cx="79812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b="1" dirty="0">
                <a:solidFill>
                  <a:schemeClr val="bg1"/>
                </a:solidFill>
                <a:latin typeface="Verdana"/>
                <a:cs typeface="Verdana"/>
              </a:rPr>
              <a:t>9. </a:t>
            </a:r>
            <a:r>
              <a:rPr lang="da-DK" sz="3500" b="1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b="1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3500" b="1" dirty="0" err="1">
                <a:solidFill>
                  <a:schemeClr val="bg1"/>
                </a:solidFill>
                <a:latin typeface="Verdana"/>
                <a:cs typeface="Verdana"/>
              </a:rPr>
              <a:t>board</a:t>
            </a:r>
            <a:r>
              <a:rPr lang="da-DK" sz="3500" b="1" dirty="0">
                <a:solidFill>
                  <a:schemeClr val="bg1"/>
                </a:solidFill>
                <a:latin typeface="Verdana"/>
                <a:cs typeface="Verdana"/>
              </a:rPr>
              <a:t> meeting</a:t>
            </a:r>
          </a:p>
          <a:p>
            <a:endParaRPr lang="da-DK" sz="3500" dirty="0">
              <a:solidFill>
                <a:schemeClr val="bg1"/>
              </a:solidFill>
              <a:latin typeface="Verdana"/>
              <a:cs typeface="Verdana"/>
            </a:endParaRPr>
          </a:p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50th Board Meeting</a:t>
            </a:r>
          </a:p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16 August 2022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dirty="0">
                <a:solidFill>
                  <a:srgbClr val="00163B"/>
                </a:solidFill>
              </a:rPr>
              <a:t>Approval of the agenda</a:t>
            </a:r>
            <a:endParaRPr lang="en-GB" sz="2800" dirty="0">
              <a:solidFill>
                <a:srgbClr val="00163B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00163B"/>
                </a:solidFill>
              </a:rPr>
              <a:t>Choice of minutes taker</a:t>
            </a:r>
            <a:endParaRPr lang="en-GB" sz="2800" dirty="0">
              <a:solidFill>
                <a:srgbClr val="00163B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00163B"/>
                </a:solidFill>
              </a:rPr>
              <a:t>Approval of the minutes (previous meeting)</a:t>
            </a:r>
            <a:endParaRPr lang="en-GB" sz="2800" dirty="0">
              <a:solidFill>
                <a:srgbClr val="00163B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00163B"/>
                </a:solidFill>
              </a:rPr>
              <a:t>Orientation from the chairmanship</a:t>
            </a:r>
            <a:endParaRPr lang="en-GB" sz="2800" dirty="0">
              <a:solidFill>
                <a:srgbClr val="00163B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00163B"/>
                </a:solidFill>
              </a:rPr>
              <a:t>Financial situation / Treasurer</a:t>
            </a:r>
            <a:endParaRPr lang="en-GB" sz="2800" dirty="0">
              <a:solidFill>
                <a:srgbClr val="00163B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00163B"/>
                </a:solidFill>
              </a:rPr>
              <a:t>Budget for the next year (July to June)</a:t>
            </a:r>
            <a:endParaRPr lang="en-GB" sz="2800" dirty="0">
              <a:solidFill>
                <a:srgbClr val="00163B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00163B"/>
                </a:solidFill>
              </a:rPr>
              <a:t>Orientation from the student representatives in the </a:t>
            </a:r>
            <a:r>
              <a:rPr lang="en-GB" dirty="0" err="1">
                <a:solidFill>
                  <a:srgbClr val="00163B"/>
                </a:solidFill>
              </a:rPr>
              <a:t>Cphbusiness</a:t>
            </a:r>
            <a:r>
              <a:rPr lang="en-GB" dirty="0">
                <a:solidFill>
                  <a:srgbClr val="00163B"/>
                </a:solidFill>
              </a:rPr>
              <a:t>’ board of directors</a:t>
            </a:r>
            <a:endParaRPr lang="en-GB" sz="2800" dirty="0">
              <a:solidFill>
                <a:srgbClr val="00163B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00163B"/>
                </a:solidFill>
              </a:rPr>
              <a:t>Re-organisation of the student involvement at </a:t>
            </a:r>
            <a:r>
              <a:rPr lang="en-GB" dirty="0" err="1">
                <a:solidFill>
                  <a:srgbClr val="00163B"/>
                </a:solidFill>
              </a:rPr>
              <a:t>Cphbusiness</a:t>
            </a:r>
            <a:r>
              <a:rPr lang="en-GB" dirty="0">
                <a:solidFill>
                  <a:srgbClr val="00163B"/>
                </a:solidFill>
              </a:rPr>
              <a:t> / Charlotte</a:t>
            </a:r>
            <a:endParaRPr lang="en-GB" sz="2800" dirty="0">
              <a:solidFill>
                <a:srgbClr val="00163B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00163B"/>
                </a:solidFill>
              </a:rPr>
              <a:t>Other topics</a:t>
            </a:r>
            <a:endParaRPr lang="en-GB" sz="2800" dirty="0">
              <a:solidFill>
                <a:srgbClr val="00163B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00163B"/>
                </a:solidFill>
              </a:rPr>
              <a:t>Next meeting</a:t>
            </a:r>
            <a:endParaRPr lang="en-GB" sz="2800" dirty="0">
              <a:solidFill>
                <a:srgbClr val="00163B"/>
              </a:solidFill>
            </a:endParaRPr>
          </a:p>
          <a:p>
            <a:pPr fontAlgn="base"/>
            <a:endParaRPr lang="en-US" sz="1200" dirty="0">
              <a:solidFill>
                <a:srgbClr val="0016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276193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48th board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pPr marL="0" indent="0"/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en-GB" b="1" dirty="0">
                <a:solidFill>
                  <a:srgbClr val="750D24"/>
                </a:solidFill>
              </a:rPr>
              <a:t>Orientation from the chairmanship</a:t>
            </a:r>
            <a:endParaRPr lang="en-GB" sz="5400" b="1" dirty="0">
              <a:solidFill>
                <a:srgbClr val="750D24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62111" indent="0">
              <a:buNone/>
            </a:pPr>
            <a:endParaRPr lang="en-GB" sz="2400" dirty="0">
              <a:solidFill>
                <a:srgbClr val="00163B"/>
              </a:solidFill>
            </a:endParaRPr>
          </a:p>
          <a:p>
            <a:pPr marL="405011" indent="-342900"/>
            <a:endParaRPr lang="en-GB" sz="2400" dirty="0">
              <a:solidFill>
                <a:srgbClr val="00163B"/>
              </a:solidFill>
            </a:endParaRPr>
          </a:p>
          <a:p>
            <a:pPr marL="405011" indent="-342900"/>
            <a:r>
              <a:rPr lang="en-GB" sz="2400" dirty="0">
                <a:solidFill>
                  <a:srgbClr val="00163B"/>
                </a:solidFill>
              </a:rPr>
              <a:t>Volunteer status</a:t>
            </a:r>
          </a:p>
          <a:p>
            <a:pPr marL="405011" indent="-342900"/>
            <a:r>
              <a:rPr lang="en-GB" sz="2400" dirty="0">
                <a:solidFill>
                  <a:srgbClr val="00163B"/>
                </a:solidFill>
              </a:rPr>
              <a:t>DESO orientation and our stand on collaboration with unions.</a:t>
            </a:r>
          </a:p>
          <a:p>
            <a:pPr marL="405011" indent="-342900"/>
            <a:r>
              <a:rPr lang="en-GB" sz="2400" dirty="0">
                <a:solidFill>
                  <a:srgbClr val="00163B"/>
                </a:solidFill>
              </a:rPr>
              <a:t>Communication needs improvement – courses?</a:t>
            </a:r>
          </a:p>
          <a:p>
            <a:pPr marL="405011" indent="-342900"/>
            <a:r>
              <a:rPr lang="en-GB" sz="2400" dirty="0">
                <a:solidFill>
                  <a:srgbClr val="00163B"/>
                </a:solidFill>
              </a:rPr>
              <a:t>Activities executed Spring 2022:</a:t>
            </a:r>
          </a:p>
          <a:p>
            <a:pPr marL="839785" lvl="1" indent="-342900"/>
            <a:r>
              <a:rPr lang="en-GB" sz="2100" dirty="0">
                <a:solidFill>
                  <a:srgbClr val="00163B"/>
                </a:solidFill>
              </a:rPr>
              <a:t>Information meeting in February</a:t>
            </a:r>
          </a:p>
          <a:p>
            <a:pPr marL="839785" lvl="1" indent="-342900"/>
            <a:r>
              <a:rPr lang="en-GB" sz="2100" dirty="0">
                <a:solidFill>
                  <a:srgbClr val="00163B"/>
                </a:solidFill>
              </a:rPr>
              <a:t>Open house </a:t>
            </a:r>
          </a:p>
          <a:p>
            <a:pPr marL="839785" lvl="1" indent="-342900"/>
            <a:r>
              <a:rPr lang="en-GB" sz="2100" dirty="0">
                <a:solidFill>
                  <a:srgbClr val="00163B"/>
                </a:solidFill>
              </a:rPr>
              <a:t>Action Day (still going)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1226E96-CA23-8646-A94B-C4CF103580A2}"/>
              </a:ext>
            </a:extLst>
          </p:cNvPr>
          <p:cNvSpPr/>
          <p:nvPr/>
        </p:nvSpPr>
        <p:spPr>
          <a:xfrm>
            <a:off x="8448149" y="6086210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21C8967-F49B-3241-9AF9-C8C952ECC1FA}"/>
              </a:ext>
            </a:extLst>
          </p:cNvPr>
          <p:cNvSpPr/>
          <p:nvPr/>
        </p:nvSpPr>
        <p:spPr>
          <a:xfrm>
            <a:off x="7311678" y="4926280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6" y="1047256"/>
            <a:ext cx="8789988" cy="933447"/>
          </a:xfrm>
        </p:spPr>
        <p:txBody>
          <a:bodyPr>
            <a:normAutofit fontScale="92500" lnSpcReduction="20000"/>
          </a:bodyPr>
          <a:lstStyle/>
          <a:p>
            <a:r>
              <a:rPr lang="en-GB" sz="3600" b="1" dirty="0">
                <a:solidFill>
                  <a:srgbClr val="750D24"/>
                </a:solidFill>
              </a:rPr>
              <a:t>4. Orientation from the chairmanship</a:t>
            </a:r>
            <a:endParaRPr lang="en-GB" sz="3700" b="1" dirty="0">
              <a:solidFill>
                <a:srgbClr val="8C0026"/>
              </a:solidFill>
            </a:endParaRP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id="{612CFED0-B7F4-DE42-B6F2-C2BFE66B296A}"/>
              </a:ext>
            </a:extLst>
          </p:cNvPr>
          <p:cNvSpPr txBox="1">
            <a:spLocks/>
          </p:cNvSpPr>
          <p:nvPr/>
        </p:nvSpPr>
        <p:spPr>
          <a:xfrm>
            <a:off x="554736" y="1980703"/>
            <a:ext cx="8708018" cy="4168174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GB" sz="2500" b="1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2500" b="1" dirty="0">
                <a:solidFill>
                  <a:srgbClr val="00163B"/>
                </a:solidFill>
                <a:sym typeface="Wingdings"/>
              </a:rPr>
              <a:t>Activity Wheel – rest of Spring 2022:</a:t>
            </a:r>
          </a:p>
          <a:p>
            <a:pPr marL="285750" lvl="1" indent="-285750"/>
            <a:endParaRPr lang="en-GB" sz="2500" i="1" dirty="0">
              <a:solidFill>
                <a:srgbClr val="00163B"/>
              </a:solidFill>
              <a:sym typeface="Wingdings"/>
            </a:endParaRPr>
          </a:p>
          <a:p>
            <a:pPr marL="285750" lvl="1" indent="-285750"/>
            <a:r>
              <a:rPr lang="en-GB" sz="2500" dirty="0">
                <a:solidFill>
                  <a:srgbClr val="00163B"/>
                </a:solidFill>
                <a:sym typeface="Wingdings"/>
              </a:rPr>
              <a:t>April: HK conference</a:t>
            </a:r>
          </a:p>
          <a:p>
            <a:pPr marL="285750" lvl="1" indent="-285750"/>
            <a:r>
              <a:rPr lang="en-GB" sz="2500" dirty="0">
                <a:solidFill>
                  <a:srgbClr val="00163B"/>
                </a:solidFill>
                <a:sym typeface="Wingdings"/>
              </a:rPr>
              <a:t>May: “Exam </a:t>
            </a:r>
            <a:r>
              <a:rPr lang="en-GB" sz="2500" dirty="0" err="1">
                <a:solidFill>
                  <a:srgbClr val="00163B"/>
                </a:solidFill>
                <a:sym typeface="Wingdings"/>
              </a:rPr>
              <a:t>Kickoff</a:t>
            </a:r>
            <a:r>
              <a:rPr lang="en-GB" sz="2500" dirty="0">
                <a:solidFill>
                  <a:srgbClr val="00163B"/>
                </a:solidFill>
                <a:sym typeface="Wingdings"/>
              </a:rPr>
              <a:t>” with course in Time Management. Collaboration with HK.</a:t>
            </a:r>
          </a:p>
          <a:p>
            <a:pPr marL="285750" lvl="1" indent="-285750"/>
            <a:r>
              <a:rPr lang="en-GB" sz="2500" dirty="0">
                <a:solidFill>
                  <a:srgbClr val="00163B"/>
                </a:solidFill>
                <a:sym typeface="Wingdings"/>
              </a:rPr>
              <a:t>24</a:t>
            </a:r>
            <a:r>
              <a:rPr lang="en-GB" sz="2500" baseline="30000" dirty="0">
                <a:solidFill>
                  <a:srgbClr val="00163B"/>
                </a:solidFill>
                <a:sym typeface="Wingdings"/>
              </a:rPr>
              <a:t>th</a:t>
            </a:r>
            <a:r>
              <a:rPr lang="en-GB" sz="2500" dirty="0">
                <a:solidFill>
                  <a:srgbClr val="00163B"/>
                </a:solidFill>
                <a:sym typeface="Wingdings"/>
              </a:rPr>
              <a:t> June: Semester party with pre-dinner event for volunteers (part of the Restart Project)</a:t>
            </a:r>
          </a:p>
          <a:p>
            <a:pPr marL="285750" lvl="1" indent="-285750"/>
            <a:endParaRPr lang="en-GB" sz="2500" i="1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97836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1">
            <a:extLst>
              <a:ext uri="{FF2B5EF4-FFF2-40B4-BE49-F238E27FC236}">
                <a16:creationId xmlns:a16="http://schemas.microsoft.com/office/drawing/2014/main" id="{6506AD65-70B9-4012-9836-3AB4E6B46EF1}"/>
              </a:ext>
            </a:extLst>
          </p:cNvPr>
          <p:cNvSpPr txBox="1">
            <a:spLocks/>
          </p:cNvSpPr>
          <p:nvPr/>
        </p:nvSpPr>
        <p:spPr>
          <a:xfrm>
            <a:off x="554735" y="1781299"/>
            <a:ext cx="8708018" cy="5324039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buFont typeface="Wingdings" pitchFamily="2" charset="2"/>
              <a:buChar char="§"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5. Financial situation</a:t>
            </a: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id="{4198956D-1534-7D4A-BC1B-410580A8BAD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76585" y="1672650"/>
            <a:ext cx="9141970" cy="5437648"/>
          </a:xfrm>
        </p:spPr>
        <p:txBody>
          <a:bodyPr/>
          <a:lstStyle/>
          <a:p>
            <a:r>
              <a:rPr lang="en-US" sz="2800" dirty="0">
                <a:solidFill>
                  <a:srgbClr val="00163B"/>
                </a:solidFill>
              </a:rPr>
              <a:t>Balance on the bank account: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+197.423,45 DK</a:t>
            </a:r>
            <a:endParaRPr lang="en-US" sz="2800" dirty="0">
              <a:solidFill>
                <a:srgbClr val="00163B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163B"/>
              </a:solidFill>
            </a:endParaRPr>
          </a:p>
          <a:p>
            <a:r>
              <a:rPr lang="en-US" sz="2800" dirty="0">
                <a:solidFill>
                  <a:srgbClr val="00163B"/>
                </a:solidFill>
              </a:rPr>
              <a:t>Current bank account access: </a:t>
            </a:r>
            <a:r>
              <a:rPr lang="en-US" sz="2800" dirty="0" err="1">
                <a:solidFill>
                  <a:srgbClr val="00163B"/>
                </a:solidFill>
              </a:rPr>
              <a:t>Nicoline</a:t>
            </a:r>
            <a:endParaRPr lang="en-US" sz="2800" dirty="0">
              <a:solidFill>
                <a:srgbClr val="00163B"/>
              </a:solidFill>
            </a:endParaRPr>
          </a:p>
          <a:p>
            <a:endParaRPr lang="en-US" sz="2800" dirty="0">
              <a:solidFill>
                <a:srgbClr val="00163B"/>
              </a:solidFill>
            </a:endParaRPr>
          </a:p>
          <a:p>
            <a:r>
              <a:rPr lang="en-US" sz="2800" dirty="0">
                <a:solidFill>
                  <a:srgbClr val="00163B"/>
                </a:solidFill>
              </a:rPr>
              <a:t>Dinero is cancelled</a:t>
            </a:r>
            <a:endParaRPr lang="en-US" sz="2500" dirty="0">
              <a:solidFill>
                <a:srgbClr val="0016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0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Budget for next year</a:t>
            </a:r>
          </a:p>
        </p:txBody>
      </p:sp>
      <p:sp>
        <p:nvSpPr>
          <p:cNvPr id="8" name="Ellipse 7"/>
          <p:cNvSpPr/>
          <p:nvPr/>
        </p:nvSpPr>
        <p:spPr>
          <a:xfrm>
            <a:off x="8542753" y="6068027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406282" y="4908097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3604371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20586</TotalTime>
  <Words>266</Words>
  <Application>Microsoft Macintosh PowerPoint</Application>
  <PresentationFormat>Brugerdefineret</PresentationFormat>
  <Paragraphs>117</Paragraphs>
  <Slides>13</Slides>
  <Notes>12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Charlotte Dalgaard Dela (CDP - Teamleder - Alumni - Cphbusiness)</cp:lastModifiedBy>
  <cp:revision>282</cp:revision>
  <dcterms:created xsi:type="dcterms:W3CDTF">2013-08-30T11:58:37Z</dcterms:created>
  <dcterms:modified xsi:type="dcterms:W3CDTF">2022-04-07T07:33:39Z</dcterms:modified>
</cp:coreProperties>
</file>