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7" r:id="rId2"/>
    <p:sldId id="381" r:id="rId3"/>
    <p:sldId id="290" r:id="rId4"/>
    <p:sldId id="346" r:id="rId5"/>
    <p:sldId id="368" r:id="rId6"/>
    <p:sldId id="371" r:id="rId7"/>
    <p:sldId id="375" r:id="rId8"/>
    <p:sldId id="378" r:id="rId9"/>
    <p:sldId id="379" r:id="rId10"/>
    <p:sldId id="370" r:id="rId11"/>
    <p:sldId id="374" r:id="rId12"/>
    <p:sldId id="372" r:id="rId13"/>
    <p:sldId id="382" r:id="rId14"/>
    <p:sldId id="338" r:id="rId15"/>
    <p:sldId id="380" r:id="rId16"/>
    <p:sldId id="342" r:id="rId17"/>
  </p:sldIdLst>
  <p:sldSz cx="9939338" cy="7451725"/>
  <p:notesSz cx="6858000" cy="9144000"/>
  <p:defaultTextStyle>
    <a:defPPr>
      <a:defRPr lang="en-US"/>
    </a:defPPr>
    <a:lvl1pPr marL="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688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377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065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8754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442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131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78195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75080" algn="l" defTabSz="49688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47">
          <p15:clr>
            <a:srgbClr val="A4A3A4"/>
          </p15:clr>
        </p15:guide>
        <p15:guide id="2" pos="31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0D24"/>
    <a:srgbClr val="00163B"/>
    <a:srgbClr val="8C0026"/>
    <a:srgbClr val="404040"/>
    <a:srgbClr val="385C7F"/>
    <a:srgbClr val="9F1132"/>
    <a:srgbClr val="FBB04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13" autoAdjust="0"/>
    <p:restoredTop sz="92275" autoAdjust="0"/>
  </p:normalViewPr>
  <p:slideViewPr>
    <p:cSldViewPr snapToGrid="0" snapToObjects="1">
      <p:cViewPr varScale="1">
        <p:scale>
          <a:sx n="105" d="100"/>
          <a:sy n="105" d="100"/>
        </p:scale>
        <p:origin x="1048" y="184"/>
      </p:cViewPr>
      <p:guideLst>
        <p:guide orient="horz" pos="2347"/>
        <p:guide pos="31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19" d="100"/>
          <a:sy n="119" d="100"/>
        </p:scale>
        <p:origin x="-441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7F9727-4AA7-4743-9E28-A2B95FCC3144}" type="datetimeFigureOut">
              <a:rPr lang="da-DK" smtClean="0"/>
              <a:t>16.12.2021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43F94-92DC-C74B-A479-4532430A417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899960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31977-F3AE-124F-A9C2-5BDDEAC30434}" type="datetimeFigureOut">
              <a:rPr lang="da-DK" smtClean="0"/>
              <a:t>16.12.2021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289EEE-E56A-E44A-87BD-FA2239BC98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283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52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10437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493523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75898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728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155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7942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956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89748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753022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  <a:p>
            <a:r>
              <a:rPr lang="da-DK" baseline="0" dirty="0"/>
              <a:t> </a:t>
            </a:r>
          </a:p>
          <a:p>
            <a:r>
              <a:rPr lang="da-DK" baseline="0" dirty="0"/>
              <a:t> </a:t>
            </a:r>
            <a:endParaRPr lang="da-DK" dirty="0"/>
          </a:p>
          <a:p>
            <a:endParaRPr lang="da-DK" dirty="0"/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41654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baseline="0" dirty="0"/>
          </a:p>
          <a:p>
            <a:endParaRPr lang="da-DK" baseline="0" dirty="0"/>
          </a:p>
          <a:p>
            <a:endParaRPr lang="da-DK" baseline="0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774413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289EEE-E56A-E44A-87BD-FA2239BC982C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5111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08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54735" y="2205353"/>
            <a:ext cx="4333832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5049047" y="2205353"/>
            <a:ext cx="4295678" cy="695149"/>
          </a:xfrm>
          <a:prstGeom prst="rect">
            <a:avLst/>
          </a:prstGeom>
        </p:spPr>
        <p:txBody>
          <a:bodyPr lIns="99377" tIns="49688" rIns="99377" bIns="49688" anchor="b"/>
          <a:lstStyle>
            <a:lvl1pPr marL="0" indent="0">
              <a:buNone/>
              <a:defRPr sz="2600" b="1"/>
            </a:lvl1pPr>
            <a:lvl2pPr marL="496885" indent="0">
              <a:buNone/>
              <a:defRPr sz="2200" b="1"/>
            </a:lvl2pPr>
            <a:lvl3pPr marL="993770" indent="0">
              <a:buNone/>
              <a:defRPr sz="2000" b="1"/>
            </a:lvl3pPr>
            <a:lvl4pPr marL="1490655" indent="0">
              <a:buNone/>
              <a:defRPr sz="1700" b="1"/>
            </a:lvl4pPr>
            <a:lvl5pPr marL="1987540" indent="0">
              <a:buNone/>
              <a:defRPr sz="1700" b="1"/>
            </a:lvl5pPr>
            <a:lvl6pPr marL="2484425" indent="0">
              <a:buNone/>
              <a:defRPr sz="1700" b="1"/>
            </a:lvl6pPr>
            <a:lvl7pPr marL="2981310" indent="0">
              <a:buNone/>
              <a:defRPr sz="1700" b="1"/>
            </a:lvl7pPr>
            <a:lvl8pPr marL="3478195" indent="0">
              <a:buNone/>
              <a:defRPr sz="1700" b="1"/>
            </a:lvl8pPr>
            <a:lvl9pPr marL="3975080" indent="0">
              <a:buNone/>
              <a:defRPr sz="1700" b="1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  <p:sp>
        <p:nvSpPr>
          <p:cNvPr id="9" name="Pladsholder til indhold 4"/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1" name="Pladsholder til indhold 4"/>
          <p:cNvSpPr>
            <a:spLocks noGrp="1"/>
          </p:cNvSpPr>
          <p:nvPr>
            <p:ph sz="quarter" idx="13"/>
          </p:nvPr>
        </p:nvSpPr>
        <p:spPr>
          <a:xfrm>
            <a:off x="4988724" y="2301580"/>
            <a:ext cx="4356000" cy="4100071"/>
          </a:xfrm>
          <a:prstGeom prst="rect">
            <a:avLst/>
          </a:prstGeom>
        </p:spPr>
        <p:txBody>
          <a:bodyPr/>
          <a:lstStyle>
            <a:lvl1pPr marL="372664" indent="-372664">
              <a:buClr>
                <a:srgbClr val="8C0026"/>
              </a:buClr>
              <a:buFont typeface="Arial"/>
              <a:buChar char="•"/>
              <a:defRPr sz="1800">
                <a:solidFill>
                  <a:srgbClr val="404040"/>
                </a:solidFill>
              </a:defRPr>
            </a:lvl1pPr>
            <a:lvl2pPr marL="807438" indent="-310553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2pPr>
            <a:lvl3pPr marL="124221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3pPr>
            <a:lvl4pPr marL="1739097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4pPr>
            <a:lvl5pPr marL="2235982" indent="-248442">
              <a:buClr>
                <a:srgbClr val="8C0026"/>
              </a:buClr>
              <a:buFont typeface="Arial"/>
              <a:buChar char="•"/>
              <a:defRPr sz="15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 err="1"/>
              <a:t>Klik</a:t>
            </a:r>
            <a:r>
              <a:rPr lang="en-US" dirty="0"/>
              <a:t> for at </a:t>
            </a:r>
            <a:r>
              <a:rPr lang="en-US" dirty="0" err="1"/>
              <a:t>redigere</a:t>
            </a:r>
            <a:r>
              <a:rPr lang="en-US" dirty="0"/>
              <a:t> </a:t>
            </a:r>
            <a:r>
              <a:rPr lang="en-US" dirty="0" err="1"/>
              <a:t>teksttypografierne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masteren</a:t>
            </a:r>
            <a:endParaRPr lang="en-US" dirty="0"/>
          </a:p>
          <a:p>
            <a:pPr lvl="1"/>
            <a:r>
              <a:rPr lang="en-US" dirty="0" err="1"/>
              <a:t>Andet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2"/>
            <a:r>
              <a:rPr lang="en-US" dirty="0" err="1"/>
              <a:t>Tredje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3"/>
            <a:r>
              <a:rPr lang="en-US" dirty="0" err="1"/>
              <a:t>Fjerde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en-US" dirty="0"/>
          </a:p>
          <a:p>
            <a:pPr lvl="4"/>
            <a:r>
              <a:rPr lang="en-US" dirty="0" err="1"/>
              <a:t>Femte</a:t>
            </a:r>
            <a:r>
              <a:rPr lang="en-US" dirty="0"/>
              <a:t> </a:t>
            </a:r>
            <a:r>
              <a:rPr lang="en-US" dirty="0" err="1"/>
              <a:t>niveau</a:t>
            </a:r>
            <a:endParaRPr lang="da-DK" dirty="0"/>
          </a:p>
        </p:txBody>
      </p:sp>
      <p:sp>
        <p:nvSpPr>
          <p:cNvPr id="12" name="Pladsholder til tekst 5"/>
          <p:cNvSpPr>
            <a:spLocks noGrp="1"/>
          </p:cNvSpPr>
          <p:nvPr>
            <p:ph type="body" sz="quarter" idx="10" hasCustomPrompt="1"/>
          </p:nvPr>
        </p:nvSpPr>
        <p:spPr>
          <a:xfrm>
            <a:off x="554736" y="1047256"/>
            <a:ext cx="8789988" cy="933447"/>
          </a:xfrm>
          <a:prstGeom prst="rect">
            <a:avLst/>
          </a:prstGeom>
        </p:spPr>
        <p:txBody>
          <a:bodyPr/>
          <a:lstStyle>
            <a:lvl1pPr>
              <a:buNone/>
              <a:defRPr sz="4000" b="0" i="0" baseline="0">
                <a:solidFill>
                  <a:srgbClr val="404040"/>
                </a:solidFill>
              </a:defRPr>
            </a:lvl1pPr>
          </a:lstStyle>
          <a:p>
            <a:pPr lvl="0"/>
            <a:r>
              <a:rPr lang="da-DK" dirty="0"/>
              <a:t>Skriv titel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8180" y="5216207"/>
            <a:ext cx="5963603" cy="615803"/>
          </a:xfrm>
          <a:prstGeom prst="rect">
            <a:avLst/>
          </a:prstGeom>
        </p:spPr>
        <p:txBody>
          <a:bodyPr lIns="99377" tIns="49688" rIns="99377" bIns="49688" anchor="b"/>
          <a:lstStyle>
            <a:lvl1pPr algn="l">
              <a:defRPr sz="2600" b="1">
                <a:solidFill>
                  <a:srgbClr val="9F1132"/>
                </a:solidFill>
              </a:defRPr>
            </a:lvl1pPr>
          </a:lstStyle>
          <a:p>
            <a:r>
              <a:rPr lang="en-US"/>
              <a:t>Klik for at redigere i masteren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948180" y="810705"/>
            <a:ext cx="5963603" cy="4326155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3500"/>
            </a:lvl1pPr>
            <a:lvl2pPr marL="496885" indent="0">
              <a:buNone/>
              <a:defRPr sz="3000"/>
            </a:lvl2pPr>
            <a:lvl3pPr marL="993770" indent="0">
              <a:buNone/>
              <a:defRPr sz="2600"/>
            </a:lvl3pPr>
            <a:lvl4pPr marL="1490655" indent="0">
              <a:buNone/>
              <a:defRPr sz="2200"/>
            </a:lvl4pPr>
            <a:lvl5pPr marL="1987540" indent="0">
              <a:buNone/>
              <a:defRPr sz="2200"/>
            </a:lvl5pPr>
            <a:lvl6pPr marL="2484425" indent="0">
              <a:buNone/>
              <a:defRPr sz="2200"/>
            </a:lvl6pPr>
            <a:lvl7pPr marL="2981310" indent="0">
              <a:buNone/>
              <a:defRPr sz="2200"/>
            </a:lvl7pPr>
            <a:lvl8pPr marL="3478195" indent="0">
              <a:buNone/>
              <a:defRPr sz="2200"/>
            </a:lvl8pPr>
            <a:lvl9pPr marL="3975080" indent="0">
              <a:buNone/>
              <a:defRPr sz="2200"/>
            </a:lvl9pPr>
          </a:lstStyle>
          <a:p>
            <a:r>
              <a:rPr lang="en-US" dirty="0" err="1"/>
              <a:t>Træk</a:t>
            </a:r>
            <a:r>
              <a:rPr lang="en-US" dirty="0"/>
              <a:t> </a:t>
            </a:r>
            <a:r>
              <a:rPr lang="en-US" dirty="0" err="1"/>
              <a:t>billede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pladsholder</a:t>
            </a:r>
            <a:r>
              <a:rPr lang="en-US" dirty="0"/>
              <a:t>, </a:t>
            </a:r>
            <a:r>
              <a:rPr lang="en-US" dirty="0" err="1"/>
              <a:t>eller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symbol for at </a:t>
            </a:r>
            <a:r>
              <a:rPr lang="en-US" dirty="0" err="1"/>
              <a:t>tilføje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948180" y="5832010"/>
            <a:ext cx="5963603" cy="874542"/>
          </a:xfrm>
          <a:prstGeom prst="rect">
            <a:avLst/>
          </a:prstGeom>
        </p:spPr>
        <p:txBody>
          <a:bodyPr lIns="99377" tIns="49688" rIns="99377" bIns="49688"/>
          <a:lstStyle>
            <a:lvl1pPr marL="0" indent="0">
              <a:buNone/>
              <a:defRPr sz="2000"/>
            </a:lvl1pPr>
            <a:lvl2pPr marL="496885" indent="0">
              <a:buNone/>
              <a:defRPr sz="1300"/>
            </a:lvl2pPr>
            <a:lvl3pPr marL="993770" indent="0">
              <a:buNone/>
              <a:defRPr sz="1100"/>
            </a:lvl3pPr>
            <a:lvl4pPr marL="1490655" indent="0">
              <a:buNone/>
              <a:defRPr sz="1000"/>
            </a:lvl4pPr>
            <a:lvl5pPr marL="1987540" indent="0">
              <a:buNone/>
              <a:defRPr sz="1000"/>
            </a:lvl5pPr>
            <a:lvl6pPr marL="2484425" indent="0">
              <a:buNone/>
              <a:defRPr sz="1000"/>
            </a:lvl6pPr>
            <a:lvl7pPr marL="2981310" indent="0">
              <a:buNone/>
              <a:defRPr sz="1000"/>
            </a:lvl7pPr>
            <a:lvl8pPr marL="3478195" indent="0">
              <a:buNone/>
              <a:defRPr sz="1000"/>
            </a:lvl8pPr>
            <a:lvl9pPr marL="3975080" indent="0">
              <a:buNone/>
              <a:defRPr sz="1000"/>
            </a:lvl9pPr>
          </a:lstStyle>
          <a:p>
            <a:pPr lvl="0"/>
            <a:r>
              <a:rPr lang="en-US"/>
              <a:t>Klik for at redigere teksttypografierne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 descr="CPHbusiness_Students_RGB_1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1139" y="263523"/>
            <a:ext cx="925178" cy="225811"/>
          </a:xfrm>
          <a:prstGeom prst="rect">
            <a:avLst/>
          </a:prstGeom>
        </p:spPr>
      </p:pic>
      <p:cxnSp>
        <p:nvCxnSpPr>
          <p:cNvPr id="6" name="Lige forbindelse 5"/>
          <p:cNvCxnSpPr/>
          <p:nvPr userDrawn="1"/>
        </p:nvCxnSpPr>
        <p:spPr>
          <a:xfrm>
            <a:off x="0" y="609600"/>
            <a:ext cx="9939338" cy="0"/>
          </a:xfrm>
          <a:prstGeom prst="line">
            <a:avLst/>
          </a:prstGeom>
          <a:ln w="127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Lige forbindelse 7"/>
          <p:cNvCxnSpPr/>
          <p:nvPr userDrawn="1"/>
        </p:nvCxnSpPr>
        <p:spPr>
          <a:xfrm>
            <a:off x="0" y="40792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Lige forbindelse 8"/>
          <p:cNvCxnSpPr/>
          <p:nvPr userDrawn="1"/>
        </p:nvCxnSpPr>
        <p:spPr>
          <a:xfrm>
            <a:off x="0" y="7417138"/>
            <a:ext cx="9939338" cy="0"/>
          </a:xfrm>
          <a:prstGeom prst="line">
            <a:avLst/>
          </a:prstGeom>
          <a:ln w="76200" cmpd="sng">
            <a:solidFill>
              <a:srgbClr val="8C002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32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6" r:id="rId2"/>
    <p:sldLayoutId id="2147483653" r:id="rId3"/>
    <p:sldLayoutId id="2147483654" r:id="rId4"/>
    <p:sldLayoutId id="2147483655" r:id="rId5"/>
  </p:sldLayoutIdLst>
  <p:txStyles>
    <p:titleStyle>
      <a:lvl1pPr algn="l" defTabSz="496885" rtl="0" eaLnBrk="1" latinLnBrk="0" hangingPunct="1">
        <a:spcBef>
          <a:spcPct val="0"/>
        </a:spcBef>
        <a:buNone/>
        <a:defRPr sz="3600" kern="1200">
          <a:solidFill>
            <a:srgbClr val="FBB040"/>
          </a:solidFill>
          <a:latin typeface="Verdana"/>
          <a:ea typeface="+mj-ea"/>
          <a:cs typeface="Verdana"/>
        </a:defRPr>
      </a:lvl1pPr>
    </p:titleStyle>
    <p:bodyStyle>
      <a:lvl1pPr marL="372664" indent="-372664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1pPr>
      <a:lvl2pPr marL="807438" indent="-310553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2pPr>
      <a:lvl3pPr marL="124221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3pPr>
      <a:lvl4pPr marL="1739097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4pPr>
      <a:lvl5pPr marL="2235982" indent="-248442" algn="l" defTabSz="496885" rtl="0" eaLnBrk="1" latinLnBrk="0" hangingPunct="1">
        <a:spcBef>
          <a:spcPct val="20000"/>
        </a:spcBef>
        <a:buClr>
          <a:srgbClr val="FBB040"/>
        </a:buClr>
        <a:buFont typeface="Wingdings" charset="2"/>
        <a:buChar char="§"/>
        <a:defRPr sz="1800" kern="1200">
          <a:solidFill>
            <a:srgbClr val="00163B"/>
          </a:solidFill>
          <a:latin typeface="Verdana"/>
          <a:ea typeface="+mn-ea"/>
          <a:cs typeface="Verdana"/>
        </a:defRPr>
      </a:lvl5pPr>
      <a:lvl6pPr marL="273286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2975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26637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23522" indent="-248442" algn="l" defTabSz="49688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688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377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065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54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442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131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78195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75080" algn="l" defTabSz="49688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10" name="Ellipse 9"/>
          <p:cNvSpPr/>
          <p:nvPr/>
        </p:nvSpPr>
        <p:spPr>
          <a:xfrm>
            <a:off x="259197" y="2323356"/>
            <a:ext cx="4110921" cy="4079582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01944" y="2588821"/>
            <a:ext cx="3723601" cy="372360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2" name="Tekstfelt 11"/>
          <p:cNvSpPr txBox="1"/>
          <p:nvPr/>
        </p:nvSpPr>
        <p:spPr>
          <a:xfrm>
            <a:off x="587630" y="3679232"/>
            <a:ext cx="7493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46th Board meeting</a:t>
            </a:r>
          </a:p>
          <a:p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Cphbusiness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Students</a:t>
            </a:r>
          </a:p>
        </p:txBody>
      </p:sp>
      <p:sp>
        <p:nvSpPr>
          <p:cNvPr id="13" name="Tekstfelt 12"/>
          <p:cNvSpPr txBox="1"/>
          <p:nvPr/>
        </p:nvSpPr>
        <p:spPr>
          <a:xfrm>
            <a:off x="688769" y="5002671"/>
            <a:ext cx="447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800" dirty="0">
                <a:solidFill>
                  <a:schemeClr val="bg1"/>
                </a:solidFill>
                <a:latin typeface="Verdana"/>
                <a:cs typeface="Verdana"/>
              </a:rPr>
              <a:t>06.09.2021</a:t>
            </a:r>
          </a:p>
        </p:txBody>
      </p:sp>
    </p:spTree>
    <p:extLst>
      <p:ext uri="{BB962C8B-B14F-4D97-AF65-F5344CB8AC3E}">
        <p14:creationId xmlns:p14="http://schemas.microsoft.com/office/powerpoint/2010/main" val="30730465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7. Financial situation</a:t>
            </a:r>
          </a:p>
        </p:txBody>
      </p:sp>
      <p:sp>
        <p:nvSpPr>
          <p:cNvPr id="6" name="Pladsholder til indhold 1">
            <a:extLst>
              <a:ext uri="{FF2B5EF4-FFF2-40B4-BE49-F238E27FC236}">
                <a16:creationId xmlns:a16="http://schemas.microsoft.com/office/drawing/2014/main" id="{A5A2188C-6004-476A-81E5-46CD03BD186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3" y="1927123"/>
            <a:ext cx="9141970" cy="5291824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solidFill>
                  <a:srgbClr val="00163B"/>
                </a:solidFill>
              </a:rPr>
              <a:t>Balance on the bank account: 164.398,19 DKK</a:t>
            </a:r>
          </a:p>
          <a:p>
            <a:pPr marL="0" indent="0">
              <a:buNone/>
            </a:pPr>
            <a:endParaRPr lang="en-US" sz="2800" dirty="0">
              <a:solidFill>
                <a:srgbClr val="00163B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00163B"/>
                </a:solidFill>
              </a:rPr>
              <a:t>Annual report is presented by </a:t>
            </a:r>
            <a:r>
              <a:rPr lang="en-US" sz="2800" dirty="0" err="1">
                <a:solidFill>
                  <a:srgbClr val="00163B"/>
                </a:solidFill>
              </a:rPr>
              <a:t>Nicoline</a:t>
            </a:r>
            <a:endParaRPr lang="en-US" sz="2800" dirty="0">
              <a:solidFill>
                <a:srgbClr val="00163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350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3" y="2316479"/>
            <a:ext cx="9141970" cy="4902467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Meeting dates</a:t>
            </a:r>
          </a:p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Chairmanship invitation, Line 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503667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8. Orientation from the student representatives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375673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503667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9. Next semester, activity wheel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5250988-37F3-4C4B-8A16-A14B7E1FE6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9" t="3864" r="1525" b="-1152"/>
          <a:stretch/>
        </p:blipFill>
        <p:spPr>
          <a:xfrm>
            <a:off x="593359" y="1632478"/>
            <a:ext cx="5968680" cy="578112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47567BA-7FC0-46C0-A88A-39DE069506AB}"/>
              </a:ext>
            </a:extLst>
          </p:cNvPr>
          <p:cNvSpPr/>
          <p:nvPr/>
        </p:nvSpPr>
        <p:spPr>
          <a:xfrm>
            <a:off x="1347017" y="2484029"/>
            <a:ext cx="1143967" cy="45720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3719E4A-CA98-4A1B-947C-49781FAF0CE1}"/>
              </a:ext>
            </a:extLst>
          </p:cNvPr>
          <p:cNvSpPr/>
          <p:nvPr/>
        </p:nvSpPr>
        <p:spPr>
          <a:xfrm>
            <a:off x="5216010" y="2539489"/>
            <a:ext cx="1238864" cy="1373750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896060C2-F259-4A00-963E-C6C9CCE335C8}"/>
              </a:ext>
            </a:extLst>
          </p:cNvPr>
          <p:cNvSpPr/>
          <p:nvPr/>
        </p:nvSpPr>
        <p:spPr>
          <a:xfrm>
            <a:off x="2585881" y="3834582"/>
            <a:ext cx="1238864" cy="875071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BC3BDBA-FE26-4581-BF2B-6952A60A2D2D}"/>
              </a:ext>
            </a:extLst>
          </p:cNvPr>
          <p:cNvSpPr/>
          <p:nvPr/>
        </p:nvSpPr>
        <p:spPr>
          <a:xfrm>
            <a:off x="2585881" y="2482873"/>
            <a:ext cx="1238864" cy="986577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7ECD8FB-BEDA-4E8B-B3B2-E908C047CDAC}"/>
              </a:ext>
            </a:extLst>
          </p:cNvPr>
          <p:cNvSpPr/>
          <p:nvPr/>
        </p:nvSpPr>
        <p:spPr>
          <a:xfrm>
            <a:off x="1347017" y="6455316"/>
            <a:ext cx="1238864" cy="875071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484C2E7-4B7B-4DDA-8013-DD295E91690F}"/>
              </a:ext>
            </a:extLst>
          </p:cNvPr>
          <p:cNvSpPr/>
          <p:nvPr/>
        </p:nvSpPr>
        <p:spPr>
          <a:xfrm>
            <a:off x="2585880" y="4713721"/>
            <a:ext cx="1238865" cy="71368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C92B1501-8118-4403-A7AA-01263457D579}"/>
              </a:ext>
            </a:extLst>
          </p:cNvPr>
          <p:cNvSpPr/>
          <p:nvPr/>
        </p:nvSpPr>
        <p:spPr>
          <a:xfrm>
            <a:off x="5216011" y="4713721"/>
            <a:ext cx="1238864" cy="625195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K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746E2EA-5C5A-4DA0-B3AB-03BEA75EEF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68803" y="6494485"/>
            <a:ext cx="3393189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8362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503667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9. Next semester, activity wheel</a:t>
            </a:r>
          </a:p>
        </p:txBody>
      </p:sp>
      <p:sp>
        <p:nvSpPr>
          <p:cNvPr id="14" name="Pladsholder til indhold 1">
            <a:extLst>
              <a:ext uri="{FF2B5EF4-FFF2-40B4-BE49-F238E27FC236}">
                <a16:creationId xmlns:a16="http://schemas.microsoft.com/office/drawing/2014/main" id="{22352288-B00E-4211-AB18-A353200DADFD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3" y="1781299"/>
            <a:ext cx="9141970" cy="5437648"/>
          </a:xfrm>
        </p:spPr>
        <p:txBody>
          <a:bodyPr/>
          <a:lstStyle/>
          <a:p>
            <a:pPr marL="457200" lvl="1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Dates:</a:t>
            </a:r>
          </a:p>
          <a:p>
            <a:pPr marL="891974" lvl="2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Volunteer introduction meeting</a:t>
            </a:r>
          </a:p>
          <a:p>
            <a:pPr marL="1388859" lvl="3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16</a:t>
            </a:r>
            <a:r>
              <a:rPr lang="en-GB" sz="27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&amp; 30</a:t>
            </a:r>
            <a:r>
              <a:rPr lang="en-GB" sz="27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of September</a:t>
            </a:r>
          </a:p>
          <a:p>
            <a:pPr marL="891974" lvl="2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HK event for volunteers</a:t>
            </a:r>
          </a:p>
          <a:p>
            <a:pPr marL="1388859" lvl="3" indent="-457200">
              <a:buFont typeface="Wingdings" panose="05000000000000000000" pitchFamily="2" charset="2"/>
              <a:buChar char="§"/>
            </a:pPr>
            <a:r>
              <a:rPr lang="en-GB" sz="2700" dirty="0">
                <a:solidFill>
                  <a:srgbClr val="00163B"/>
                </a:solidFill>
                <a:sym typeface="Wingdings"/>
              </a:rPr>
              <a:t>6</a:t>
            </a:r>
            <a:r>
              <a:rPr lang="en-GB" sz="27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&amp; 7</a:t>
            </a:r>
            <a:r>
              <a:rPr lang="en-GB" sz="2700" baseline="30000" dirty="0">
                <a:solidFill>
                  <a:srgbClr val="00163B"/>
                </a:solidFill>
                <a:sym typeface="Wingdings"/>
              </a:rPr>
              <a:t>th</a:t>
            </a:r>
            <a:r>
              <a:rPr lang="en-GB" sz="2700" dirty="0">
                <a:solidFill>
                  <a:srgbClr val="00163B"/>
                </a:solidFill>
                <a:sym typeface="Wingdings"/>
              </a:rPr>
              <a:t> of October</a:t>
            </a:r>
          </a:p>
        </p:txBody>
      </p:sp>
    </p:spTree>
    <p:extLst>
      <p:ext uri="{BB962C8B-B14F-4D97-AF65-F5344CB8AC3E}">
        <p14:creationId xmlns:p14="http://schemas.microsoft.com/office/powerpoint/2010/main" val="891183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10.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Other</a:t>
            </a:r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6000" dirty="0" err="1">
                <a:solidFill>
                  <a:schemeClr val="bg1"/>
                </a:solidFill>
                <a:latin typeface="Verdana"/>
                <a:cs typeface="Verdana"/>
              </a:rPr>
              <a:t>topics</a:t>
            </a:r>
            <a:endParaRPr lang="da-DK" sz="6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  <p:pic>
        <p:nvPicPr>
          <p:cNvPr id="3080" name="Picture 8" descr="Premium Vector | Thinking young men and women.puzzled and confused people  with a question mark.">
            <a:extLst>
              <a:ext uri="{FF2B5EF4-FFF2-40B4-BE49-F238E27FC236}">
                <a16:creationId xmlns:a16="http://schemas.microsoft.com/office/drawing/2014/main" id="{7E027052-66BF-4A69-9681-E41CAB4935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664" y="5051373"/>
            <a:ext cx="4490655" cy="2525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474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9B4B88B-8869-41C7-850A-2F3D28A84A3B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554736" y="2300140"/>
            <a:ext cx="8789988" cy="4100071"/>
          </a:xfrm>
        </p:spPr>
        <p:txBody>
          <a:bodyPr/>
          <a:lstStyle/>
          <a:p>
            <a:r>
              <a:rPr lang="en-US" dirty="0"/>
              <a:t>Keep contributing for Cphbusiness</a:t>
            </a:r>
          </a:p>
          <a:p>
            <a:r>
              <a:rPr lang="en-US" dirty="0"/>
              <a:t>External view</a:t>
            </a:r>
          </a:p>
          <a:p>
            <a:r>
              <a:rPr lang="en-US" dirty="0"/>
              <a:t>Keep Building Partnership</a:t>
            </a:r>
          </a:p>
          <a:p>
            <a:r>
              <a:rPr lang="en-US" dirty="0"/>
              <a:t>International Oriented</a:t>
            </a:r>
          </a:p>
          <a:p>
            <a:r>
              <a:rPr lang="en-US" dirty="0"/>
              <a:t>Cphbusiness Bridge Maker</a:t>
            </a:r>
          </a:p>
          <a:p>
            <a:r>
              <a:rPr lang="en-US" dirty="0"/>
              <a:t>Provide help and give insights of past experience in the board and student life.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8633F5-4C54-43D6-9835-21707969760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1856" y="961912"/>
            <a:ext cx="9384602" cy="933447"/>
          </a:xfrm>
        </p:spPr>
        <p:txBody>
          <a:bodyPr/>
          <a:lstStyle/>
          <a:p>
            <a:r>
              <a:rPr lang="en-US" sz="3500" b="1" dirty="0">
                <a:solidFill>
                  <a:srgbClr val="750D24"/>
                </a:solidFill>
              </a:rPr>
              <a:t>10. Other topics – Goodwill Board</a:t>
            </a:r>
          </a:p>
        </p:txBody>
      </p:sp>
    </p:spTree>
    <p:extLst>
      <p:ext uri="{BB962C8B-B14F-4D97-AF65-F5344CB8AC3E}">
        <p14:creationId xmlns:p14="http://schemas.microsoft.com/office/powerpoint/2010/main" val="436959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52552" y="1776933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195991" y="987724"/>
            <a:ext cx="5365328" cy="5365328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07687" y="2743114"/>
            <a:ext cx="7981249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11.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Next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3500" dirty="0" err="1">
                <a:solidFill>
                  <a:schemeClr val="bg1"/>
                </a:solidFill>
                <a:latin typeface="Verdana"/>
                <a:cs typeface="Verdana"/>
              </a:rPr>
              <a:t>board</a:t>
            </a: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meeting: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47th Board Meeting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	  Suggestion:</a:t>
            </a:r>
            <a:b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</a:br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    29th of November 2021</a:t>
            </a:r>
          </a:p>
          <a:p>
            <a:r>
              <a:rPr lang="da-DK" sz="35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6528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B3D3FBF-AB9D-40AE-B69D-475B6C9C4412}"/>
              </a:ext>
            </a:extLst>
          </p:cNvPr>
          <p:cNvSpPr txBox="1"/>
          <p:nvPr/>
        </p:nvSpPr>
        <p:spPr>
          <a:xfrm>
            <a:off x="758283" y="1137424"/>
            <a:ext cx="8251902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200" b="1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Agenda</a:t>
            </a: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indent="47625" algn="l" fontAlgn="base"/>
            <a:r>
              <a:rPr lang="en-US" sz="1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</a:p>
          <a:p>
            <a:pPr algn="l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Approval of the agenda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Choice of minutes taker 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Approval of the minutes (previous meeting)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Status on the board</a:t>
            </a:r>
            <a:endParaRPr lang="en-US" sz="1200" b="0" i="0" dirty="0">
              <a:solidFill>
                <a:srgbClr val="00163B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Orientation from the chairmanship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l" fontAlgn="base">
              <a:buFont typeface="+mj-lt"/>
              <a:buAutoNum type="alphaL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on volunteers </a:t>
            </a:r>
            <a:endParaRPr lang="en-US" sz="1200" dirty="0">
              <a:solidFill>
                <a:srgbClr val="00163B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l" fontAlgn="base">
              <a:buFont typeface="+mj-lt"/>
              <a:buAutoNum type="alphaL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on managers of the functions</a:t>
            </a: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Status on collaboration with business partners (e.g., HK, Cphbusiness Alumni, </a:t>
            </a:r>
            <a:r>
              <a:rPr lang="en-US" sz="1200" dirty="0" err="1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Sportyfied</a:t>
            </a: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 </a:t>
            </a:r>
            <a:endParaRPr lang="en-US" sz="1200" b="0" i="0" dirty="0">
              <a:solidFill>
                <a:srgbClr val="00163B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065" indent="-285750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Annual General Meeting</a:t>
            </a:r>
          </a:p>
          <a:p>
            <a:pPr marL="246065" indent="-285750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situation / Treasurer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l" fontAlgn="base">
              <a:buFont typeface="+mj-lt"/>
              <a:buAutoNum type="alphaL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Balance on the bank account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l" fontAlgn="base">
              <a:buFont typeface="+mj-lt"/>
              <a:buAutoNum type="alphaL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report from the previous year (July to June) (to be presented at the AGM)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 algn="l">
              <a:buFont typeface="+mj-lt"/>
              <a:buAutoNum type="alphaLcPeriod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 for the volunteer introduction meeting</a:t>
            </a:r>
            <a:endParaRPr lang="en-US" sz="1200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065" indent="-285750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Orientation from the student representatives in the Cphbusiness’ board of directors </a:t>
            </a:r>
            <a:endParaRPr lang="en-U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065" indent="-285750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 in the semester</a:t>
            </a:r>
            <a:endParaRPr lang="en-US" sz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065" indent="-285750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Other topics:</a:t>
            </a:r>
            <a:endParaRPr lang="en-US" sz="1200" b="0" i="0" dirty="0">
              <a:solidFill>
                <a:srgbClr val="21212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1200" dirty="0">
                <a:solidFill>
                  <a:srgbClr val="21212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 against closing down international educations (visiting student will lead the discussion)</a:t>
            </a:r>
          </a:p>
          <a:p>
            <a:pPr marL="742950" lvl="1" indent="-285750" algn="l">
              <a:buFont typeface="+mj-lt"/>
              <a:buAutoNum type="alphaLcPeriod"/>
            </a:pPr>
            <a:r>
              <a:rPr lang="en-US" sz="1200" b="0" i="0" dirty="0">
                <a:solidFill>
                  <a:srgbClr val="21212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with merch and volunteers t-shirts</a:t>
            </a:r>
          </a:p>
          <a:p>
            <a:pPr marL="742950" lvl="1" indent="-285750" fontAlgn="base">
              <a:buFont typeface="+mj-lt"/>
              <a:buAutoNum type="alphaL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Steps against closing international educations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 with Students Cphbusiness merch</a:t>
            </a:r>
            <a:b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(+volunteers merch)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Goodwill board member</a:t>
            </a:r>
          </a:p>
          <a:p>
            <a:pPr marL="742950" lvl="1" indent="-285750" fontAlgn="base">
              <a:buFont typeface="+mj-lt"/>
              <a:buAutoNum type="arabicPeriod"/>
            </a:pPr>
            <a:r>
              <a:rPr lang="en-US" sz="1200" dirty="0">
                <a:solidFill>
                  <a:srgbClr val="00163B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LinkedIn page</a:t>
            </a:r>
            <a:endParaRPr lang="en-US" sz="1200" dirty="0">
              <a:solidFill>
                <a:srgbClr val="21212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46065" indent="-285750" fontAlgn="base">
              <a:buFont typeface="+mj-lt"/>
              <a:buAutoNum type="arabicPeriod"/>
            </a:pPr>
            <a:r>
              <a:rPr lang="en-US" sz="1200" b="0" i="0" dirty="0">
                <a:solidFill>
                  <a:srgbClr val="00163B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Next meeting </a:t>
            </a:r>
            <a:endParaRPr lang="en-US" sz="1200" b="0" i="0" dirty="0">
              <a:solidFill>
                <a:srgbClr val="00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093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548" y="1244364"/>
            <a:ext cx="5070884" cy="5032226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048685" y="2559009"/>
            <a:ext cx="3910632" cy="391063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880486" y="3510732"/>
            <a:ext cx="70788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1.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agenda</a:t>
            </a:r>
          </a:p>
        </p:txBody>
      </p:sp>
    </p:spTree>
    <p:extLst>
      <p:ext uri="{BB962C8B-B14F-4D97-AF65-F5344CB8AC3E}">
        <p14:creationId xmlns:p14="http://schemas.microsoft.com/office/powerpoint/2010/main" val="128902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3077300"/>
            <a:ext cx="7962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2.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Choice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taker</a:t>
            </a:r>
            <a:endParaRPr lang="da-DK" sz="40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690497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00000" y="1666274"/>
            <a:ext cx="4200748" cy="4168724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725650" y="1096378"/>
            <a:ext cx="4926702" cy="4926702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690350" y="2898010"/>
            <a:ext cx="796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3.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Approval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of the </a:t>
            </a:r>
            <a:r>
              <a:rPr lang="da-DK" sz="4000" dirty="0" err="1">
                <a:solidFill>
                  <a:schemeClr val="bg1"/>
                </a:solidFill>
                <a:latin typeface="Verdana"/>
                <a:cs typeface="Verdana"/>
              </a:rPr>
              <a:t>minutes</a:t>
            </a:r>
            <a:r>
              <a:rPr lang="da-DK" sz="4000" dirty="0">
                <a:solidFill>
                  <a:schemeClr val="bg1"/>
                </a:solidFill>
                <a:latin typeface="Verdana"/>
                <a:cs typeface="Verdana"/>
              </a:rPr>
              <a:t> from the 45th board meeting</a:t>
            </a:r>
          </a:p>
        </p:txBody>
      </p:sp>
    </p:spTree>
    <p:extLst>
      <p:ext uri="{BB962C8B-B14F-4D97-AF65-F5344CB8AC3E}">
        <p14:creationId xmlns:p14="http://schemas.microsoft.com/office/powerpoint/2010/main" val="12441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5" y="1047256"/>
            <a:ext cx="8708018" cy="734043"/>
          </a:xfrm>
        </p:spPr>
        <p:txBody>
          <a:bodyPr/>
          <a:lstStyle/>
          <a:p>
            <a:r>
              <a:rPr lang="da-DK" b="1" dirty="0">
                <a:solidFill>
                  <a:srgbClr val="8C0026"/>
                </a:solidFill>
              </a:rPr>
              <a:t>4. Status on the </a:t>
            </a:r>
            <a:r>
              <a:rPr lang="da-DK" b="1" dirty="0" err="1">
                <a:solidFill>
                  <a:srgbClr val="8C0026"/>
                </a:solidFill>
              </a:rPr>
              <a:t>board</a:t>
            </a:r>
            <a:endParaRPr lang="en-US" dirty="0">
              <a:solidFill>
                <a:srgbClr val="00163B"/>
              </a:solidFill>
            </a:endParaRPr>
          </a:p>
          <a:p>
            <a:endParaRPr lang="da-DK" b="1" dirty="0">
              <a:solidFill>
                <a:srgbClr val="8C0026"/>
              </a:solidFill>
            </a:endParaRPr>
          </a:p>
        </p:txBody>
      </p:sp>
      <p:sp>
        <p:nvSpPr>
          <p:cNvPr id="4" name="Pladsholder til indhold 1"/>
          <p:cNvSpPr>
            <a:spLocks noGrp="1"/>
          </p:cNvSpPr>
          <p:nvPr>
            <p:ph sz="quarter" idx="12"/>
          </p:nvPr>
        </p:nvSpPr>
        <p:spPr>
          <a:xfrm>
            <a:off x="554735" y="1781299"/>
            <a:ext cx="8708018" cy="5324039"/>
          </a:xfrm>
        </p:spPr>
        <p:txBody>
          <a:bodyPr/>
          <a:lstStyle/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Board members:</a:t>
            </a:r>
          </a:p>
          <a:p>
            <a:pPr marL="0" lvl="1" indent="0">
              <a:buNone/>
            </a:pPr>
            <a:r>
              <a:rPr lang="en-GB" sz="400" b="1" dirty="0">
                <a:solidFill>
                  <a:srgbClr val="00163B"/>
                </a:solidFill>
                <a:sym typeface="Wingdings"/>
              </a:rPr>
              <a:t> </a:t>
            </a:r>
            <a:endParaRPr lang="en-GB" sz="300" b="1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Angel Manuel Fernandez Alcantara (chairman)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Jana Bubáková (vice-chairman)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Nicoline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Ravn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Grønbech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(treasurer)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Charlotte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Dalgaard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, Cphbusiness (secretary)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i="1" dirty="0">
                <a:solidFill>
                  <a:srgbClr val="00163B"/>
                </a:solidFill>
                <a:sym typeface="Wingdings"/>
              </a:rPr>
              <a:t>BM 4?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i="1" dirty="0">
                <a:solidFill>
                  <a:srgbClr val="00163B"/>
                </a:solidFill>
                <a:sym typeface="Wingdings"/>
              </a:rPr>
              <a:t>BM 5?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Alternates: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Jasmin Florence Bachmann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Josefine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Düring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Reyes Jensen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Ewa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Smykla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Left the board: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Jamie Marie Schmidt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Monika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Gailiute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None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364828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1">
            <a:extLst>
              <a:ext uri="{FF2B5EF4-FFF2-40B4-BE49-F238E27FC236}">
                <a16:creationId xmlns:a16="http://schemas.microsoft.com/office/drawing/2014/main" id="{6506AD65-70B9-4012-9836-3AB4E6B46EF1}"/>
              </a:ext>
            </a:extLst>
          </p:cNvPr>
          <p:cNvSpPr txBox="1">
            <a:spLocks/>
          </p:cNvSpPr>
          <p:nvPr/>
        </p:nvSpPr>
        <p:spPr>
          <a:xfrm>
            <a:off x="554735" y="1781299"/>
            <a:ext cx="8708018" cy="5324039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Status on volunteers:</a:t>
            </a:r>
          </a:p>
          <a:p>
            <a:pPr marL="0" lvl="1" indent="0">
              <a:buFont typeface="Arial"/>
              <a:buNone/>
            </a:pPr>
            <a:r>
              <a:rPr lang="en-GB" sz="400" b="1" dirty="0">
                <a:solidFill>
                  <a:srgbClr val="00163B"/>
                </a:solidFill>
                <a:sym typeface="Wingdings"/>
              </a:rPr>
              <a:t> </a:t>
            </a:r>
            <a:endParaRPr lang="en-GB" sz="300" b="1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Active volunteers: 7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i="1" dirty="0">
                <a:solidFill>
                  <a:srgbClr val="00163B"/>
                </a:solidFill>
                <a:sym typeface="Wingdings"/>
              </a:rPr>
              <a:t>Recruiting activities in process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0" lvl="1" indent="0">
              <a:buFont typeface="Arial"/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Status on managers of the functions: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u="sng" dirty="0">
                <a:solidFill>
                  <a:srgbClr val="00163B"/>
                </a:solidFill>
                <a:sym typeface="Wingdings"/>
              </a:rPr>
              <a:t>Head of Finance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Nicoline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Ravn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Grønbech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u="sng" dirty="0">
                <a:solidFill>
                  <a:srgbClr val="00163B"/>
                </a:solidFill>
                <a:sym typeface="Wingdings"/>
              </a:rPr>
              <a:t>Head of Events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Jasmin Florence Bachmann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u="sng" dirty="0">
                <a:solidFill>
                  <a:srgbClr val="00163B"/>
                </a:solidFill>
                <a:sym typeface="Wingdings"/>
              </a:rPr>
              <a:t>Head of Student Politics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Angel Manuel Fernandez Alcantara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u="sng" dirty="0">
                <a:solidFill>
                  <a:srgbClr val="00163B"/>
                </a:solidFill>
                <a:sym typeface="Wingdings"/>
              </a:rPr>
              <a:t>Head of Communication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? (candidate: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Ewa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Smykla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u="sng" dirty="0">
                <a:solidFill>
                  <a:srgbClr val="00163B"/>
                </a:solidFill>
                <a:sym typeface="Wingdings"/>
              </a:rPr>
              <a:t>Head of HR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? (candidate: Josefine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Düring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Reyes Jensen)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Chairmanship orientation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036043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indhold 1">
            <a:extLst>
              <a:ext uri="{FF2B5EF4-FFF2-40B4-BE49-F238E27FC236}">
                <a16:creationId xmlns:a16="http://schemas.microsoft.com/office/drawing/2014/main" id="{6506AD65-70B9-4012-9836-3AB4E6B46EF1}"/>
              </a:ext>
            </a:extLst>
          </p:cNvPr>
          <p:cNvSpPr txBox="1">
            <a:spLocks/>
          </p:cNvSpPr>
          <p:nvPr/>
        </p:nvSpPr>
        <p:spPr>
          <a:xfrm>
            <a:off x="554735" y="1781299"/>
            <a:ext cx="8708018" cy="5324039"/>
          </a:xfrm>
          <a:prstGeom prst="rect">
            <a:avLst/>
          </a:prstGeom>
        </p:spPr>
        <p:txBody>
          <a:bodyPr/>
          <a:lstStyle>
            <a:lvl1pPr marL="372664" indent="-372664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8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1pPr>
            <a:lvl2pPr marL="807438" indent="-310553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2pPr>
            <a:lvl3pPr marL="124221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3pPr>
            <a:lvl4pPr marL="1739097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4pPr>
            <a:lvl5pPr marL="2235982" indent="-248442" algn="l" defTabSz="496885" rtl="0" eaLnBrk="1" latinLnBrk="0" hangingPunct="1">
              <a:spcBef>
                <a:spcPct val="20000"/>
              </a:spcBef>
              <a:buClr>
                <a:srgbClr val="8C0026"/>
              </a:buClr>
              <a:buFont typeface="Arial"/>
              <a:buChar char="•"/>
              <a:defRPr sz="1500" kern="1200">
                <a:solidFill>
                  <a:srgbClr val="404040"/>
                </a:solidFill>
                <a:latin typeface="Verdana"/>
                <a:ea typeface="+mn-ea"/>
                <a:cs typeface="Verdana"/>
              </a:defRPr>
            </a:lvl5pPr>
            <a:lvl6pPr marL="273286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2975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26637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23522" indent="-248442" algn="l" defTabSz="496885" rtl="0" eaLnBrk="1" latinLnBrk="0" hangingPunct="1">
              <a:spcBef>
                <a:spcPct val="20000"/>
              </a:spcBef>
              <a:buFont typeface="Arial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/>
              <a:buNone/>
            </a:pPr>
            <a:r>
              <a:rPr lang="en-GB" sz="1800" b="1" dirty="0">
                <a:solidFill>
                  <a:srgbClr val="00163B"/>
                </a:solidFill>
                <a:sym typeface="Wingdings"/>
              </a:rPr>
              <a:t>Collaboration with BPs:</a:t>
            </a:r>
          </a:p>
          <a:p>
            <a:pPr marL="0" lvl="1" indent="0">
              <a:buFont typeface="Arial"/>
              <a:buNone/>
            </a:pPr>
            <a:r>
              <a:rPr lang="en-GB" sz="400" b="1" dirty="0">
                <a:solidFill>
                  <a:srgbClr val="00163B"/>
                </a:solidFill>
                <a:sym typeface="Wingdings"/>
              </a:rPr>
              <a:t> </a:t>
            </a:r>
            <a:endParaRPr lang="en-GB" sz="300" b="1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HK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Finansforbundet</a:t>
            </a:r>
            <a:endParaRPr lang="en-GB" sz="1800" dirty="0">
              <a:solidFill>
                <a:srgbClr val="00163B"/>
              </a:solidFill>
              <a:sym typeface="Wingdings"/>
            </a:endParaRP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Cphbusiness Alumni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Sportyfied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(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webshop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 https://cphstudents.sportyfied.com/da)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Student discount (Moodle: https://cphbusiness.mrooms.net/course/view.php?id=203#section-7)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ESN Erasmus Student </a:t>
            </a:r>
            <a:r>
              <a:rPr lang="en-GB" sz="1800" dirty="0" err="1">
                <a:solidFill>
                  <a:srgbClr val="00163B"/>
                </a:solidFill>
                <a:sym typeface="Wingdings"/>
              </a:rPr>
              <a:t>Network:https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://esn.org/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Steel House Hostel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>
                <a:solidFill>
                  <a:srgbClr val="00163B"/>
                </a:solidFill>
                <a:sym typeface="Wingdings"/>
              </a:rPr>
              <a:t>Swapfiets</a:t>
            </a:r>
          </a:p>
          <a:p>
            <a:pPr marL="285750" lvl="1" indent="-285750">
              <a:buFont typeface="Wingdings" pitchFamily="2" charset="2"/>
              <a:buChar char="§"/>
            </a:pPr>
            <a:r>
              <a:rPr lang="en-GB" sz="1800" dirty="0" err="1">
                <a:solidFill>
                  <a:srgbClr val="00163B"/>
                </a:solidFill>
                <a:sym typeface="Wingdings"/>
              </a:rPr>
              <a:t>Bassa</a:t>
            </a:r>
            <a:r>
              <a:rPr lang="en-GB" sz="1800" dirty="0">
                <a:solidFill>
                  <a:srgbClr val="00163B"/>
                </a:solidFill>
                <a:sym typeface="Wingdings"/>
              </a:rPr>
              <a:t> Lyngby restaurant</a:t>
            </a:r>
          </a:p>
          <a:p>
            <a:pPr marL="285750" lvl="1" indent="-285750">
              <a:buFont typeface="Wingdings" pitchFamily="2" charset="2"/>
              <a:buChar char="§"/>
            </a:pPr>
            <a:endParaRPr lang="en-GB" sz="1800" dirty="0">
              <a:solidFill>
                <a:srgbClr val="00163B"/>
              </a:solidFill>
              <a:sym typeface="Wingdings"/>
            </a:endParaRP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0"/>
          </p:nvPr>
        </p:nvSpPr>
        <p:spPr>
          <a:xfrm>
            <a:off x="554733" y="855477"/>
            <a:ext cx="9141971" cy="734043"/>
          </a:xfrm>
        </p:spPr>
        <p:txBody>
          <a:bodyPr/>
          <a:lstStyle/>
          <a:p>
            <a:r>
              <a:rPr lang="en-GB" b="1" dirty="0">
                <a:solidFill>
                  <a:srgbClr val="8C0026"/>
                </a:solidFill>
              </a:rPr>
              <a:t>5. Chairmanship orientation</a:t>
            </a:r>
          </a:p>
        </p:txBody>
      </p:sp>
      <p:sp>
        <p:nvSpPr>
          <p:cNvPr id="8" name="Ellipse 7"/>
          <p:cNvSpPr/>
          <p:nvPr/>
        </p:nvSpPr>
        <p:spPr>
          <a:xfrm>
            <a:off x="9071603" y="2941229"/>
            <a:ext cx="720000" cy="720000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7935132" y="1781299"/>
            <a:ext cx="1761574" cy="168815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828082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95"/>
          <a:stretch/>
        </p:blipFill>
        <p:spPr>
          <a:xfrm>
            <a:off x="0" y="851172"/>
            <a:ext cx="9939338" cy="5811520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427676" y="1564997"/>
            <a:ext cx="3816000" cy="3786909"/>
          </a:xfrm>
          <a:prstGeom prst="ellipse">
            <a:avLst/>
          </a:prstGeom>
          <a:solidFill>
            <a:srgbClr val="8C0026">
              <a:alpha val="72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6" name="Ellipse 5"/>
          <p:cNvSpPr/>
          <p:nvPr/>
        </p:nvSpPr>
        <p:spPr>
          <a:xfrm>
            <a:off x="3388994" y="1833786"/>
            <a:ext cx="4087571" cy="4087571"/>
          </a:xfrm>
          <a:prstGeom prst="ellipse">
            <a:avLst/>
          </a:prstGeom>
          <a:solidFill>
            <a:srgbClr val="8C0026">
              <a:alpha val="7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ln>
                <a:noFill/>
              </a:ln>
            </a:endParaRPr>
          </a:p>
        </p:txBody>
      </p:sp>
      <p:sp>
        <p:nvSpPr>
          <p:cNvPr id="7" name="Tekstfelt 6"/>
          <p:cNvSpPr txBox="1"/>
          <p:nvPr/>
        </p:nvSpPr>
        <p:spPr>
          <a:xfrm>
            <a:off x="937120" y="3135096"/>
            <a:ext cx="7256621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6000" dirty="0">
                <a:solidFill>
                  <a:schemeClr val="bg1"/>
                </a:solidFill>
                <a:latin typeface="Verdana"/>
                <a:cs typeface="Verdana"/>
              </a:rPr>
              <a:t>6. AGM date</a:t>
            </a:r>
          </a:p>
          <a:p>
            <a:r>
              <a:rPr lang="da-DK" sz="3200" dirty="0">
                <a:solidFill>
                  <a:schemeClr val="bg1"/>
                </a:solidFill>
                <a:latin typeface="Verdana"/>
                <a:cs typeface="Verdana"/>
              </a:rPr>
              <a:t>Suggestion: November 22th</a:t>
            </a:r>
            <a:endParaRPr lang="da-DK" sz="2800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577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_Cphbusiness Students_te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PowerPoint_Cphbusiness Students_test.potx</Template>
  <TotalTime>17747</TotalTime>
  <Words>547</Words>
  <Application>Microsoft Macintosh PowerPoint</Application>
  <PresentationFormat>Brugerdefineret</PresentationFormat>
  <Paragraphs>178</Paragraphs>
  <Slides>16</Slides>
  <Notes>13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Calibri</vt:lpstr>
      <vt:lpstr>Verdana</vt:lpstr>
      <vt:lpstr>Wingdings</vt:lpstr>
      <vt:lpstr>PowerPoint_Cphbusiness Students_test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CPH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Martin Ove Christensen</dc:creator>
  <cp:lastModifiedBy>Charlotte Dalgaard Dela (CDP - Teamleder - Alumni - Cphbusiness)</cp:lastModifiedBy>
  <cp:revision>274</cp:revision>
  <dcterms:created xsi:type="dcterms:W3CDTF">2013-08-30T11:58:37Z</dcterms:created>
  <dcterms:modified xsi:type="dcterms:W3CDTF">2021-12-16T14:30:19Z</dcterms:modified>
</cp:coreProperties>
</file>