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91" r:id="rId3"/>
    <p:sldId id="258" r:id="rId4"/>
    <p:sldId id="300" r:id="rId5"/>
    <p:sldId id="301" r:id="rId6"/>
    <p:sldId id="326" r:id="rId7"/>
    <p:sldId id="386" r:id="rId8"/>
    <p:sldId id="379" r:id="rId9"/>
    <p:sldId id="370" r:id="rId10"/>
    <p:sldId id="377" r:id="rId11"/>
    <p:sldId id="380" r:id="rId12"/>
    <p:sldId id="381" r:id="rId13"/>
    <p:sldId id="383" r:id="rId14"/>
    <p:sldId id="384" r:id="rId15"/>
    <p:sldId id="387" r:id="rId16"/>
    <p:sldId id="376" r:id="rId17"/>
    <p:sldId id="382" r:id="rId18"/>
    <p:sldId id="385" r:id="rId19"/>
    <p:sldId id="346" r:id="rId20"/>
    <p:sldId id="388" r:id="rId21"/>
    <p:sldId id="389" r:id="rId22"/>
    <p:sldId id="390" r:id="rId23"/>
    <p:sldId id="371" r:id="rId24"/>
    <p:sldId id="260" r:id="rId25"/>
  </p:sldIdLst>
  <p:sldSz cx="9939338" cy="7451725"/>
  <p:notesSz cx="6858000" cy="9144000"/>
  <p:defaultTextStyle>
    <a:defPPr>
      <a:defRPr lang="en-US"/>
    </a:defPPr>
    <a:lvl1pPr marL="0" algn="l" defTabSz="496885" rtl="0" eaLnBrk="1" latinLnBrk="0" hangingPunct="1">
      <a:defRPr sz="2000" kern="1200">
        <a:solidFill>
          <a:schemeClr val="tx1"/>
        </a:solidFill>
        <a:latin typeface="+mn-lt"/>
        <a:ea typeface="+mn-ea"/>
        <a:cs typeface="+mn-cs"/>
      </a:defRPr>
    </a:lvl1pPr>
    <a:lvl2pPr marL="496885" algn="l" defTabSz="496885" rtl="0" eaLnBrk="1" latinLnBrk="0" hangingPunct="1">
      <a:defRPr sz="2000" kern="1200">
        <a:solidFill>
          <a:schemeClr val="tx1"/>
        </a:solidFill>
        <a:latin typeface="+mn-lt"/>
        <a:ea typeface="+mn-ea"/>
        <a:cs typeface="+mn-cs"/>
      </a:defRPr>
    </a:lvl2pPr>
    <a:lvl3pPr marL="993770" algn="l" defTabSz="496885" rtl="0" eaLnBrk="1" latinLnBrk="0" hangingPunct="1">
      <a:defRPr sz="2000" kern="1200">
        <a:solidFill>
          <a:schemeClr val="tx1"/>
        </a:solidFill>
        <a:latin typeface="+mn-lt"/>
        <a:ea typeface="+mn-ea"/>
        <a:cs typeface="+mn-cs"/>
      </a:defRPr>
    </a:lvl3pPr>
    <a:lvl4pPr marL="1490655" algn="l" defTabSz="496885" rtl="0" eaLnBrk="1" latinLnBrk="0" hangingPunct="1">
      <a:defRPr sz="2000" kern="1200">
        <a:solidFill>
          <a:schemeClr val="tx1"/>
        </a:solidFill>
        <a:latin typeface="+mn-lt"/>
        <a:ea typeface="+mn-ea"/>
        <a:cs typeface="+mn-cs"/>
      </a:defRPr>
    </a:lvl4pPr>
    <a:lvl5pPr marL="1987540" algn="l" defTabSz="496885" rtl="0" eaLnBrk="1" latinLnBrk="0" hangingPunct="1">
      <a:defRPr sz="2000" kern="1200">
        <a:solidFill>
          <a:schemeClr val="tx1"/>
        </a:solidFill>
        <a:latin typeface="+mn-lt"/>
        <a:ea typeface="+mn-ea"/>
        <a:cs typeface="+mn-cs"/>
      </a:defRPr>
    </a:lvl5pPr>
    <a:lvl6pPr marL="2484425" algn="l" defTabSz="496885" rtl="0" eaLnBrk="1" latinLnBrk="0" hangingPunct="1">
      <a:defRPr sz="2000" kern="1200">
        <a:solidFill>
          <a:schemeClr val="tx1"/>
        </a:solidFill>
        <a:latin typeface="+mn-lt"/>
        <a:ea typeface="+mn-ea"/>
        <a:cs typeface="+mn-cs"/>
      </a:defRPr>
    </a:lvl6pPr>
    <a:lvl7pPr marL="2981310" algn="l" defTabSz="496885" rtl="0" eaLnBrk="1" latinLnBrk="0" hangingPunct="1">
      <a:defRPr sz="2000" kern="1200">
        <a:solidFill>
          <a:schemeClr val="tx1"/>
        </a:solidFill>
        <a:latin typeface="+mn-lt"/>
        <a:ea typeface="+mn-ea"/>
        <a:cs typeface="+mn-cs"/>
      </a:defRPr>
    </a:lvl7pPr>
    <a:lvl8pPr marL="3478195" algn="l" defTabSz="496885" rtl="0" eaLnBrk="1" latinLnBrk="0" hangingPunct="1">
      <a:defRPr sz="2000" kern="1200">
        <a:solidFill>
          <a:schemeClr val="tx1"/>
        </a:solidFill>
        <a:latin typeface="+mn-lt"/>
        <a:ea typeface="+mn-ea"/>
        <a:cs typeface="+mn-cs"/>
      </a:defRPr>
    </a:lvl8pPr>
    <a:lvl9pPr marL="3975080" algn="l" defTabSz="496885"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47">
          <p15:clr>
            <a:srgbClr val="A4A3A4"/>
          </p15:clr>
        </p15:guide>
        <p15:guide id="2" pos="3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F1132"/>
    <a:srgbClr val="385C7F"/>
    <a:srgbClr val="00163B"/>
    <a:srgbClr val="FBB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707" autoAdjust="0"/>
  </p:normalViewPr>
  <p:slideViewPr>
    <p:cSldViewPr snapToGrid="0" snapToObjects="1">
      <p:cViewPr varScale="1">
        <p:scale>
          <a:sx n="82" d="100"/>
          <a:sy n="82" d="100"/>
        </p:scale>
        <p:origin x="-1277" y="-77"/>
      </p:cViewPr>
      <p:guideLst>
        <p:guide orient="horz" pos="2347"/>
        <p:guide pos="313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67761-0735-DF4A-8BC7-F3AF73AE5EDC}" type="datetimeFigureOut">
              <a:rPr lang="da-DK" smtClean="0"/>
              <a:t>14-06-2016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8ACBF-EBA6-5A4C-BCFA-3D2AA1ADE5E3}" type="slidenum">
              <a:rPr lang="da-DK" smtClean="0"/>
              <a:t>‹nr.›</a:t>
            </a:fld>
            <a:endParaRPr lang="da-DK"/>
          </a:p>
        </p:txBody>
      </p:sp>
    </p:spTree>
    <p:extLst>
      <p:ext uri="{BB962C8B-B14F-4D97-AF65-F5344CB8AC3E}">
        <p14:creationId xmlns:p14="http://schemas.microsoft.com/office/powerpoint/2010/main" val="1453343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add current account</a:t>
            </a:r>
            <a:r>
              <a:rPr lang="en-US" baseline="0" dirty="0" smtClean="0"/>
              <a:t> balance</a:t>
            </a:r>
          </a:p>
          <a:p>
            <a:r>
              <a:rPr lang="en-US" dirty="0" smtClean="0"/>
              <a:t>Then I wanted to quickly inform others about e-</a:t>
            </a:r>
            <a:r>
              <a:rPr lang="en-US" dirty="0" err="1" smtClean="0"/>
              <a:t>conomics</a:t>
            </a:r>
            <a:r>
              <a:rPr lang="en-US" dirty="0" smtClean="0"/>
              <a:t> being replaced within next few day/week, but since we have already talked about it I</a:t>
            </a:r>
            <a:r>
              <a:rPr lang="sk-SK" dirty="0" smtClean="0"/>
              <a:t>’m </a:t>
            </a:r>
            <a:r>
              <a:rPr lang="sk-SK" dirty="0" err="1" smtClean="0"/>
              <a:t>not</a:t>
            </a:r>
            <a:r>
              <a:rPr lang="sk-SK" dirty="0" smtClean="0"/>
              <a:t> </a:t>
            </a:r>
            <a:r>
              <a:rPr lang="sk-SK" dirty="0" err="1" smtClean="0"/>
              <a:t>sure</a:t>
            </a:r>
            <a:r>
              <a:rPr lang="sk-SK" baseline="0" dirty="0" smtClean="0"/>
              <a:t> </a:t>
            </a:r>
            <a:r>
              <a:rPr lang="sk-SK" baseline="0" dirty="0" err="1" smtClean="0"/>
              <a:t>if</a:t>
            </a:r>
            <a:r>
              <a:rPr lang="sk-SK" baseline="0" dirty="0" smtClean="0"/>
              <a:t> </a:t>
            </a:r>
            <a:r>
              <a:rPr lang="sk-SK" baseline="0" dirty="0" err="1" smtClean="0"/>
              <a:t>it’s</a:t>
            </a:r>
            <a:r>
              <a:rPr lang="sk-SK" baseline="0" dirty="0" smtClean="0"/>
              <a:t> </a:t>
            </a:r>
            <a:r>
              <a:rPr lang="sk-SK" baseline="0" dirty="0" err="1" smtClean="0"/>
              <a:t>relevant</a:t>
            </a:r>
            <a:r>
              <a:rPr lang="sk-SK" baseline="0" dirty="0" smtClean="0"/>
              <a:t> </a:t>
            </a:r>
            <a:r>
              <a:rPr lang="sk-SK" baseline="0" dirty="0" err="1" smtClean="0"/>
              <a:t>this</a:t>
            </a:r>
            <a:r>
              <a:rPr lang="sk-SK" baseline="0" dirty="0" smtClean="0"/>
              <a:t> </a:t>
            </a:r>
            <a:r>
              <a:rPr lang="sk-SK" baseline="0" dirty="0" err="1" smtClean="0"/>
              <a:t>time</a:t>
            </a:r>
            <a:endParaRPr lang="sk-SK" baseline="0" dirty="0" smtClean="0"/>
          </a:p>
          <a:p>
            <a:r>
              <a:rPr lang="sk-SK" baseline="0" dirty="0" smtClean="0"/>
              <a:t>and </a:t>
            </a:r>
            <a:r>
              <a:rPr lang="sk-SK" baseline="0" dirty="0" err="1" smtClean="0"/>
              <a:t>also</a:t>
            </a:r>
            <a:r>
              <a:rPr lang="sk-SK" baseline="0" dirty="0" smtClean="0"/>
              <a:t> </a:t>
            </a:r>
            <a:r>
              <a:rPr lang="sk-SK" baseline="0" dirty="0" err="1" smtClean="0"/>
              <a:t>inform</a:t>
            </a:r>
            <a:r>
              <a:rPr lang="sk-SK" baseline="0" dirty="0" smtClean="0"/>
              <a:t> </a:t>
            </a:r>
            <a:r>
              <a:rPr lang="sk-SK" baseline="0" dirty="0" err="1" smtClean="0"/>
              <a:t>them</a:t>
            </a:r>
            <a:r>
              <a:rPr lang="sk-SK" baseline="0" dirty="0" smtClean="0"/>
              <a:t> </a:t>
            </a:r>
            <a:r>
              <a:rPr lang="sk-SK" baseline="0" dirty="0" err="1" smtClean="0"/>
              <a:t>that</a:t>
            </a:r>
            <a:r>
              <a:rPr lang="sk-SK" baseline="0" dirty="0" smtClean="0"/>
              <a:t> </a:t>
            </a:r>
            <a:r>
              <a:rPr lang="sk-SK" baseline="0" dirty="0" err="1" smtClean="0"/>
              <a:t>the</a:t>
            </a:r>
            <a:r>
              <a:rPr lang="sk-SK" baseline="0" dirty="0" smtClean="0"/>
              <a:t> </a:t>
            </a:r>
            <a:r>
              <a:rPr lang="sk-SK" baseline="0" dirty="0" err="1" smtClean="0"/>
              <a:t>account</a:t>
            </a:r>
            <a:r>
              <a:rPr lang="sk-SK" baseline="0" dirty="0" smtClean="0"/>
              <a:t> </a:t>
            </a:r>
            <a:r>
              <a:rPr lang="sk-SK" baseline="0" dirty="0" err="1" smtClean="0"/>
              <a:t>will</a:t>
            </a:r>
            <a:r>
              <a:rPr lang="sk-SK" baseline="0" dirty="0" smtClean="0"/>
              <a:t> </a:t>
            </a:r>
            <a:r>
              <a:rPr lang="sk-SK" baseline="0" dirty="0" err="1" smtClean="0"/>
              <a:t>be</a:t>
            </a:r>
            <a:r>
              <a:rPr lang="sk-SK" baseline="0" dirty="0" smtClean="0"/>
              <a:t> online </a:t>
            </a:r>
            <a:r>
              <a:rPr lang="sk-SK" baseline="0" dirty="0" err="1" smtClean="0"/>
              <a:t>accesible</a:t>
            </a:r>
            <a:r>
              <a:rPr lang="sk-SK" baseline="0" dirty="0" smtClean="0"/>
              <a:t> </a:t>
            </a:r>
            <a:r>
              <a:rPr lang="sk-SK" baseline="0" dirty="0" err="1" smtClean="0"/>
              <a:t>next</a:t>
            </a:r>
            <a:r>
              <a:rPr lang="sk-SK" baseline="0" dirty="0" smtClean="0"/>
              <a:t> </a:t>
            </a:r>
            <a:r>
              <a:rPr lang="sk-SK" baseline="0" dirty="0" err="1" smtClean="0"/>
              <a:t>week</a:t>
            </a:r>
            <a:r>
              <a:rPr lang="sk-SK" baseline="0" dirty="0" smtClean="0"/>
              <a:t> as </a:t>
            </a:r>
            <a:r>
              <a:rPr lang="sk-SK" baseline="0" dirty="0" err="1" smtClean="0"/>
              <a:t>we</a:t>
            </a:r>
            <a:r>
              <a:rPr lang="sk-SK" baseline="0" dirty="0" smtClean="0"/>
              <a:t> </a:t>
            </a:r>
            <a:r>
              <a:rPr lang="sk-SK" baseline="0" dirty="0" err="1" smtClean="0"/>
              <a:t>already</a:t>
            </a:r>
            <a:r>
              <a:rPr lang="sk-SK" baseline="0" dirty="0" smtClean="0"/>
              <a:t> </a:t>
            </a:r>
            <a:r>
              <a:rPr lang="sk-SK" baseline="0" dirty="0" err="1" smtClean="0"/>
              <a:t>have</a:t>
            </a:r>
            <a:r>
              <a:rPr lang="sk-SK" baseline="0" dirty="0" smtClean="0"/>
              <a:t> </a:t>
            </a:r>
            <a:r>
              <a:rPr lang="sk-SK" baseline="0" dirty="0" err="1" smtClean="0"/>
              <a:t>all</a:t>
            </a:r>
            <a:r>
              <a:rPr lang="sk-SK" baseline="0" dirty="0" smtClean="0"/>
              <a:t> </a:t>
            </a:r>
            <a:r>
              <a:rPr lang="sk-SK" baseline="0" dirty="0" err="1" smtClean="0"/>
              <a:t>the</a:t>
            </a:r>
            <a:r>
              <a:rPr lang="sk-SK" baseline="0" dirty="0" smtClean="0"/>
              <a:t> </a:t>
            </a:r>
            <a:r>
              <a:rPr lang="sk-SK" baseline="0" dirty="0" err="1" smtClean="0"/>
              <a:t>signatures</a:t>
            </a:r>
            <a:r>
              <a:rPr lang="sk-SK" baseline="0" dirty="0" smtClean="0"/>
              <a:t> and </a:t>
            </a:r>
            <a:r>
              <a:rPr lang="sk-SK" baseline="0" dirty="0" err="1" smtClean="0"/>
              <a:t>you</a:t>
            </a:r>
            <a:r>
              <a:rPr lang="sk-SK" baseline="0" dirty="0" smtClean="0"/>
              <a:t> and I are </a:t>
            </a:r>
            <a:r>
              <a:rPr lang="sk-SK" baseline="0" dirty="0" err="1" smtClean="0"/>
              <a:t>going</a:t>
            </a:r>
            <a:r>
              <a:rPr lang="sk-SK" baseline="0" dirty="0" smtClean="0"/>
              <a:t> to </a:t>
            </a:r>
            <a:r>
              <a:rPr lang="sk-SK" baseline="0" dirty="0" err="1" smtClean="0"/>
              <a:t>the</a:t>
            </a:r>
            <a:r>
              <a:rPr lang="sk-SK" baseline="0" dirty="0" smtClean="0"/>
              <a:t> bank </a:t>
            </a:r>
            <a:r>
              <a:rPr lang="sk-SK" baseline="0" dirty="0" smtClean="0">
                <a:sym typeface="Wingdings"/>
              </a:rPr>
              <a:t></a:t>
            </a:r>
          </a:p>
          <a:p>
            <a:r>
              <a:rPr lang="sk-SK" baseline="0" dirty="0" err="1" smtClean="0">
                <a:sym typeface="Wingdings"/>
              </a:rPr>
              <a:t>Regarding</a:t>
            </a:r>
            <a:r>
              <a:rPr lang="sk-SK" baseline="0" dirty="0" smtClean="0">
                <a:sym typeface="Wingdings"/>
              </a:rPr>
              <a:t> </a:t>
            </a:r>
            <a:r>
              <a:rPr lang="sk-SK" baseline="0" dirty="0" err="1" smtClean="0">
                <a:sym typeface="Wingdings"/>
              </a:rPr>
              <a:t>workshops</a:t>
            </a:r>
            <a:r>
              <a:rPr lang="sk-SK" baseline="0" dirty="0" smtClean="0">
                <a:sym typeface="Wingdings"/>
              </a:rPr>
              <a:t>- I </a:t>
            </a:r>
            <a:r>
              <a:rPr lang="sk-SK" baseline="0" dirty="0" err="1" smtClean="0">
                <a:sym typeface="Wingdings"/>
              </a:rPr>
              <a:t>think</a:t>
            </a:r>
            <a:r>
              <a:rPr lang="sk-SK" baseline="0" dirty="0" smtClean="0">
                <a:sym typeface="Wingdings"/>
              </a:rPr>
              <a:t> </a:t>
            </a:r>
            <a:r>
              <a:rPr lang="sk-SK" baseline="0" dirty="0" err="1" smtClean="0">
                <a:sym typeface="Wingdings"/>
              </a:rPr>
              <a:t>they</a:t>
            </a:r>
            <a:r>
              <a:rPr lang="sk-SK" baseline="0" dirty="0" smtClean="0">
                <a:sym typeface="Wingdings"/>
              </a:rPr>
              <a:t> </a:t>
            </a:r>
            <a:r>
              <a:rPr lang="sk-SK" baseline="0" dirty="0" err="1" smtClean="0">
                <a:sym typeface="Wingdings"/>
              </a:rPr>
              <a:t>went</a:t>
            </a:r>
            <a:r>
              <a:rPr lang="sk-SK" baseline="0" dirty="0" smtClean="0">
                <a:sym typeface="Wingdings"/>
              </a:rPr>
              <a:t> </a:t>
            </a:r>
            <a:r>
              <a:rPr lang="sk-SK" baseline="0" dirty="0" err="1" smtClean="0">
                <a:sym typeface="Wingdings"/>
              </a:rPr>
              <a:t>really</a:t>
            </a:r>
            <a:r>
              <a:rPr lang="sk-SK" baseline="0" dirty="0" smtClean="0">
                <a:sym typeface="Wingdings"/>
              </a:rPr>
              <a:t> </a:t>
            </a:r>
            <a:r>
              <a:rPr lang="sk-SK" baseline="0" dirty="0" err="1" smtClean="0">
                <a:sym typeface="Wingdings"/>
              </a:rPr>
              <a:t>well</a:t>
            </a:r>
            <a:r>
              <a:rPr lang="sk-SK" baseline="0" dirty="0" smtClean="0">
                <a:sym typeface="Wingdings"/>
              </a:rPr>
              <a:t> and </a:t>
            </a:r>
            <a:r>
              <a:rPr lang="sk-SK" baseline="0" dirty="0" err="1" smtClean="0">
                <a:sym typeface="Wingdings"/>
              </a:rPr>
              <a:t>were</a:t>
            </a:r>
            <a:r>
              <a:rPr lang="sk-SK" baseline="0" dirty="0" smtClean="0">
                <a:sym typeface="Wingdings"/>
              </a:rPr>
              <a:t> </a:t>
            </a:r>
            <a:r>
              <a:rPr lang="sk-SK" baseline="0" dirty="0" err="1" smtClean="0">
                <a:sym typeface="Wingdings"/>
              </a:rPr>
              <a:t>very</a:t>
            </a:r>
            <a:r>
              <a:rPr lang="sk-SK" baseline="0" dirty="0" smtClean="0">
                <a:sym typeface="Wingdings"/>
              </a:rPr>
              <a:t> </a:t>
            </a:r>
            <a:r>
              <a:rPr lang="sk-SK" baseline="0" dirty="0" err="1" smtClean="0">
                <a:sym typeface="Wingdings"/>
              </a:rPr>
              <a:t>helpful</a:t>
            </a:r>
            <a:r>
              <a:rPr lang="sk-SK" baseline="0" dirty="0" smtClean="0">
                <a:sym typeface="Wingdings"/>
              </a:rPr>
              <a:t> </a:t>
            </a:r>
            <a:r>
              <a:rPr lang="sk-SK" baseline="0" dirty="0" err="1" smtClean="0">
                <a:sym typeface="Wingdings"/>
              </a:rPr>
              <a:t>for</a:t>
            </a:r>
            <a:r>
              <a:rPr lang="sk-SK" baseline="0" dirty="0" smtClean="0">
                <a:sym typeface="Wingdings"/>
              </a:rPr>
              <a:t> </a:t>
            </a:r>
            <a:r>
              <a:rPr lang="sk-SK" baseline="0" dirty="0" err="1" smtClean="0">
                <a:sym typeface="Wingdings"/>
              </a:rPr>
              <a:t>us</a:t>
            </a:r>
            <a:r>
              <a:rPr lang="sk-SK" baseline="0" dirty="0" smtClean="0">
                <a:sym typeface="Wingdings"/>
              </a:rPr>
              <a:t> </a:t>
            </a:r>
            <a:r>
              <a:rPr lang="sk-SK" baseline="0" dirty="0" err="1" smtClean="0">
                <a:sym typeface="Wingdings"/>
              </a:rPr>
              <a:t>especially</a:t>
            </a:r>
            <a:r>
              <a:rPr lang="sk-SK" baseline="0" dirty="0" smtClean="0">
                <a:sym typeface="Wingdings"/>
              </a:rPr>
              <a:t> </a:t>
            </a:r>
            <a:r>
              <a:rPr lang="sk-SK" baseline="0" dirty="0" err="1" smtClean="0">
                <a:sym typeface="Wingdings"/>
              </a:rPr>
              <a:t>for</a:t>
            </a:r>
            <a:r>
              <a:rPr lang="sk-SK" baseline="0" dirty="0" smtClean="0">
                <a:sym typeface="Wingdings"/>
              </a:rPr>
              <a:t> </a:t>
            </a:r>
            <a:r>
              <a:rPr lang="sk-SK" baseline="0" dirty="0" err="1" smtClean="0">
                <a:sym typeface="Wingdings"/>
              </a:rPr>
              <a:t>setting</a:t>
            </a:r>
            <a:r>
              <a:rPr lang="sk-SK" baseline="0" dirty="0" smtClean="0">
                <a:sym typeface="Wingdings"/>
              </a:rPr>
              <a:t> </a:t>
            </a:r>
            <a:r>
              <a:rPr lang="sk-SK" baseline="0" dirty="0" err="1" smtClean="0">
                <a:sym typeface="Wingdings"/>
              </a:rPr>
              <a:t>rules</a:t>
            </a:r>
            <a:r>
              <a:rPr lang="sk-SK" baseline="0" dirty="0" smtClean="0">
                <a:sym typeface="Wingdings"/>
              </a:rPr>
              <a:t> and </a:t>
            </a:r>
            <a:r>
              <a:rPr lang="sk-SK" baseline="0" dirty="0" err="1" smtClean="0">
                <a:sym typeface="Wingdings"/>
              </a:rPr>
              <a:t>creating</a:t>
            </a:r>
            <a:r>
              <a:rPr lang="sk-SK" baseline="0" dirty="0" smtClean="0">
                <a:sym typeface="Wingdings"/>
              </a:rPr>
              <a:t> </a:t>
            </a:r>
            <a:r>
              <a:rPr lang="sk-SK" baseline="0" dirty="0" err="1" smtClean="0">
                <a:sym typeface="Wingdings"/>
              </a:rPr>
              <a:t>proper</a:t>
            </a:r>
            <a:r>
              <a:rPr lang="sk-SK" baseline="0" dirty="0" smtClean="0">
                <a:sym typeface="Wingdings"/>
              </a:rPr>
              <a:t> </a:t>
            </a:r>
            <a:r>
              <a:rPr lang="sk-SK" baseline="0" dirty="0" err="1" smtClean="0">
                <a:sym typeface="Wingdings"/>
              </a:rPr>
              <a:t>templates</a:t>
            </a:r>
            <a:r>
              <a:rPr lang="sk-SK" baseline="0" dirty="0" smtClean="0">
                <a:sym typeface="Wingdings"/>
              </a:rPr>
              <a:t>. </a:t>
            </a:r>
            <a:r>
              <a:rPr lang="sk-SK" baseline="0" dirty="0" err="1" smtClean="0">
                <a:sym typeface="Wingdings"/>
              </a:rPr>
              <a:t>The</a:t>
            </a:r>
            <a:r>
              <a:rPr lang="sk-SK" baseline="0" dirty="0" smtClean="0">
                <a:sym typeface="Wingdings"/>
              </a:rPr>
              <a:t> </a:t>
            </a:r>
            <a:r>
              <a:rPr lang="sk-SK" baseline="0" dirty="0" err="1" smtClean="0">
                <a:sym typeface="Wingdings"/>
              </a:rPr>
              <a:t>only</a:t>
            </a:r>
            <a:r>
              <a:rPr lang="sk-SK" baseline="0" dirty="0" smtClean="0">
                <a:sym typeface="Wingdings"/>
              </a:rPr>
              <a:t> </a:t>
            </a:r>
            <a:r>
              <a:rPr lang="sk-SK" baseline="0" dirty="0" err="1" smtClean="0">
                <a:sym typeface="Wingdings"/>
              </a:rPr>
              <a:t>thing</a:t>
            </a:r>
            <a:r>
              <a:rPr lang="sk-SK" baseline="0" dirty="0" smtClean="0">
                <a:sym typeface="Wingdings"/>
              </a:rPr>
              <a:t> </a:t>
            </a:r>
            <a:r>
              <a:rPr lang="sk-SK" baseline="0" dirty="0" err="1" smtClean="0">
                <a:sym typeface="Wingdings"/>
              </a:rPr>
              <a:t>is</a:t>
            </a:r>
            <a:r>
              <a:rPr lang="sk-SK" baseline="0" dirty="0" smtClean="0">
                <a:sym typeface="Wingdings"/>
              </a:rPr>
              <a:t> </a:t>
            </a:r>
            <a:r>
              <a:rPr lang="sk-SK" baseline="0" dirty="0" err="1" smtClean="0">
                <a:sym typeface="Wingdings"/>
              </a:rPr>
              <a:t>the</a:t>
            </a:r>
            <a:r>
              <a:rPr lang="sk-SK" baseline="0" dirty="0" smtClean="0">
                <a:sym typeface="Wingdings"/>
              </a:rPr>
              <a:t> </a:t>
            </a:r>
            <a:r>
              <a:rPr lang="sk-SK" baseline="0" dirty="0" err="1" smtClean="0">
                <a:sym typeface="Wingdings"/>
              </a:rPr>
              <a:t>attendance</a:t>
            </a:r>
            <a:r>
              <a:rPr lang="sk-SK" baseline="0" dirty="0" smtClean="0">
                <a:sym typeface="Wingdings"/>
              </a:rPr>
              <a:t>, </a:t>
            </a:r>
            <a:r>
              <a:rPr lang="sk-SK" baseline="0" dirty="0" err="1" smtClean="0">
                <a:sym typeface="Wingdings"/>
              </a:rPr>
              <a:t>but</a:t>
            </a:r>
            <a:r>
              <a:rPr lang="sk-SK" baseline="0" dirty="0" smtClean="0">
                <a:sym typeface="Wingdings"/>
              </a:rPr>
              <a:t> </a:t>
            </a:r>
            <a:r>
              <a:rPr lang="sk-SK" baseline="0" dirty="0" err="1" smtClean="0">
                <a:sym typeface="Wingdings"/>
              </a:rPr>
              <a:t>you’have</a:t>
            </a:r>
            <a:r>
              <a:rPr lang="sk-SK" baseline="0" dirty="0" smtClean="0">
                <a:sym typeface="Wingdings"/>
              </a:rPr>
              <a:t> </a:t>
            </a:r>
            <a:r>
              <a:rPr lang="sk-SK" baseline="0" dirty="0" err="1" smtClean="0">
                <a:sym typeface="Wingdings"/>
              </a:rPr>
              <a:t>already</a:t>
            </a:r>
            <a:r>
              <a:rPr lang="sk-SK" baseline="0" dirty="0" smtClean="0">
                <a:sym typeface="Wingdings"/>
              </a:rPr>
              <a:t> </a:t>
            </a:r>
            <a:r>
              <a:rPr lang="sk-SK" baseline="0" dirty="0" err="1" smtClean="0">
                <a:sym typeface="Wingdings"/>
              </a:rPr>
              <a:t>talked</a:t>
            </a:r>
            <a:r>
              <a:rPr lang="sk-SK" baseline="0" dirty="0" smtClean="0">
                <a:sym typeface="Wingdings"/>
              </a:rPr>
              <a:t> </a:t>
            </a:r>
            <a:r>
              <a:rPr lang="sk-SK" baseline="0" dirty="0" err="1" smtClean="0">
                <a:sym typeface="Wingdings"/>
              </a:rPr>
              <a:t>about</a:t>
            </a:r>
            <a:r>
              <a:rPr lang="sk-SK" baseline="0" dirty="0" smtClean="0">
                <a:sym typeface="Wingdings"/>
              </a:rPr>
              <a:t> </a:t>
            </a:r>
            <a:r>
              <a:rPr lang="sk-SK" baseline="0" dirty="0" err="1" smtClean="0">
                <a:sym typeface="Wingdings"/>
              </a:rPr>
              <a:t>it</a:t>
            </a:r>
            <a:r>
              <a:rPr lang="sk-SK" baseline="0" dirty="0" smtClean="0">
                <a:sym typeface="Wingdings"/>
              </a:rPr>
              <a:t> on FB </a:t>
            </a:r>
            <a:r>
              <a:rPr lang="sk-SK" baseline="0" dirty="0" err="1" smtClean="0">
                <a:sym typeface="Wingdings"/>
              </a:rPr>
              <a:t>Managment</a:t>
            </a:r>
            <a:r>
              <a:rPr lang="sk-SK" baseline="0" dirty="0" smtClean="0">
                <a:sym typeface="Wingdings"/>
              </a:rPr>
              <a:t> Group. And </a:t>
            </a:r>
            <a:r>
              <a:rPr lang="sk-SK" baseline="0" dirty="0" err="1" smtClean="0">
                <a:sym typeface="Wingdings"/>
              </a:rPr>
              <a:t>please,I</a:t>
            </a:r>
            <a:r>
              <a:rPr lang="sk-SK" baseline="0" dirty="0" smtClean="0">
                <a:sym typeface="Wingdings"/>
              </a:rPr>
              <a:t> </a:t>
            </a:r>
            <a:r>
              <a:rPr lang="sk-SK" baseline="0" dirty="0" err="1" smtClean="0">
                <a:sym typeface="Wingdings"/>
              </a:rPr>
              <a:t>wanted</a:t>
            </a:r>
            <a:r>
              <a:rPr lang="sk-SK" baseline="0" dirty="0" smtClean="0">
                <a:sym typeface="Wingdings"/>
              </a:rPr>
              <a:t> to </a:t>
            </a:r>
            <a:r>
              <a:rPr lang="sk-SK" baseline="0" dirty="0" err="1" smtClean="0">
                <a:sym typeface="Wingdings"/>
              </a:rPr>
              <a:t>remind</a:t>
            </a:r>
            <a:r>
              <a:rPr lang="sk-SK" baseline="0" dirty="0" smtClean="0">
                <a:sym typeface="Wingdings"/>
              </a:rPr>
              <a:t> </a:t>
            </a:r>
            <a:r>
              <a:rPr lang="sk-SK" baseline="0" dirty="0" err="1" smtClean="0">
                <a:sym typeface="Wingdings"/>
              </a:rPr>
              <a:t>them</a:t>
            </a:r>
            <a:r>
              <a:rPr lang="sk-SK" baseline="0" dirty="0" smtClean="0">
                <a:sym typeface="Wingdings"/>
              </a:rPr>
              <a:t> </a:t>
            </a:r>
            <a:r>
              <a:rPr lang="sk-SK" baseline="0" dirty="0" err="1" smtClean="0">
                <a:sym typeface="Wingdings"/>
              </a:rPr>
              <a:t>they</a:t>
            </a:r>
            <a:r>
              <a:rPr lang="sk-SK" baseline="0" dirty="0" smtClean="0">
                <a:sym typeface="Wingdings"/>
              </a:rPr>
              <a:t> </a:t>
            </a:r>
            <a:r>
              <a:rPr lang="sk-SK" baseline="0" dirty="0" err="1" smtClean="0">
                <a:sym typeface="Wingdings"/>
              </a:rPr>
              <a:t>can</a:t>
            </a:r>
            <a:r>
              <a:rPr lang="sk-SK" baseline="0" dirty="0" smtClean="0">
                <a:sym typeface="Wingdings"/>
              </a:rPr>
              <a:t> </a:t>
            </a:r>
            <a:r>
              <a:rPr lang="sk-SK" baseline="0" dirty="0" err="1" smtClean="0">
                <a:sym typeface="Wingdings"/>
              </a:rPr>
              <a:t>find</a:t>
            </a:r>
            <a:r>
              <a:rPr lang="sk-SK" baseline="0" dirty="0" smtClean="0">
                <a:sym typeface="Wingdings"/>
              </a:rPr>
              <a:t> </a:t>
            </a:r>
            <a:r>
              <a:rPr lang="sk-SK" baseline="0" dirty="0" err="1" smtClean="0">
                <a:sym typeface="Wingdings"/>
              </a:rPr>
              <a:t>the</a:t>
            </a:r>
            <a:r>
              <a:rPr lang="sk-SK" baseline="0" dirty="0" smtClean="0">
                <a:sym typeface="Wingdings"/>
              </a:rPr>
              <a:t> </a:t>
            </a:r>
            <a:r>
              <a:rPr lang="sk-SK" baseline="0" dirty="0" err="1" smtClean="0">
                <a:sym typeface="Wingdings"/>
              </a:rPr>
              <a:t>templates</a:t>
            </a:r>
            <a:r>
              <a:rPr lang="sk-SK" baseline="0" dirty="0" smtClean="0">
                <a:sym typeface="Wingdings"/>
              </a:rPr>
              <a:t> on </a:t>
            </a:r>
            <a:r>
              <a:rPr lang="sk-SK" baseline="0" dirty="0" err="1" smtClean="0">
                <a:sym typeface="Wingdings"/>
              </a:rPr>
              <a:t>trello</a:t>
            </a:r>
            <a:r>
              <a:rPr lang="sk-SK" baseline="0" dirty="0" smtClean="0">
                <a:sym typeface="Wingdings"/>
              </a:rPr>
              <a:t> and </a:t>
            </a:r>
            <a:r>
              <a:rPr lang="sk-SK" baseline="0" dirty="0" err="1" smtClean="0">
                <a:sym typeface="Wingdings"/>
              </a:rPr>
              <a:t>from</a:t>
            </a:r>
            <a:r>
              <a:rPr lang="sk-SK" baseline="0" dirty="0" smtClean="0">
                <a:sym typeface="Wingdings"/>
              </a:rPr>
              <a:t> </a:t>
            </a:r>
            <a:r>
              <a:rPr lang="sk-SK" baseline="0" dirty="0" err="1" smtClean="0">
                <a:sym typeface="Wingdings"/>
              </a:rPr>
              <a:t>now</a:t>
            </a:r>
            <a:r>
              <a:rPr lang="sk-SK" baseline="0" dirty="0" smtClean="0">
                <a:sym typeface="Wingdings"/>
              </a:rPr>
              <a:t> on </a:t>
            </a:r>
            <a:r>
              <a:rPr lang="sk-SK" baseline="0" dirty="0" err="1" smtClean="0">
                <a:sym typeface="Wingdings"/>
              </a:rPr>
              <a:t>they</a:t>
            </a:r>
            <a:r>
              <a:rPr lang="sk-SK" baseline="0" dirty="0" smtClean="0">
                <a:sym typeface="Wingdings"/>
              </a:rPr>
              <a:t> </a:t>
            </a:r>
            <a:r>
              <a:rPr lang="sk-SK" baseline="0" dirty="0" err="1" smtClean="0">
                <a:sym typeface="Wingdings"/>
              </a:rPr>
              <a:t>can</a:t>
            </a:r>
            <a:r>
              <a:rPr lang="sk-SK" baseline="0" dirty="0" smtClean="0">
                <a:sym typeface="Wingdings"/>
              </a:rPr>
              <a:t> </a:t>
            </a:r>
            <a:r>
              <a:rPr lang="sk-SK" baseline="0" dirty="0" err="1" smtClean="0">
                <a:sym typeface="Wingdings"/>
              </a:rPr>
              <a:t>only</a:t>
            </a:r>
            <a:r>
              <a:rPr lang="sk-SK" baseline="0" dirty="0" smtClean="0">
                <a:sym typeface="Wingdings"/>
              </a:rPr>
              <a:t> </a:t>
            </a:r>
            <a:r>
              <a:rPr lang="sk-SK" baseline="0" dirty="0" err="1" smtClean="0">
                <a:sym typeface="Wingdings"/>
              </a:rPr>
              <a:t>send</a:t>
            </a:r>
            <a:r>
              <a:rPr lang="sk-SK" baseline="0" dirty="0" smtClean="0">
                <a:sym typeface="Wingdings"/>
              </a:rPr>
              <a:t> </a:t>
            </a:r>
            <a:r>
              <a:rPr lang="sk-SK" baseline="0" dirty="0" err="1" smtClean="0">
                <a:sym typeface="Wingdings"/>
              </a:rPr>
              <a:t>them</a:t>
            </a:r>
            <a:r>
              <a:rPr lang="sk-SK" baseline="0" dirty="0" smtClean="0">
                <a:sym typeface="Wingdings"/>
              </a:rPr>
              <a:t> to </a:t>
            </a:r>
            <a:r>
              <a:rPr lang="sk-SK" baseline="0" dirty="0" err="1" smtClean="0">
                <a:sym typeface="Wingdings"/>
              </a:rPr>
              <a:t>finance@cphbusiness.dk</a:t>
            </a:r>
            <a:endParaRPr lang="sk-SK" baseline="0" dirty="0" smtClean="0">
              <a:sym typeface="Wingdings"/>
            </a:endParaRPr>
          </a:p>
          <a:p>
            <a:r>
              <a:rPr lang="sk-SK" baseline="0" dirty="0" smtClean="0">
                <a:sym typeface="Wingdings"/>
              </a:rPr>
              <a:t>I </a:t>
            </a:r>
            <a:r>
              <a:rPr lang="sk-SK" baseline="0" dirty="0" err="1" smtClean="0">
                <a:sym typeface="Wingdings"/>
              </a:rPr>
              <a:t>have</a:t>
            </a:r>
            <a:r>
              <a:rPr lang="sk-SK" baseline="0" dirty="0" smtClean="0">
                <a:sym typeface="Wingdings"/>
              </a:rPr>
              <a:t> </a:t>
            </a:r>
            <a:r>
              <a:rPr lang="sk-SK" baseline="0" dirty="0" err="1" smtClean="0">
                <a:sym typeface="Wingdings"/>
              </a:rPr>
              <a:t>searched</a:t>
            </a:r>
            <a:r>
              <a:rPr lang="sk-SK" baseline="0" dirty="0" smtClean="0">
                <a:sym typeface="Wingdings"/>
              </a:rPr>
              <a:t> </a:t>
            </a:r>
            <a:r>
              <a:rPr lang="sk-SK" baseline="0" dirty="0" err="1" smtClean="0">
                <a:sym typeface="Wingdings"/>
              </a:rPr>
              <a:t>between</a:t>
            </a:r>
            <a:r>
              <a:rPr lang="sk-SK" baseline="0" dirty="0" smtClean="0">
                <a:sym typeface="Wingdings"/>
              </a:rPr>
              <a:t> </a:t>
            </a:r>
            <a:r>
              <a:rPr lang="sk-SK" baseline="0" dirty="0" err="1" smtClean="0">
                <a:sym typeface="Wingdings"/>
              </a:rPr>
              <a:t>previous</a:t>
            </a:r>
            <a:r>
              <a:rPr lang="sk-SK" baseline="0" dirty="0" smtClean="0">
                <a:sym typeface="Wingdings"/>
              </a:rPr>
              <a:t> </a:t>
            </a:r>
            <a:r>
              <a:rPr lang="sk-SK" baseline="0" dirty="0" err="1" smtClean="0">
                <a:sym typeface="Wingdings"/>
              </a:rPr>
              <a:t>budget</a:t>
            </a:r>
            <a:r>
              <a:rPr lang="sk-SK" baseline="0" dirty="0" smtClean="0">
                <a:sym typeface="Wingdings"/>
              </a:rPr>
              <a:t> I </a:t>
            </a:r>
            <a:r>
              <a:rPr lang="sk-SK" baseline="0" dirty="0" err="1" smtClean="0">
                <a:sym typeface="Wingdings"/>
              </a:rPr>
              <a:t>have</a:t>
            </a:r>
            <a:r>
              <a:rPr lang="sk-SK" baseline="0" dirty="0" smtClean="0">
                <a:sym typeface="Wingdings"/>
              </a:rPr>
              <a:t> and </a:t>
            </a:r>
            <a:r>
              <a:rPr lang="sk-SK" baseline="0" dirty="0" err="1" smtClean="0">
                <a:sym typeface="Wingdings"/>
              </a:rPr>
              <a:t>the</a:t>
            </a:r>
            <a:r>
              <a:rPr lang="sk-SK" baseline="0" dirty="0" smtClean="0">
                <a:sym typeface="Wingdings"/>
              </a:rPr>
              <a:t> </a:t>
            </a:r>
            <a:r>
              <a:rPr lang="sk-SK" baseline="0" dirty="0" err="1" smtClean="0">
                <a:sym typeface="Wingdings"/>
              </a:rPr>
              <a:t>amout</a:t>
            </a:r>
            <a:r>
              <a:rPr lang="sk-SK" baseline="0" dirty="0" smtClean="0">
                <a:sym typeface="Wingdings"/>
              </a:rPr>
              <a:t> limit </a:t>
            </a:r>
            <a:r>
              <a:rPr lang="sk-SK" baseline="0" dirty="0" err="1" smtClean="0">
                <a:sym typeface="Wingdings"/>
              </a:rPr>
              <a:t>is</a:t>
            </a:r>
            <a:r>
              <a:rPr lang="sk-SK" baseline="0" dirty="0" smtClean="0">
                <a:sym typeface="Wingdings"/>
              </a:rPr>
              <a:t> </a:t>
            </a:r>
            <a:r>
              <a:rPr lang="sk-SK" baseline="0" dirty="0" err="1" smtClean="0">
                <a:sym typeface="Wingdings"/>
              </a:rPr>
              <a:t>quite</a:t>
            </a:r>
            <a:r>
              <a:rPr lang="sk-SK" baseline="0" dirty="0" smtClean="0">
                <a:sym typeface="Wingdings"/>
              </a:rPr>
              <a:t> </a:t>
            </a:r>
            <a:r>
              <a:rPr lang="sk-SK" baseline="0" dirty="0" err="1" smtClean="0">
                <a:sym typeface="Wingdings"/>
              </a:rPr>
              <a:t>difficult</a:t>
            </a:r>
            <a:r>
              <a:rPr lang="sk-SK" baseline="0" dirty="0" smtClean="0">
                <a:sym typeface="Wingdings"/>
              </a:rPr>
              <a:t> to set, </a:t>
            </a:r>
            <a:r>
              <a:rPr lang="sk-SK" baseline="0" dirty="0" err="1" smtClean="0">
                <a:sym typeface="Wingdings"/>
              </a:rPr>
              <a:t>because</a:t>
            </a:r>
            <a:r>
              <a:rPr lang="sk-SK" baseline="0" dirty="0" smtClean="0">
                <a:sym typeface="Wingdings"/>
              </a:rPr>
              <a:t> </a:t>
            </a:r>
            <a:r>
              <a:rPr lang="sk-SK" baseline="0" dirty="0" err="1" smtClean="0">
                <a:sym typeface="Wingdings"/>
              </a:rPr>
              <a:t>the</a:t>
            </a:r>
            <a:r>
              <a:rPr lang="sk-SK" baseline="0" dirty="0" smtClean="0">
                <a:sym typeface="Wingdings"/>
              </a:rPr>
              <a:t> </a:t>
            </a:r>
            <a:r>
              <a:rPr lang="sk-SK" baseline="0" dirty="0" err="1" smtClean="0">
                <a:sym typeface="Wingdings"/>
              </a:rPr>
              <a:t>amounts</a:t>
            </a:r>
            <a:r>
              <a:rPr lang="sk-SK" baseline="0" dirty="0" smtClean="0">
                <a:sym typeface="Wingdings"/>
              </a:rPr>
              <a:t> </a:t>
            </a:r>
            <a:r>
              <a:rPr lang="sk-SK" baseline="0" dirty="0" err="1" smtClean="0">
                <a:sym typeface="Wingdings"/>
              </a:rPr>
              <a:t>for</a:t>
            </a:r>
            <a:r>
              <a:rPr lang="sk-SK" baseline="0" dirty="0" smtClean="0">
                <a:sym typeface="Wingdings"/>
              </a:rPr>
              <a:t> </a:t>
            </a:r>
            <a:r>
              <a:rPr lang="sk-SK" baseline="0" dirty="0" err="1" smtClean="0">
                <a:sym typeface="Wingdings"/>
              </a:rPr>
              <a:t>events</a:t>
            </a:r>
            <a:r>
              <a:rPr lang="sk-SK" baseline="0" dirty="0" smtClean="0">
                <a:sym typeface="Wingdings"/>
              </a:rPr>
              <a:t> are </a:t>
            </a:r>
            <a:r>
              <a:rPr lang="sk-SK" baseline="0" dirty="0" err="1" smtClean="0">
                <a:sym typeface="Wingdings"/>
              </a:rPr>
              <a:t>very</a:t>
            </a:r>
            <a:r>
              <a:rPr lang="sk-SK" baseline="0" dirty="0" smtClean="0">
                <a:sym typeface="Wingdings"/>
              </a:rPr>
              <a:t> </a:t>
            </a:r>
            <a:r>
              <a:rPr lang="sk-SK" baseline="0" dirty="0" err="1" smtClean="0">
                <a:sym typeface="Wingdings"/>
              </a:rPr>
              <a:t>different</a:t>
            </a:r>
            <a:r>
              <a:rPr lang="sk-SK" baseline="0" dirty="0" smtClean="0">
                <a:sym typeface="Wingdings"/>
              </a:rPr>
              <a:t>. </a:t>
            </a:r>
            <a:r>
              <a:rPr lang="sk-SK" baseline="0" dirty="0" err="1" smtClean="0">
                <a:sym typeface="Wingdings"/>
              </a:rPr>
              <a:t>What</a:t>
            </a:r>
            <a:r>
              <a:rPr lang="sk-SK" baseline="0" dirty="0" smtClean="0">
                <a:sym typeface="Wingdings"/>
              </a:rPr>
              <a:t> I </a:t>
            </a:r>
            <a:r>
              <a:rPr lang="sk-SK" baseline="0" dirty="0" err="1" smtClean="0">
                <a:sym typeface="Wingdings"/>
              </a:rPr>
              <a:t>suggest</a:t>
            </a:r>
            <a:r>
              <a:rPr lang="sk-SK" baseline="0" dirty="0" smtClean="0">
                <a:sym typeface="Wingdings"/>
              </a:rPr>
              <a:t> </a:t>
            </a:r>
            <a:r>
              <a:rPr lang="sk-SK" baseline="0" dirty="0" err="1" smtClean="0">
                <a:sym typeface="Wingdings"/>
              </a:rPr>
              <a:t>is</a:t>
            </a:r>
            <a:r>
              <a:rPr lang="sk-SK" baseline="0" dirty="0" smtClean="0">
                <a:sym typeface="Wingdings"/>
              </a:rPr>
              <a:t>: as </a:t>
            </a:r>
            <a:r>
              <a:rPr lang="sk-SK" baseline="0" dirty="0" err="1" smtClean="0">
                <a:sym typeface="Wingdings"/>
              </a:rPr>
              <a:t>we</a:t>
            </a:r>
            <a:r>
              <a:rPr lang="sk-SK" baseline="0" dirty="0" smtClean="0">
                <a:sym typeface="Wingdings"/>
              </a:rPr>
              <a:t> </a:t>
            </a:r>
            <a:r>
              <a:rPr lang="sk-SK" baseline="0" dirty="0" err="1" smtClean="0">
                <a:sym typeface="Wingdings"/>
              </a:rPr>
              <a:t>have</a:t>
            </a:r>
            <a:r>
              <a:rPr lang="sk-SK" baseline="0" dirty="0" smtClean="0">
                <a:sym typeface="Wingdings"/>
              </a:rPr>
              <a:t> </a:t>
            </a:r>
            <a:r>
              <a:rPr lang="sk-SK" baseline="0" dirty="0" err="1" smtClean="0">
                <a:sym typeface="Wingdings"/>
              </a:rPr>
              <a:t>already</a:t>
            </a:r>
            <a:r>
              <a:rPr lang="sk-SK" baseline="0" dirty="0" smtClean="0">
                <a:sym typeface="Wingdings"/>
              </a:rPr>
              <a:t> </a:t>
            </a:r>
            <a:r>
              <a:rPr lang="sk-SK" baseline="0" dirty="0" err="1" smtClean="0">
                <a:sym typeface="Wingdings"/>
              </a:rPr>
              <a:t>agreed</a:t>
            </a:r>
            <a:r>
              <a:rPr lang="sk-SK" baseline="0" dirty="0" smtClean="0">
                <a:sym typeface="Wingdings"/>
              </a:rPr>
              <a:t>, </a:t>
            </a:r>
            <a:r>
              <a:rPr lang="sk-SK" baseline="0" dirty="0" err="1" smtClean="0">
                <a:sym typeface="Wingdings"/>
              </a:rPr>
              <a:t>all</a:t>
            </a:r>
            <a:r>
              <a:rPr lang="sk-SK" baseline="0" dirty="0" smtClean="0">
                <a:sym typeface="Wingdings"/>
              </a:rPr>
              <a:t> </a:t>
            </a:r>
            <a:r>
              <a:rPr lang="sk-SK" baseline="0" dirty="0" err="1" smtClean="0">
                <a:sym typeface="Wingdings"/>
              </a:rPr>
              <a:t>budgets</a:t>
            </a:r>
            <a:r>
              <a:rPr lang="sk-SK" baseline="0" dirty="0" smtClean="0">
                <a:sym typeface="Wingdings"/>
              </a:rPr>
              <a:t> </a:t>
            </a:r>
            <a:r>
              <a:rPr lang="sk-SK" baseline="0" dirty="0" err="1" smtClean="0">
                <a:sym typeface="Wingdings"/>
              </a:rPr>
              <a:t>needs</a:t>
            </a:r>
            <a:r>
              <a:rPr lang="sk-SK" baseline="0" dirty="0" smtClean="0">
                <a:sym typeface="Wingdings"/>
              </a:rPr>
              <a:t> to </a:t>
            </a:r>
            <a:r>
              <a:rPr lang="sk-SK" baseline="0" dirty="0" err="1" smtClean="0">
                <a:sym typeface="Wingdings"/>
              </a:rPr>
              <a:t>be</a:t>
            </a:r>
            <a:r>
              <a:rPr lang="sk-SK" baseline="0" dirty="0" smtClean="0">
                <a:sym typeface="Wingdings"/>
              </a:rPr>
              <a:t> </a:t>
            </a:r>
            <a:r>
              <a:rPr lang="sk-SK" baseline="0" dirty="0" err="1" smtClean="0">
                <a:sym typeface="Wingdings"/>
              </a:rPr>
              <a:t>approved</a:t>
            </a:r>
            <a:r>
              <a:rPr lang="sk-SK" baseline="0" dirty="0" smtClean="0">
                <a:sym typeface="Wingdings"/>
              </a:rPr>
              <a:t> by </a:t>
            </a:r>
            <a:r>
              <a:rPr lang="sk-SK" baseline="0" dirty="0" err="1" smtClean="0">
                <a:sym typeface="Wingdings"/>
              </a:rPr>
              <a:t>Finance</a:t>
            </a:r>
            <a:r>
              <a:rPr lang="sk-SK" baseline="0" dirty="0" smtClean="0">
                <a:sym typeface="Wingdings"/>
              </a:rPr>
              <a:t> Department. </a:t>
            </a:r>
            <a:r>
              <a:rPr lang="sk-SK" baseline="0" dirty="0" err="1" smtClean="0">
                <a:sym typeface="Wingdings"/>
              </a:rPr>
              <a:t>The</a:t>
            </a:r>
            <a:r>
              <a:rPr lang="sk-SK" baseline="0" dirty="0" smtClean="0">
                <a:sym typeface="Wingdings"/>
              </a:rPr>
              <a:t> most </a:t>
            </a:r>
            <a:r>
              <a:rPr lang="sk-SK" baseline="0" dirty="0" err="1" smtClean="0">
                <a:sym typeface="Wingdings"/>
              </a:rPr>
              <a:t>often</a:t>
            </a:r>
            <a:r>
              <a:rPr lang="sk-SK" baseline="0" dirty="0" smtClean="0">
                <a:sym typeface="Wingdings"/>
              </a:rPr>
              <a:t> </a:t>
            </a:r>
            <a:r>
              <a:rPr lang="sk-SK" baseline="0" dirty="0" err="1" smtClean="0">
                <a:sym typeface="Wingdings"/>
              </a:rPr>
              <a:t>used</a:t>
            </a:r>
            <a:r>
              <a:rPr lang="sk-SK" baseline="0" dirty="0" smtClean="0">
                <a:sym typeface="Wingdings"/>
              </a:rPr>
              <a:t> </a:t>
            </a:r>
            <a:r>
              <a:rPr lang="sk-SK" baseline="0" dirty="0" err="1" smtClean="0">
                <a:sym typeface="Wingdings"/>
              </a:rPr>
              <a:t>amount</a:t>
            </a:r>
            <a:r>
              <a:rPr lang="sk-SK" baseline="0" dirty="0" smtClean="0">
                <a:sym typeface="Wingdings"/>
              </a:rPr>
              <a:t> </a:t>
            </a:r>
            <a:r>
              <a:rPr lang="sk-SK" baseline="0" dirty="0" err="1" smtClean="0">
                <a:sym typeface="Wingdings"/>
              </a:rPr>
              <a:t>is</a:t>
            </a:r>
            <a:r>
              <a:rPr lang="sk-SK" baseline="0" dirty="0" smtClean="0">
                <a:sym typeface="Wingdings"/>
              </a:rPr>
              <a:t> 30 000 DKK </a:t>
            </a:r>
            <a:r>
              <a:rPr lang="sk-SK" baseline="0" dirty="0" err="1" smtClean="0">
                <a:sym typeface="Wingdings"/>
              </a:rPr>
              <a:t>for</a:t>
            </a:r>
            <a:r>
              <a:rPr lang="sk-SK" baseline="0" dirty="0" smtClean="0">
                <a:sym typeface="Wingdings"/>
              </a:rPr>
              <a:t> </a:t>
            </a:r>
            <a:r>
              <a:rPr lang="sk-SK" baseline="0" dirty="0" err="1" smtClean="0">
                <a:sym typeface="Wingdings"/>
              </a:rPr>
              <a:t>Friday</a:t>
            </a:r>
            <a:r>
              <a:rPr lang="sk-SK" baseline="0" dirty="0" smtClean="0">
                <a:sym typeface="Wingdings"/>
              </a:rPr>
              <a:t> </a:t>
            </a:r>
            <a:r>
              <a:rPr lang="sk-SK" baseline="0" dirty="0" err="1" smtClean="0">
                <a:sym typeface="Wingdings"/>
              </a:rPr>
              <a:t>Bars</a:t>
            </a:r>
            <a:r>
              <a:rPr lang="sk-SK" baseline="0" dirty="0" smtClean="0">
                <a:sym typeface="Wingdings"/>
              </a:rPr>
              <a:t>. So I </a:t>
            </a:r>
            <a:r>
              <a:rPr lang="sk-SK" baseline="0" dirty="0" err="1" smtClean="0">
                <a:sym typeface="Wingdings"/>
              </a:rPr>
              <a:t>sugest</a:t>
            </a:r>
            <a:r>
              <a:rPr lang="sk-SK" baseline="0" dirty="0" smtClean="0">
                <a:sym typeface="Wingdings"/>
              </a:rPr>
              <a:t> </a:t>
            </a:r>
            <a:r>
              <a:rPr lang="sk-SK" baseline="0" dirty="0" err="1" smtClean="0">
                <a:sym typeface="Wingdings"/>
              </a:rPr>
              <a:t>either</a:t>
            </a:r>
            <a:r>
              <a:rPr lang="sk-SK" baseline="0" dirty="0" smtClean="0">
                <a:sym typeface="Wingdings"/>
              </a:rPr>
              <a:t> </a:t>
            </a:r>
            <a:r>
              <a:rPr lang="sk-SK" baseline="0" dirty="0" err="1" smtClean="0">
                <a:sym typeface="Wingdings"/>
              </a:rPr>
              <a:t>every</a:t>
            </a:r>
            <a:r>
              <a:rPr lang="sk-SK" baseline="0" dirty="0" smtClean="0">
                <a:sym typeface="Wingdings"/>
              </a:rPr>
              <a:t> </a:t>
            </a:r>
            <a:r>
              <a:rPr lang="sk-SK" baseline="0" dirty="0" err="1" smtClean="0">
                <a:sym typeface="Wingdings"/>
              </a:rPr>
              <a:t>amout</a:t>
            </a:r>
            <a:r>
              <a:rPr lang="sk-SK" baseline="0" dirty="0" smtClean="0">
                <a:sym typeface="Wingdings"/>
              </a:rPr>
              <a:t> over 30 000 DKK </a:t>
            </a:r>
            <a:r>
              <a:rPr lang="sk-SK" baseline="0" dirty="0" err="1" smtClean="0">
                <a:sym typeface="Wingdings"/>
              </a:rPr>
              <a:t>being</a:t>
            </a:r>
            <a:r>
              <a:rPr lang="sk-SK" baseline="0" dirty="0" smtClean="0">
                <a:sym typeface="Wingdings"/>
              </a:rPr>
              <a:t> </a:t>
            </a:r>
            <a:r>
              <a:rPr lang="sk-SK" baseline="0" dirty="0" err="1" smtClean="0">
                <a:sym typeface="Wingdings"/>
              </a:rPr>
              <a:t>approved</a:t>
            </a:r>
            <a:r>
              <a:rPr lang="sk-SK" baseline="0" dirty="0" smtClean="0">
                <a:sym typeface="Wingdings"/>
              </a:rPr>
              <a:t> by </a:t>
            </a:r>
            <a:r>
              <a:rPr lang="sk-SK" baseline="0" dirty="0" err="1" smtClean="0">
                <a:sym typeface="Wingdings"/>
              </a:rPr>
              <a:t>board</a:t>
            </a:r>
            <a:r>
              <a:rPr lang="sk-SK" baseline="0" dirty="0" smtClean="0">
                <a:sym typeface="Wingdings"/>
              </a:rPr>
              <a:t>, or </a:t>
            </a:r>
            <a:r>
              <a:rPr lang="sk-SK" baseline="0" dirty="0" err="1" smtClean="0">
                <a:sym typeface="Wingdings"/>
              </a:rPr>
              <a:t>every</a:t>
            </a:r>
            <a:r>
              <a:rPr lang="sk-SK" baseline="0" dirty="0" smtClean="0">
                <a:sym typeface="Wingdings"/>
              </a:rPr>
              <a:t> </a:t>
            </a:r>
            <a:r>
              <a:rPr lang="sk-SK" baseline="0" dirty="0" err="1" smtClean="0">
                <a:sym typeface="Wingdings"/>
              </a:rPr>
              <a:t>amount</a:t>
            </a:r>
            <a:r>
              <a:rPr lang="sk-SK" baseline="0" dirty="0" smtClean="0">
                <a:sym typeface="Wingdings"/>
              </a:rPr>
              <a:t> over 70 000 DKK (</a:t>
            </a:r>
            <a:r>
              <a:rPr lang="sk-SK" baseline="0" dirty="0" err="1" smtClean="0">
                <a:sym typeface="Wingdings"/>
              </a:rPr>
              <a:t>which</a:t>
            </a:r>
            <a:r>
              <a:rPr lang="sk-SK" baseline="0" dirty="0" smtClean="0">
                <a:sym typeface="Wingdings"/>
              </a:rPr>
              <a:t> </a:t>
            </a:r>
            <a:r>
              <a:rPr lang="sk-SK" baseline="0" dirty="0" err="1" smtClean="0">
                <a:sym typeface="Wingdings"/>
              </a:rPr>
              <a:t>won’t</a:t>
            </a:r>
            <a:r>
              <a:rPr lang="sk-SK" baseline="0" dirty="0" smtClean="0">
                <a:sym typeface="Wingdings"/>
              </a:rPr>
              <a:t> </a:t>
            </a:r>
            <a:r>
              <a:rPr lang="sk-SK" baseline="0" dirty="0" err="1" smtClean="0">
                <a:sym typeface="Wingdings"/>
              </a:rPr>
              <a:t>include</a:t>
            </a:r>
            <a:r>
              <a:rPr lang="sk-SK" baseline="0" dirty="0" smtClean="0">
                <a:sym typeface="Wingdings"/>
              </a:rPr>
              <a:t> </a:t>
            </a:r>
            <a:r>
              <a:rPr lang="sk-SK" baseline="0" dirty="0" err="1" smtClean="0">
                <a:sym typeface="Wingdings"/>
              </a:rPr>
              <a:t>smaller</a:t>
            </a:r>
            <a:r>
              <a:rPr lang="sk-SK" baseline="0" dirty="0" smtClean="0">
                <a:sym typeface="Wingdings"/>
              </a:rPr>
              <a:t> </a:t>
            </a:r>
            <a:r>
              <a:rPr lang="sk-SK" baseline="0" dirty="0" err="1" smtClean="0">
                <a:sym typeface="Wingdings"/>
              </a:rPr>
              <a:t>parties</a:t>
            </a:r>
            <a:r>
              <a:rPr lang="sk-SK" baseline="0" dirty="0" smtClean="0">
                <a:sym typeface="Wingdings"/>
              </a:rPr>
              <a:t>, </a:t>
            </a:r>
            <a:r>
              <a:rPr lang="sk-SK" baseline="0" dirty="0" err="1" smtClean="0">
                <a:sym typeface="Wingdings"/>
              </a:rPr>
              <a:t>but</a:t>
            </a:r>
            <a:r>
              <a:rPr lang="sk-SK" baseline="0" dirty="0" smtClean="0">
                <a:sym typeface="Wingdings"/>
              </a:rPr>
              <a:t> </a:t>
            </a:r>
            <a:r>
              <a:rPr lang="sk-SK" baseline="0" dirty="0" err="1" smtClean="0">
                <a:sym typeface="Wingdings"/>
              </a:rPr>
              <a:t>for</a:t>
            </a:r>
            <a:r>
              <a:rPr lang="sk-SK" baseline="0" dirty="0" smtClean="0">
                <a:sym typeface="Wingdings"/>
              </a:rPr>
              <a:t> </a:t>
            </a:r>
            <a:r>
              <a:rPr lang="sk-SK" baseline="0" dirty="0" err="1" smtClean="0">
                <a:sym typeface="Wingdings"/>
              </a:rPr>
              <a:t>example</a:t>
            </a:r>
            <a:r>
              <a:rPr lang="sk-SK" baseline="0" dirty="0" smtClean="0">
                <a:sym typeface="Wingdings"/>
              </a:rPr>
              <a:t> Semester </a:t>
            </a:r>
            <a:r>
              <a:rPr lang="sk-SK" baseline="0" dirty="0" err="1" smtClean="0">
                <a:sym typeface="Wingdings"/>
              </a:rPr>
              <a:t>Parties</a:t>
            </a:r>
            <a:r>
              <a:rPr lang="sk-SK" baseline="0" dirty="0" smtClean="0">
                <a:sym typeface="Wingdings"/>
              </a:rPr>
              <a:t> </a:t>
            </a:r>
            <a:r>
              <a:rPr lang="sk-SK" baseline="0" dirty="0" err="1" smtClean="0">
                <a:sym typeface="Wingdings"/>
              </a:rPr>
              <a:t>will</a:t>
            </a:r>
            <a:r>
              <a:rPr lang="sk-SK" baseline="0" dirty="0" smtClean="0">
                <a:sym typeface="Wingdings"/>
              </a:rPr>
              <a:t> </a:t>
            </a:r>
            <a:r>
              <a:rPr lang="sk-SK" baseline="0" dirty="0" err="1" smtClean="0">
                <a:sym typeface="Wingdings"/>
              </a:rPr>
              <a:t>be</a:t>
            </a:r>
            <a:r>
              <a:rPr lang="sk-SK" baseline="0" dirty="0" smtClean="0">
                <a:sym typeface="Wingdings"/>
              </a:rPr>
              <a:t> </a:t>
            </a:r>
            <a:r>
              <a:rPr lang="sk-SK" baseline="0" dirty="0" err="1" smtClean="0">
                <a:sym typeface="Wingdings"/>
              </a:rPr>
              <a:t>included</a:t>
            </a:r>
            <a:r>
              <a:rPr lang="sk-SK"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8E19D711-CB16-324A-A202-AEC8392D0BBF}" type="slidenum">
              <a:rPr lang="en-US" smtClean="0"/>
              <a:t>10</a:t>
            </a:fld>
            <a:endParaRPr lang="en-US"/>
          </a:p>
        </p:txBody>
      </p:sp>
    </p:spTree>
    <p:extLst>
      <p:ext uri="{BB962C8B-B14F-4D97-AF65-F5344CB8AC3E}">
        <p14:creationId xmlns:p14="http://schemas.microsoft.com/office/powerpoint/2010/main" val="3977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88ACBF-EBA6-5A4C-BCFA-3D2AA1ADE5E3}" type="slidenum">
              <a:rPr lang="da-DK" smtClean="0"/>
              <a:t>20</a:t>
            </a:fld>
            <a:endParaRPr lang="da-DK"/>
          </a:p>
        </p:txBody>
      </p:sp>
    </p:spTree>
    <p:extLst>
      <p:ext uri="{BB962C8B-B14F-4D97-AF65-F5344CB8AC3E}">
        <p14:creationId xmlns:p14="http://schemas.microsoft.com/office/powerpoint/2010/main" val="24819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88ACBF-EBA6-5A4C-BCFA-3D2AA1ADE5E3}" type="slidenum">
              <a:rPr lang="da-DK" smtClean="0"/>
              <a:t>21</a:t>
            </a:fld>
            <a:endParaRPr lang="da-DK"/>
          </a:p>
        </p:txBody>
      </p:sp>
    </p:spTree>
    <p:extLst>
      <p:ext uri="{BB962C8B-B14F-4D97-AF65-F5344CB8AC3E}">
        <p14:creationId xmlns:p14="http://schemas.microsoft.com/office/powerpoint/2010/main" val="24819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88ACBF-EBA6-5A4C-BCFA-3D2AA1ADE5E3}" type="slidenum">
              <a:rPr lang="da-DK" smtClean="0"/>
              <a:t>22</a:t>
            </a:fld>
            <a:endParaRPr lang="da-DK"/>
          </a:p>
        </p:txBody>
      </p:sp>
    </p:spTree>
    <p:extLst>
      <p:ext uri="{BB962C8B-B14F-4D97-AF65-F5344CB8AC3E}">
        <p14:creationId xmlns:p14="http://schemas.microsoft.com/office/powerpoint/2010/main" val="248195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Rectangle 7"/>
          <p:cNvSpPr/>
          <p:nvPr userDrawn="1"/>
        </p:nvSpPr>
        <p:spPr>
          <a:xfrm>
            <a:off x="0" y="0"/>
            <a:ext cx="9944004" cy="7451725"/>
          </a:xfrm>
          <a:prstGeom prst="rect">
            <a:avLst/>
          </a:prstGeom>
          <a:solidFill>
            <a:srgbClr val="385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026" name="Picture 2" descr="C:\Users\moch\Dropbox\cphbusiness\Grafik\Students\PowerPoint\fris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88" y="1455436"/>
            <a:ext cx="7320471" cy="1610504"/>
          </a:xfrm>
          <a:prstGeom prst="rect">
            <a:avLst/>
          </a:prstGeom>
          <a:noFill/>
          <a:extLst>
            <a:ext uri="{909E8E84-426E-40DD-AFC4-6F175D3DCCD1}">
              <a14:hiddenFill xmlns:a14="http://schemas.microsoft.com/office/drawing/2010/main">
                <a:solidFill>
                  <a:srgbClr val="FFFFFF"/>
                </a:solidFill>
              </a14:hiddenFill>
            </a:ext>
          </a:extLst>
        </p:spPr>
      </p:pic>
      <p:sp>
        <p:nvSpPr>
          <p:cNvPr id="20" name="Pladsholder til tekst 19"/>
          <p:cNvSpPr>
            <a:spLocks noGrp="1"/>
          </p:cNvSpPr>
          <p:nvPr>
            <p:ph type="body" sz="quarter" idx="10" hasCustomPrompt="1"/>
          </p:nvPr>
        </p:nvSpPr>
        <p:spPr>
          <a:xfrm>
            <a:off x="1127236" y="3639312"/>
            <a:ext cx="7399879" cy="784687"/>
          </a:xfrm>
          <a:prstGeom prst="rect">
            <a:avLst/>
          </a:prstGeom>
          <a:ln>
            <a:noFill/>
          </a:ln>
        </p:spPr>
        <p:txBody>
          <a:bodyPr/>
          <a:lstStyle>
            <a:lvl1pPr>
              <a:buNone/>
              <a:defRPr sz="3600">
                <a:solidFill>
                  <a:srgbClr val="9F1132"/>
                </a:solidFill>
              </a:defRPr>
            </a:lvl1pPr>
            <a:lvl2pPr>
              <a:buNone/>
              <a:defRPr/>
            </a:lvl2pPr>
            <a:lvl3pPr>
              <a:buNone/>
              <a:defRPr/>
            </a:lvl3pPr>
          </a:lstStyle>
          <a:p>
            <a:pPr lvl="0"/>
            <a:r>
              <a:rPr lang="da-DK" dirty="0" smtClean="0"/>
              <a:t>Tilføj titel</a:t>
            </a:r>
            <a:endParaRPr lang="da-DK" dirty="0"/>
          </a:p>
        </p:txBody>
      </p:sp>
      <p:sp>
        <p:nvSpPr>
          <p:cNvPr id="22" name="Pladsholder til tekst 21"/>
          <p:cNvSpPr>
            <a:spLocks noGrp="1"/>
          </p:cNvSpPr>
          <p:nvPr>
            <p:ph type="body" sz="quarter" idx="11" hasCustomPrompt="1"/>
          </p:nvPr>
        </p:nvSpPr>
        <p:spPr>
          <a:xfrm>
            <a:off x="1127236" y="4426458"/>
            <a:ext cx="7409023" cy="2285238"/>
          </a:xfrm>
          <a:prstGeom prst="rect">
            <a:avLst/>
          </a:prstGeom>
        </p:spPr>
        <p:txBody>
          <a:bodyPr/>
          <a:lstStyle>
            <a:lvl1pPr>
              <a:buNone/>
              <a:defRPr sz="1400" baseline="0">
                <a:solidFill>
                  <a:srgbClr val="FFFFFF"/>
                </a:solidFill>
              </a:defRPr>
            </a:lvl1pPr>
          </a:lstStyle>
          <a:p>
            <a:pPr lvl="0"/>
            <a:r>
              <a:rPr lang="da-DK" dirty="0" smtClean="0">
                <a:solidFill>
                  <a:srgbClr val="FFFFFF"/>
                </a:solidFill>
              </a:rPr>
              <a:t>PowerPoint 31.07.2012 [RET DATO]</a:t>
            </a:r>
            <a:endParaRPr lang="da-DK" dirty="0"/>
          </a:p>
        </p:txBody>
      </p:sp>
      <p:pic>
        <p:nvPicPr>
          <p:cNvPr id="12" name="Picture 2" descr="C:\Users\moch\Dropbox\cphbusiness\Grafik\Students\Cphbusiness_Students_logo\RGB\PNG\Cphbusiness_Students_Negativ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893" y="321373"/>
            <a:ext cx="1248540" cy="30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40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3" name="Rectangle 7"/>
          <p:cNvSpPr/>
          <p:nvPr userDrawn="1"/>
        </p:nvSpPr>
        <p:spPr>
          <a:xfrm>
            <a:off x="0" y="0"/>
            <a:ext cx="9944004" cy="7451725"/>
          </a:xfrm>
          <a:prstGeom prst="rect">
            <a:avLst/>
          </a:prstGeom>
          <a:solidFill>
            <a:srgbClr val="385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3fot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788" y="1304241"/>
            <a:ext cx="7500977" cy="3443013"/>
          </a:xfrm>
          <a:prstGeom prst="rect">
            <a:avLst/>
          </a:prstGeom>
        </p:spPr>
      </p:pic>
      <p:sp>
        <p:nvSpPr>
          <p:cNvPr id="8" name="Pladsholder til tekst 7"/>
          <p:cNvSpPr>
            <a:spLocks noGrp="1"/>
          </p:cNvSpPr>
          <p:nvPr>
            <p:ph type="body" sz="quarter" idx="10" hasCustomPrompt="1"/>
          </p:nvPr>
        </p:nvSpPr>
        <p:spPr>
          <a:xfrm>
            <a:off x="1127402" y="4855464"/>
            <a:ext cx="7589363" cy="779609"/>
          </a:xfrm>
          <a:prstGeom prst="rect">
            <a:avLst/>
          </a:prstGeom>
        </p:spPr>
        <p:txBody>
          <a:bodyPr/>
          <a:lstStyle>
            <a:lvl1pPr>
              <a:buNone/>
              <a:defRPr sz="3600">
                <a:solidFill>
                  <a:srgbClr val="9F1132"/>
                </a:solidFill>
              </a:defRPr>
            </a:lvl1pPr>
          </a:lstStyle>
          <a:p>
            <a:pPr lvl="0"/>
            <a:r>
              <a:rPr lang="da-DK" dirty="0" smtClean="0"/>
              <a:t>Overskrift</a:t>
            </a:r>
            <a:endParaRPr lang="da-DK" dirty="0"/>
          </a:p>
        </p:txBody>
      </p:sp>
      <p:sp>
        <p:nvSpPr>
          <p:cNvPr id="12" name="Pladsholder til tekst 11"/>
          <p:cNvSpPr>
            <a:spLocks noGrp="1"/>
          </p:cNvSpPr>
          <p:nvPr>
            <p:ph type="body" sz="quarter" idx="11" hasCustomPrompt="1"/>
          </p:nvPr>
        </p:nvSpPr>
        <p:spPr>
          <a:xfrm>
            <a:off x="1127237" y="5644216"/>
            <a:ext cx="7589528" cy="1488103"/>
          </a:xfrm>
          <a:prstGeom prst="rect">
            <a:avLst/>
          </a:prstGeom>
        </p:spPr>
        <p:txBody>
          <a:bodyPr/>
          <a:lstStyle>
            <a:lvl1pPr marL="0" indent="0">
              <a:buFontTx/>
              <a:buNone/>
              <a:defRPr baseline="0">
                <a:solidFill>
                  <a:srgbClr val="FFFFFF"/>
                </a:solidFill>
              </a:defRPr>
            </a:lvl1pPr>
          </a:lstStyle>
          <a:p>
            <a:pPr lvl="0"/>
            <a:r>
              <a:rPr lang="da-DK" dirty="0" err="1" smtClean="0"/>
              <a:t>Duis</a:t>
            </a:r>
            <a:r>
              <a:rPr lang="da-DK" dirty="0" smtClean="0"/>
              <a:t> </a:t>
            </a:r>
            <a:r>
              <a:rPr lang="da-DK" dirty="0" err="1" smtClean="0"/>
              <a:t>autem</a:t>
            </a:r>
            <a:r>
              <a:rPr lang="da-DK" dirty="0" smtClean="0"/>
              <a:t> vel </a:t>
            </a:r>
            <a:r>
              <a:rPr lang="da-DK" dirty="0" err="1" smtClean="0"/>
              <a:t>eum</a:t>
            </a:r>
            <a:r>
              <a:rPr lang="da-DK" dirty="0" smtClean="0"/>
              <a:t> </a:t>
            </a:r>
            <a:r>
              <a:rPr lang="da-DK" dirty="0" err="1" smtClean="0"/>
              <a:t>iriure</a:t>
            </a:r>
            <a:r>
              <a:rPr lang="da-DK" dirty="0" smtClean="0"/>
              <a:t> </a:t>
            </a:r>
            <a:r>
              <a:rPr lang="da-DK" dirty="0" err="1" smtClean="0"/>
              <a:t>dolor</a:t>
            </a:r>
            <a:r>
              <a:rPr lang="da-DK" dirty="0" smtClean="0"/>
              <a:t> in </a:t>
            </a:r>
            <a:r>
              <a:rPr lang="da-DK" dirty="0" err="1" smtClean="0"/>
              <a:t>hendrerit</a:t>
            </a:r>
            <a:r>
              <a:rPr lang="da-DK" dirty="0" smtClean="0"/>
              <a:t> in </a:t>
            </a:r>
            <a:r>
              <a:rPr lang="da-DK" dirty="0" err="1" smtClean="0"/>
              <a:t>vulputate</a:t>
            </a:r>
            <a:r>
              <a:rPr lang="da-DK" dirty="0" smtClean="0"/>
              <a:t> </a:t>
            </a:r>
            <a:r>
              <a:rPr lang="da-DK" dirty="0" err="1" smtClean="0"/>
              <a:t>velit</a:t>
            </a:r>
            <a:r>
              <a:rPr lang="da-DK" dirty="0" smtClean="0"/>
              <a:t> </a:t>
            </a:r>
            <a:r>
              <a:rPr lang="da-DK" dirty="0" err="1" smtClean="0"/>
              <a:t>hendrerit</a:t>
            </a:r>
            <a:r>
              <a:rPr lang="da-DK" dirty="0" smtClean="0"/>
              <a:t> in </a:t>
            </a:r>
            <a:r>
              <a:rPr lang="da-DK" dirty="0" err="1" smtClean="0"/>
              <a:t>vulputate</a:t>
            </a:r>
            <a:r>
              <a:rPr lang="da-DK" dirty="0" smtClean="0"/>
              <a:t> </a:t>
            </a:r>
            <a:r>
              <a:rPr lang="da-DK" dirty="0" err="1" smtClean="0"/>
              <a:t>velit</a:t>
            </a:r>
            <a:r>
              <a:rPr lang="da-DK" dirty="0" smtClean="0"/>
              <a:t> </a:t>
            </a:r>
            <a:r>
              <a:rPr lang="da-DK" dirty="0" err="1" smtClean="0"/>
              <a:t>hendrerit</a:t>
            </a:r>
            <a:r>
              <a:rPr lang="da-DK" dirty="0" smtClean="0"/>
              <a:t> in </a:t>
            </a:r>
            <a:r>
              <a:rPr lang="da-DK" dirty="0" err="1" smtClean="0"/>
              <a:t>vulputate</a:t>
            </a:r>
            <a:r>
              <a:rPr lang="da-DK" dirty="0" smtClean="0"/>
              <a:t> </a:t>
            </a:r>
            <a:r>
              <a:rPr lang="da-DK" dirty="0" err="1" smtClean="0"/>
              <a:t>velit</a:t>
            </a:r>
            <a:endParaRPr lang="da-DK" dirty="0"/>
          </a:p>
        </p:txBody>
      </p:sp>
      <p:pic>
        <p:nvPicPr>
          <p:cNvPr id="7" name="Picture 2" descr="C:\Users\moch\Dropbox\cphbusiness\Grafik\Students\Cphbusiness_Students_logo\RGB\PNG\Cphbusiness_Students_Negativ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893" y="321373"/>
            <a:ext cx="1248540" cy="306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side">
    <p:spTree>
      <p:nvGrpSpPr>
        <p:cNvPr id="1" name=""/>
        <p:cNvGrpSpPr/>
        <p:nvPr/>
      </p:nvGrpSpPr>
      <p:grpSpPr>
        <a:xfrm>
          <a:off x="0" y="0"/>
          <a:ext cx="0" cy="0"/>
          <a:chOff x="0" y="0"/>
          <a:chExt cx="0" cy="0"/>
        </a:xfrm>
      </p:grpSpPr>
      <p:sp>
        <p:nvSpPr>
          <p:cNvPr id="6" name="Pladsholder til tekst 5"/>
          <p:cNvSpPr>
            <a:spLocks noGrp="1"/>
          </p:cNvSpPr>
          <p:nvPr>
            <p:ph type="body" sz="quarter" idx="10"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
        <p:nvSpPr>
          <p:cNvPr id="5" name="Pladsholder til indhold 4"/>
          <p:cNvSpPr>
            <a:spLocks noGrp="1"/>
          </p:cNvSpPr>
          <p:nvPr>
            <p:ph sz="quarter" idx="12"/>
          </p:nvPr>
        </p:nvSpPr>
        <p:spPr>
          <a:xfrm>
            <a:off x="554736" y="2300140"/>
            <a:ext cx="8789988" cy="4100071"/>
          </a:xfrm>
          <a:prstGeom prst="rect">
            <a:avLst/>
          </a:prstGeom>
        </p:spPr>
        <p:txBody>
          <a:bodyPr/>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554735" y="2234152"/>
            <a:ext cx="4332105" cy="4422378"/>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4" name="Pladsholder til indhold 3"/>
          <p:cNvSpPr>
            <a:spLocks noGrp="1"/>
          </p:cNvSpPr>
          <p:nvPr>
            <p:ph sz="half" idx="2"/>
          </p:nvPr>
        </p:nvSpPr>
        <p:spPr>
          <a:xfrm>
            <a:off x="5052497" y="2234152"/>
            <a:ext cx="4292227" cy="4422377"/>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8" name="Pladsholder til tekst 5"/>
          <p:cNvSpPr>
            <a:spLocks noGrp="1"/>
          </p:cNvSpPr>
          <p:nvPr>
            <p:ph type="body" sz="quarter" idx="13"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554735" y="2205353"/>
            <a:ext cx="4333832" cy="695149"/>
          </a:xfrm>
          <a:prstGeom prst="rect">
            <a:avLst/>
          </a:prstGeom>
        </p:spPr>
        <p:txBody>
          <a:bodyPr lIns="99377" tIns="49688" rIns="99377" bIns="49688" anchor="b"/>
          <a:lstStyle>
            <a:lvl1pPr marL="0" indent="0">
              <a:buNone/>
              <a:defRPr sz="2600" b="1"/>
            </a:lvl1pPr>
            <a:lvl2pPr marL="496885" indent="0">
              <a:buNone/>
              <a:defRPr sz="2200" b="1"/>
            </a:lvl2pPr>
            <a:lvl3pPr marL="993770" indent="0">
              <a:buNone/>
              <a:defRPr sz="2000" b="1"/>
            </a:lvl3pPr>
            <a:lvl4pPr marL="1490655" indent="0">
              <a:buNone/>
              <a:defRPr sz="1700" b="1"/>
            </a:lvl4pPr>
            <a:lvl5pPr marL="1987540" indent="0">
              <a:buNone/>
              <a:defRPr sz="1700" b="1"/>
            </a:lvl5pPr>
            <a:lvl6pPr marL="2484425" indent="0">
              <a:buNone/>
              <a:defRPr sz="1700" b="1"/>
            </a:lvl6pPr>
            <a:lvl7pPr marL="2981310" indent="0">
              <a:buNone/>
              <a:defRPr sz="1700" b="1"/>
            </a:lvl7pPr>
            <a:lvl8pPr marL="3478195" indent="0">
              <a:buNone/>
              <a:defRPr sz="1700" b="1"/>
            </a:lvl8pPr>
            <a:lvl9pPr marL="3975080" indent="0">
              <a:buNone/>
              <a:defRPr sz="1700" b="1"/>
            </a:lvl9pPr>
          </a:lstStyle>
          <a:p>
            <a:pPr lvl="0"/>
            <a:r>
              <a:rPr lang="da-DK" smtClean="0"/>
              <a:t>Click to edit Master text styles</a:t>
            </a:r>
          </a:p>
        </p:txBody>
      </p:sp>
      <p:sp>
        <p:nvSpPr>
          <p:cNvPr id="4" name="Pladsholder til indhold 3"/>
          <p:cNvSpPr>
            <a:spLocks noGrp="1"/>
          </p:cNvSpPr>
          <p:nvPr>
            <p:ph sz="half" idx="2"/>
          </p:nvPr>
        </p:nvSpPr>
        <p:spPr>
          <a:xfrm>
            <a:off x="554735" y="2900503"/>
            <a:ext cx="4333831" cy="3756028"/>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1700"/>
            </a:lvl6pPr>
            <a:lvl7pPr>
              <a:defRPr sz="1700"/>
            </a:lvl7pPr>
            <a:lvl8pPr>
              <a:defRPr sz="1700"/>
            </a:lvl8pPr>
            <a:lvl9pPr>
              <a:defRPr sz="17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5" name="Pladsholder til tekst 4"/>
          <p:cNvSpPr>
            <a:spLocks noGrp="1"/>
          </p:cNvSpPr>
          <p:nvPr>
            <p:ph type="body" sz="quarter" idx="3"/>
          </p:nvPr>
        </p:nvSpPr>
        <p:spPr>
          <a:xfrm>
            <a:off x="5049047" y="2205353"/>
            <a:ext cx="4295678" cy="695149"/>
          </a:xfrm>
          <a:prstGeom prst="rect">
            <a:avLst/>
          </a:prstGeom>
        </p:spPr>
        <p:txBody>
          <a:bodyPr lIns="99377" tIns="49688" rIns="99377" bIns="49688" anchor="b"/>
          <a:lstStyle>
            <a:lvl1pPr marL="0" indent="0">
              <a:buNone/>
              <a:defRPr sz="2600" b="1"/>
            </a:lvl1pPr>
            <a:lvl2pPr marL="496885" indent="0">
              <a:buNone/>
              <a:defRPr sz="2200" b="1"/>
            </a:lvl2pPr>
            <a:lvl3pPr marL="993770" indent="0">
              <a:buNone/>
              <a:defRPr sz="2000" b="1"/>
            </a:lvl3pPr>
            <a:lvl4pPr marL="1490655" indent="0">
              <a:buNone/>
              <a:defRPr sz="1700" b="1"/>
            </a:lvl4pPr>
            <a:lvl5pPr marL="1987540" indent="0">
              <a:buNone/>
              <a:defRPr sz="1700" b="1"/>
            </a:lvl5pPr>
            <a:lvl6pPr marL="2484425" indent="0">
              <a:buNone/>
              <a:defRPr sz="1700" b="1"/>
            </a:lvl6pPr>
            <a:lvl7pPr marL="2981310" indent="0">
              <a:buNone/>
              <a:defRPr sz="1700" b="1"/>
            </a:lvl7pPr>
            <a:lvl8pPr marL="3478195" indent="0">
              <a:buNone/>
              <a:defRPr sz="1700" b="1"/>
            </a:lvl8pPr>
            <a:lvl9pPr marL="3975080" indent="0">
              <a:buNone/>
              <a:defRPr sz="1700" b="1"/>
            </a:lvl9pPr>
          </a:lstStyle>
          <a:p>
            <a:pPr lvl="0"/>
            <a:r>
              <a:rPr lang="da-DK" smtClean="0"/>
              <a:t>Click to edit Master text styles</a:t>
            </a:r>
          </a:p>
        </p:txBody>
      </p:sp>
      <p:sp>
        <p:nvSpPr>
          <p:cNvPr id="6" name="Pladsholder til indhold 5"/>
          <p:cNvSpPr>
            <a:spLocks noGrp="1"/>
          </p:cNvSpPr>
          <p:nvPr>
            <p:ph sz="quarter" idx="4"/>
          </p:nvPr>
        </p:nvSpPr>
        <p:spPr>
          <a:xfrm>
            <a:off x="5049047" y="2900503"/>
            <a:ext cx="4295678" cy="3756027"/>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1700"/>
            </a:lvl6pPr>
            <a:lvl7pPr>
              <a:defRPr sz="1700"/>
            </a:lvl7pPr>
            <a:lvl8pPr>
              <a:defRPr sz="1700"/>
            </a:lvl8pPr>
            <a:lvl9pPr>
              <a:defRPr sz="17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10" name="Pladsholder til tekst 5"/>
          <p:cNvSpPr>
            <a:spLocks noGrp="1"/>
          </p:cNvSpPr>
          <p:nvPr>
            <p:ph type="body" sz="quarter" idx="13"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8180" y="5216207"/>
            <a:ext cx="5963603" cy="615803"/>
          </a:xfrm>
          <a:prstGeom prst="rect">
            <a:avLst/>
          </a:prstGeom>
        </p:spPr>
        <p:txBody>
          <a:bodyPr lIns="99377" tIns="49688" rIns="99377" bIns="49688" anchor="b"/>
          <a:lstStyle>
            <a:lvl1pPr algn="l">
              <a:defRPr sz="2600" b="1">
                <a:solidFill>
                  <a:srgbClr val="9F1132"/>
                </a:solidFill>
              </a:defRPr>
            </a:lvl1pPr>
          </a:lstStyle>
          <a:p>
            <a:r>
              <a:rPr lang="da-DK" smtClean="0"/>
              <a:t>Click to edit Master title style</a:t>
            </a:r>
            <a:endParaRPr lang="da-DK" dirty="0"/>
          </a:p>
        </p:txBody>
      </p:sp>
      <p:sp>
        <p:nvSpPr>
          <p:cNvPr id="3" name="Pladsholder til billede 2"/>
          <p:cNvSpPr>
            <a:spLocks noGrp="1"/>
          </p:cNvSpPr>
          <p:nvPr>
            <p:ph type="pic" idx="1"/>
          </p:nvPr>
        </p:nvSpPr>
        <p:spPr>
          <a:xfrm>
            <a:off x="1948180" y="810705"/>
            <a:ext cx="5963603" cy="4326155"/>
          </a:xfrm>
          <a:prstGeom prst="rect">
            <a:avLst/>
          </a:prstGeom>
        </p:spPr>
        <p:txBody>
          <a:bodyPr lIns="99377" tIns="49688" rIns="99377" bIns="49688"/>
          <a:lstStyle>
            <a:lvl1pPr marL="0" indent="0">
              <a:buNone/>
              <a:defRPr sz="3500"/>
            </a:lvl1pPr>
            <a:lvl2pPr marL="496885" indent="0">
              <a:buNone/>
              <a:defRPr sz="3000"/>
            </a:lvl2pPr>
            <a:lvl3pPr marL="993770" indent="0">
              <a:buNone/>
              <a:defRPr sz="2600"/>
            </a:lvl3pPr>
            <a:lvl4pPr marL="1490655" indent="0">
              <a:buNone/>
              <a:defRPr sz="2200"/>
            </a:lvl4pPr>
            <a:lvl5pPr marL="1987540" indent="0">
              <a:buNone/>
              <a:defRPr sz="2200"/>
            </a:lvl5pPr>
            <a:lvl6pPr marL="2484425" indent="0">
              <a:buNone/>
              <a:defRPr sz="2200"/>
            </a:lvl6pPr>
            <a:lvl7pPr marL="2981310" indent="0">
              <a:buNone/>
              <a:defRPr sz="2200"/>
            </a:lvl7pPr>
            <a:lvl8pPr marL="3478195" indent="0">
              <a:buNone/>
              <a:defRPr sz="2200"/>
            </a:lvl8pPr>
            <a:lvl9pPr marL="3975080" indent="0">
              <a:buNone/>
              <a:defRPr sz="2200"/>
            </a:lvl9pPr>
          </a:lstStyle>
          <a:p>
            <a:r>
              <a:rPr lang="da-DK" smtClean="0"/>
              <a:t>Drag picture to placeholder or click icon to add</a:t>
            </a:r>
            <a:endParaRPr lang="da-DK"/>
          </a:p>
        </p:txBody>
      </p:sp>
      <p:sp>
        <p:nvSpPr>
          <p:cNvPr id="4" name="Pladsholder til tekst 3"/>
          <p:cNvSpPr>
            <a:spLocks noGrp="1"/>
          </p:cNvSpPr>
          <p:nvPr>
            <p:ph type="body" sz="half" idx="2"/>
          </p:nvPr>
        </p:nvSpPr>
        <p:spPr>
          <a:xfrm>
            <a:off x="1948180" y="5832010"/>
            <a:ext cx="5963603" cy="874542"/>
          </a:xfrm>
          <a:prstGeom prst="rect">
            <a:avLst/>
          </a:prstGeom>
        </p:spPr>
        <p:txBody>
          <a:bodyPr lIns="99377" tIns="49688" rIns="99377" bIns="49688"/>
          <a:lstStyle>
            <a:lvl1pPr marL="0" indent="0">
              <a:buNone/>
              <a:defRPr sz="2000"/>
            </a:lvl1pPr>
            <a:lvl2pPr marL="496885" indent="0">
              <a:buNone/>
              <a:defRPr sz="1300"/>
            </a:lvl2pPr>
            <a:lvl3pPr marL="993770" indent="0">
              <a:buNone/>
              <a:defRPr sz="1100"/>
            </a:lvl3pPr>
            <a:lvl4pPr marL="1490655" indent="0">
              <a:buNone/>
              <a:defRPr sz="1000"/>
            </a:lvl4pPr>
            <a:lvl5pPr marL="1987540" indent="0">
              <a:buNone/>
              <a:defRPr sz="1000"/>
            </a:lvl5pPr>
            <a:lvl6pPr marL="2484425" indent="0">
              <a:buNone/>
              <a:defRPr sz="1000"/>
            </a:lvl6pPr>
            <a:lvl7pPr marL="2981310" indent="0">
              <a:buNone/>
              <a:defRPr sz="1000"/>
            </a:lvl7pPr>
            <a:lvl8pPr marL="3478195" indent="0">
              <a:buNone/>
              <a:defRPr sz="1000"/>
            </a:lvl8pPr>
            <a:lvl9pPr marL="3975080" indent="0">
              <a:buNone/>
              <a:defRPr sz="1000"/>
            </a:lvl9pPr>
          </a:lstStyle>
          <a:p>
            <a:pPr lvl="0"/>
            <a:r>
              <a:rPr lang="da-DK"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moch\Dropbox\cphbusiness\Grafik\Students\Cphbusiness_Students_logo\RGB\PNG\Cphbusiness_Students_RG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3872" y="322515"/>
            <a:ext cx="1256598" cy="30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3287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iming>
    <p:tnLst>
      <p:par>
        <p:cTn id="1" dur="indefinite" restart="never" nodeType="tmRoot"/>
      </p:par>
    </p:tnLst>
  </p:timing>
  <p:txStyles>
    <p:titleStyle>
      <a:lvl1pPr algn="l" defTabSz="496885" rtl="0" eaLnBrk="1" latinLnBrk="0" hangingPunct="1">
        <a:spcBef>
          <a:spcPct val="0"/>
        </a:spcBef>
        <a:buNone/>
        <a:defRPr sz="3600" kern="1200">
          <a:solidFill>
            <a:srgbClr val="FBB040"/>
          </a:solidFill>
          <a:latin typeface="Verdana"/>
          <a:ea typeface="+mj-ea"/>
          <a:cs typeface="Verdana"/>
        </a:defRPr>
      </a:lvl1pPr>
    </p:titleStyle>
    <p:bodyStyle>
      <a:lvl1pPr marL="372664" indent="-372664"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1pPr>
      <a:lvl2pPr marL="807438" indent="-310553"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2pPr>
      <a:lvl3pPr marL="124221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3pPr>
      <a:lvl4pPr marL="1739097"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4pPr>
      <a:lvl5pPr marL="223598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885" rtl="0" eaLnBrk="1" latinLnBrk="0" hangingPunct="1">
        <a:defRPr sz="2000" kern="1200">
          <a:solidFill>
            <a:schemeClr val="tx1"/>
          </a:solidFill>
          <a:latin typeface="+mn-lt"/>
          <a:ea typeface="+mn-ea"/>
          <a:cs typeface="+mn-cs"/>
        </a:defRPr>
      </a:lvl1pPr>
      <a:lvl2pPr marL="496885" algn="l" defTabSz="496885" rtl="0" eaLnBrk="1" latinLnBrk="0" hangingPunct="1">
        <a:defRPr sz="2000" kern="1200">
          <a:solidFill>
            <a:schemeClr val="tx1"/>
          </a:solidFill>
          <a:latin typeface="+mn-lt"/>
          <a:ea typeface="+mn-ea"/>
          <a:cs typeface="+mn-cs"/>
        </a:defRPr>
      </a:lvl2pPr>
      <a:lvl3pPr marL="993770" algn="l" defTabSz="496885" rtl="0" eaLnBrk="1" latinLnBrk="0" hangingPunct="1">
        <a:defRPr sz="2000" kern="1200">
          <a:solidFill>
            <a:schemeClr val="tx1"/>
          </a:solidFill>
          <a:latin typeface="+mn-lt"/>
          <a:ea typeface="+mn-ea"/>
          <a:cs typeface="+mn-cs"/>
        </a:defRPr>
      </a:lvl3pPr>
      <a:lvl4pPr marL="1490655" algn="l" defTabSz="496885" rtl="0" eaLnBrk="1" latinLnBrk="0" hangingPunct="1">
        <a:defRPr sz="2000" kern="1200">
          <a:solidFill>
            <a:schemeClr val="tx1"/>
          </a:solidFill>
          <a:latin typeface="+mn-lt"/>
          <a:ea typeface="+mn-ea"/>
          <a:cs typeface="+mn-cs"/>
        </a:defRPr>
      </a:lvl4pPr>
      <a:lvl5pPr marL="1987540" algn="l" defTabSz="496885" rtl="0" eaLnBrk="1" latinLnBrk="0" hangingPunct="1">
        <a:defRPr sz="2000" kern="1200">
          <a:solidFill>
            <a:schemeClr val="tx1"/>
          </a:solidFill>
          <a:latin typeface="+mn-lt"/>
          <a:ea typeface="+mn-ea"/>
          <a:cs typeface="+mn-cs"/>
        </a:defRPr>
      </a:lvl5pPr>
      <a:lvl6pPr marL="2484425" algn="l" defTabSz="496885" rtl="0" eaLnBrk="1" latinLnBrk="0" hangingPunct="1">
        <a:defRPr sz="2000" kern="1200">
          <a:solidFill>
            <a:schemeClr val="tx1"/>
          </a:solidFill>
          <a:latin typeface="+mn-lt"/>
          <a:ea typeface="+mn-ea"/>
          <a:cs typeface="+mn-cs"/>
        </a:defRPr>
      </a:lvl6pPr>
      <a:lvl7pPr marL="2981310" algn="l" defTabSz="496885" rtl="0" eaLnBrk="1" latinLnBrk="0" hangingPunct="1">
        <a:defRPr sz="2000" kern="1200">
          <a:solidFill>
            <a:schemeClr val="tx1"/>
          </a:solidFill>
          <a:latin typeface="+mn-lt"/>
          <a:ea typeface="+mn-ea"/>
          <a:cs typeface="+mn-cs"/>
        </a:defRPr>
      </a:lvl7pPr>
      <a:lvl8pPr marL="3478195" algn="l" defTabSz="496885" rtl="0" eaLnBrk="1" latinLnBrk="0" hangingPunct="1">
        <a:defRPr sz="2000" kern="1200">
          <a:solidFill>
            <a:schemeClr val="tx1"/>
          </a:solidFill>
          <a:latin typeface="+mn-lt"/>
          <a:ea typeface="+mn-ea"/>
          <a:cs typeface="+mn-cs"/>
        </a:defRPr>
      </a:lvl8pPr>
      <a:lvl9pPr marL="3975080" algn="l" defTabSz="4968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solidFill>
                  <a:srgbClr val="FFFFFF"/>
                </a:solidFill>
              </a:rPr>
              <a:t>Board of directors, </a:t>
            </a:r>
          </a:p>
          <a:p>
            <a:r>
              <a:rPr lang="en-GB" dirty="0" smtClean="0">
                <a:solidFill>
                  <a:srgbClr val="FFFFFF"/>
                </a:solidFill>
              </a:rPr>
              <a:t>Cphbusiness Students</a:t>
            </a:r>
            <a:endParaRPr lang="en-GB" dirty="0">
              <a:solidFill>
                <a:srgbClr val="FFFFFF"/>
              </a:solidFill>
            </a:endParaRPr>
          </a:p>
        </p:txBody>
      </p:sp>
      <p:sp>
        <p:nvSpPr>
          <p:cNvPr id="3" name="Pladsholder til tekst 2"/>
          <p:cNvSpPr>
            <a:spLocks noGrp="1"/>
          </p:cNvSpPr>
          <p:nvPr>
            <p:ph type="body" sz="quarter" idx="11"/>
          </p:nvPr>
        </p:nvSpPr>
        <p:spPr>
          <a:xfrm>
            <a:off x="1127236" y="5003800"/>
            <a:ext cx="7409023" cy="1707896"/>
          </a:xfrm>
        </p:spPr>
        <p:txBody>
          <a:bodyPr/>
          <a:lstStyle/>
          <a:p>
            <a:r>
              <a:rPr lang="en-GB" dirty="0"/>
              <a:t>M</a:t>
            </a:r>
            <a:r>
              <a:rPr lang="en-GB" dirty="0" smtClean="0"/>
              <a:t>eeting – 08.06.16</a:t>
            </a:r>
            <a:endParaRPr lang="en-GB" dirty="0"/>
          </a:p>
        </p:txBody>
      </p:sp>
    </p:spTree>
    <p:extLst>
      <p:ext uri="{BB962C8B-B14F-4D97-AF65-F5344CB8AC3E}">
        <p14:creationId xmlns:p14="http://schemas.microsoft.com/office/powerpoint/2010/main" val="2884364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5</a:t>
            </a:r>
            <a:r>
              <a:rPr lang="en-GB" dirty="0" smtClean="0"/>
              <a:t>. The </a:t>
            </a:r>
            <a:r>
              <a:rPr lang="en-GB" dirty="0"/>
              <a:t>financial situation</a:t>
            </a:r>
          </a:p>
          <a:p>
            <a:pPr algn="r"/>
            <a:r>
              <a:rPr lang="en-GB" sz="2400" dirty="0"/>
              <a:t>/ Head of Finance</a:t>
            </a:r>
          </a:p>
          <a:p>
            <a:endParaRPr lang="da-DK" dirty="0"/>
          </a:p>
          <a:p>
            <a:endParaRPr lang="da-DK" dirty="0"/>
          </a:p>
        </p:txBody>
      </p:sp>
      <p:sp>
        <p:nvSpPr>
          <p:cNvPr id="3" name="Pladsholder til indhold 2"/>
          <p:cNvSpPr>
            <a:spLocks noGrp="1"/>
          </p:cNvSpPr>
          <p:nvPr>
            <p:ph sz="quarter" idx="12"/>
          </p:nvPr>
        </p:nvSpPr>
        <p:spPr>
          <a:xfrm>
            <a:off x="554736" y="1970088"/>
            <a:ext cx="8789988" cy="3616777"/>
          </a:xfrm>
        </p:spPr>
        <p:txBody>
          <a:bodyPr/>
          <a:lstStyle/>
          <a:p>
            <a:r>
              <a:rPr lang="da-DK" sz="3200" dirty="0" smtClean="0"/>
              <a:t>Balance</a:t>
            </a:r>
            <a:r>
              <a:rPr lang="da-DK" sz="3200" dirty="0"/>
              <a:t>: </a:t>
            </a:r>
            <a:r>
              <a:rPr lang="da-DK" sz="3200" b="1" dirty="0"/>
              <a:t>+ 55.941,98 DKK</a:t>
            </a:r>
          </a:p>
          <a:p>
            <a:endParaRPr lang="en-GB" sz="3200" dirty="0" smtClean="0"/>
          </a:p>
          <a:p>
            <a:r>
              <a:rPr lang="en-GB" sz="3200" dirty="0" smtClean="0"/>
              <a:t>Grant </a:t>
            </a:r>
            <a:r>
              <a:rPr lang="en-GB" sz="3200" dirty="0"/>
              <a:t>from Cphbusiness: </a:t>
            </a:r>
            <a:endParaRPr lang="en-GB" sz="3200" dirty="0" smtClean="0"/>
          </a:p>
          <a:p>
            <a:pPr lvl="1"/>
            <a:r>
              <a:rPr lang="en-GB" sz="2800" dirty="0" smtClean="0"/>
              <a:t>waiting </a:t>
            </a:r>
            <a:r>
              <a:rPr lang="en-GB" sz="2800" dirty="0"/>
              <a:t>for accounts from 1/4 to 30/6</a:t>
            </a:r>
          </a:p>
          <a:p>
            <a:endParaRPr lang="en-GB" sz="3200" dirty="0" smtClean="0"/>
          </a:p>
          <a:p>
            <a:r>
              <a:rPr lang="en-GB" sz="3200" dirty="0" smtClean="0"/>
              <a:t>Status </a:t>
            </a:r>
            <a:r>
              <a:rPr lang="en-GB" sz="3200" dirty="0"/>
              <a:t>from </a:t>
            </a:r>
            <a:r>
              <a:rPr lang="en-GB" sz="3200" dirty="0" err="1" smtClean="0"/>
              <a:t>Studenterbolaget</a:t>
            </a:r>
            <a:r>
              <a:rPr lang="en-GB" sz="3200" dirty="0" smtClean="0"/>
              <a:t>:</a:t>
            </a:r>
          </a:p>
          <a:p>
            <a:pPr lvl="1"/>
            <a:r>
              <a:rPr lang="en-GB" sz="2800" dirty="0" smtClean="0"/>
              <a:t>payments </a:t>
            </a:r>
            <a:r>
              <a:rPr lang="en-GB" sz="2800" dirty="0"/>
              <a:t>for Friday Bars will be paid automatically through </a:t>
            </a:r>
            <a:r>
              <a:rPr lang="en-US" sz="2800" dirty="0"/>
              <a:t>“</a:t>
            </a:r>
            <a:r>
              <a:rPr lang="en-US" sz="2800" dirty="0" err="1"/>
              <a:t>leverandørservice</a:t>
            </a:r>
            <a:r>
              <a:rPr lang="en-US" sz="2800" dirty="0"/>
              <a:t>”</a:t>
            </a:r>
            <a:r>
              <a:rPr lang="en-GB" sz="2800" dirty="0"/>
              <a:t> </a:t>
            </a:r>
          </a:p>
          <a:p>
            <a:endParaRPr lang="en-GB" sz="2800" dirty="0"/>
          </a:p>
        </p:txBody>
      </p:sp>
    </p:spTree>
    <p:extLst>
      <p:ext uri="{BB962C8B-B14F-4D97-AF65-F5344CB8AC3E}">
        <p14:creationId xmlns:p14="http://schemas.microsoft.com/office/powerpoint/2010/main" val="138671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6</a:t>
            </a:r>
            <a:r>
              <a:rPr lang="da-DK" dirty="0" smtClean="0"/>
              <a:t>. Ideas</a:t>
            </a:r>
          </a:p>
          <a:p>
            <a:pPr algn="r"/>
            <a:r>
              <a:rPr lang="da-DK" sz="2200" dirty="0" smtClean="0"/>
              <a:t>/ </a:t>
            </a:r>
            <a:r>
              <a:rPr lang="da-DK" sz="2200" dirty="0" err="1" smtClean="0"/>
              <a:t>Chairman</a:t>
            </a:r>
            <a:endParaRPr lang="da-DK" sz="2200" dirty="0"/>
          </a:p>
        </p:txBody>
      </p:sp>
      <p:sp>
        <p:nvSpPr>
          <p:cNvPr id="3" name="Content Placeholder 2"/>
          <p:cNvSpPr>
            <a:spLocks noGrp="1"/>
          </p:cNvSpPr>
          <p:nvPr>
            <p:ph sz="quarter" idx="12"/>
          </p:nvPr>
        </p:nvSpPr>
        <p:spPr>
          <a:xfrm>
            <a:off x="554736" y="2176958"/>
            <a:ext cx="8789988" cy="4442069"/>
          </a:xfrm>
        </p:spPr>
        <p:txBody>
          <a:bodyPr/>
          <a:lstStyle/>
          <a:p>
            <a:r>
              <a:rPr lang="en-GB" sz="2800" dirty="0"/>
              <a:t>Ideas is good no matter who has them!</a:t>
            </a:r>
          </a:p>
          <a:p>
            <a:pPr marL="0" indent="0">
              <a:buNone/>
            </a:pPr>
            <a:endParaRPr lang="en-GB" sz="2800" dirty="0"/>
          </a:p>
          <a:p>
            <a:r>
              <a:rPr lang="en-GB" sz="2800" dirty="0"/>
              <a:t>But they have to be approved at the board!</a:t>
            </a:r>
          </a:p>
          <a:p>
            <a:endParaRPr lang="en-GB" sz="2800" dirty="0"/>
          </a:p>
          <a:p>
            <a:r>
              <a:rPr lang="en-GB" sz="2800" dirty="0"/>
              <a:t>Ideas then have to be presented at the board, either by short description on a paper brief or by the person which came up with it.</a:t>
            </a:r>
          </a:p>
          <a:p>
            <a:endParaRPr lang="en-GB" sz="2800" dirty="0"/>
          </a:p>
          <a:p>
            <a:r>
              <a:rPr lang="en-GB" sz="2800" dirty="0"/>
              <a:t>Afterwards the board will make an action plan of the approved ideas.</a:t>
            </a:r>
          </a:p>
          <a:p>
            <a:pPr marL="0" indent="0">
              <a:buNone/>
            </a:pPr>
            <a:endParaRPr lang="en-GB" sz="2200" dirty="0" smtClean="0"/>
          </a:p>
        </p:txBody>
      </p:sp>
    </p:spTree>
    <p:extLst>
      <p:ext uri="{BB962C8B-B14F-4D97-AF65-F5344CB8AC3E}">
        <p14:creationId xmlns:p14="http://schemas.microsoft.com/office/powerpoint/2010/main" val="51245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7. </a:t>
            </a:r>
            <a:r>
              <a:rPr lang="da-DK" dirty="0" err="1" smtClean="0"/>
              <a:t>Strategy</a:t>
            </a:r>
            <a:r>
              <a:rPr lang="da-DK" dirty="0" smtClean="0"/>
              <a:t> – </a:t>
            </a:r>
            <a:r>
              <a:rPr lang="da-DK" dirty="0" err="1" smtClean="0"/>
              <a:t>Our</a:t>
            </a:r>
            <a:r>
              <a:rPr lang="da-DK" dirty="0" smtClean="0"/>
              <a:t> </a:t>
            </a:r>
            <a:r>
              <a:rPr lang="da-DK" dirty="0" err="1" smtClean="0"/>
              <a:t>way</a:t>
            </a:r>
            <a:r>
              <a:rPr lang="da-DK" dirty="0" smtClean="0"/>
              <a:t> of </a:t>
            </a:r>
            <a:r>
              <a:rPr lang="da-DK" dirty="0" err="1" smtClean="0"/>
              <a:t>doing</a:t>
            </a:r>
            <a:r>
              <a:rPr lang="da-DK" dirty="0" smtClean="0"/>
              <a:t> it</a:t>
            </a:r>
          </a:p>
          <a:p>
            <a:pPr algn="r"/>
            <a:r>
              <a:rPr lang="da-DK" sz="2200" dirty="0" smtClean="0"/>
              <a:t>/ </a:t>
            </a:r>
            <a:r>
              <a:rPr lang="da-DK" sz="2200" dirty="0" err="1" smtClean="0"/>
              <a:t>Chairman</a:t>
            </a:r>
            <a:endParaRPr lang="da-DK" sz="2200" dirty="0"/>
          </a:p>
        </p:txBody>
      </p:sp>
      <p:sp>
        <p:nvSpPr>
          <p:cNvPr id="3" name="Content Placeholder 2"/>
          <p:cNvSpPr>
            <a:spLocks noGrp="1"/>
          </p:cNvSpPr>
          <p:nvPr>
            <p:ph sz="quarter" idx="12"/>
          </p:nvPr>
        </p:nvSpPr>
        <p:spPr>
          <a:xfrm>
            <a:off x="554736" y="2176958"/>
            <a:ext cx="8789988" cy="4442069"/>
          </a:xfrm>
        </p:spPr>
        <p:txBody>
          <a:bodyPr/>
          <a:lstStyle/>
          <a:p>
            <a:r>
              <a:rPr lang="en-GB" sz="3200" dirty="0"/>
              <a:t>Straight forward strategy</a:t>
            </a:r>
          </a:p>
          <a:p>
            <a:r>
              <a:rPr lang="en-GB" sz="3200" dirty="0" smtClean="0"/>
              <a:t>Overall </a:t>
            </a:r>
            <a:r>
              <a:rPr lang="en-GB" sz="3200" dirty="0"/>
              <a:t>strategy – Board of directors</a:t>
            </a:r>
          </a:p>
          <a:p>
            <a:r>
              <a:rPr lang="en-GB" sz="3200" dirty="0" smtClean="0"/>
              <a:t>How </a:t>
            </a:r>
            <a:r>
              <a:rPr lang="en-GB" sz="3200" dirty="0"/>
              <a:t>do a department add value to the overall </a:t>
            </a:r>
            <a:r>
              <a:rPr lang="en-GB" sz="3200" dirty="0" smtClean="0"/>
              <a:t>strategy?</a:t>
            </a:r>
            <a:endParaRPr lang="en-GB" sz="3200" dirty="0"/>
          </a:p>
          <a:p>
            <a:r>
              <a:rPr lang="en-GB" sz="3200" dirty="0" smtClean="0"/>
              <a:t>Goals </a:t>
            </a:r>
            <a:r>
              <a:rPr lang="en-GB" sz="3200" dirty="0"/>
              <a:t>and evaluation</a:t>
            </a:r>
          </a:p>
          <a:p>
            <a:r>
              <a:rPr lang="en-GB" sz="3200" dirty="0" smtClean="0"/>
              <a:t>SMART </a:t>
            </a:r>
            <a:r>
              <a:rPr lang="en-GB" sz="3200" dirty="0"/>
              <a:t>– </a:t>
            </a:r>
            <a:r>
              <a:rPr lang="en-GB" sz="3200" dirty="0" smtClean="0"/>
              <a:t>Goals</a:t>
            </a:r>
            <a:endParaRPr lang="en-GB" sz="3200" dirty="0"/>
          </a:p>
        </p:txBody>
      </p:sp>
    </p:spTree>
    <p:extLst>
      <p:ext uri="{BB962C8B-B14F-4D97-AF65-F5344CB8AC3E}">
        <p14:creationId xmlns:p14="http://schemas.microsoft.com/office/powerpoint/2010/main" val="1684819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7. </a:t>
            </a:r>
            <a:r>
              <a:rPr lang="da-DK" dirty="0" err="1" smtClean="0"/>
              <a:t>Strategy</a:t>
            </a:r>
            <a:r>
              <a:rPr lang="da-DK" dirty="0" smtClean="0"/>
              <a:t> – </a:t>
            </a:r>
            <a:r>
              <a:rPr lang="da-DK" dirty="0" err="1" smtClean="0"/>
              <a:t>Our</a:t>
            </a:r>
            <a:r>
              <a:rPr lang="da-DK" dirty="0" smtClean="0"/>
              <a:t> </a:t>
            </a:r>
            <a:r>
              <a:rPr lang="da-DK" dirty="0" err="1" smtClean="0"/>
              <a:t>way</a:t>
            </a:r>
            <a:r>
              <a:rPr lang="da-DK" dirty="0" smtClean="0"/>
              <a:t> of </a:t>
            </a:r>
            <a:r>
              <a:rPr lang="da-DK" dirty="0" err="1" smtClean="0"/>
              <a:t>doing</a:t>
            </a:r>
            <a:r>
              <a:rPr lang="da-DK" dirty="0" smtClean="0"/>
              <a:t> it</a:t>
            </a:r>
          </a:p>
          <a:p>
            <a:pPr algn="r"/>
            <a:r>
              <a:rPr lang="da-DK" sz="2200" dirty="0" smtClean="0"/>
              <a:t>/ </a:t>
            </a:r>
            <a:r>
              <a:rPr lang="da-DK" sz="2200" dirty="0" err="1" smtClean="0"/>
              <a:t>Chairman</a:t>
            </a:r>
            <a:endParaRPr lang="da-DK" sz="2200" dirty="0"/>
          </a:p>
        </p:txBody>
      </p:sp>
      <p:sp>
        <p:nvSpPr>
          <p:cNvPr id="3" name="Content Placeholder 2"/>
          <p:cNvSpPr>
            <a:spLocks noGrp="1"/>
          </p:cNvSpPr>
          <p:nvPr>
            <p:ph sz="quarter" idx="12"/>
          </p:nvPr>
        </p:nvSpPr>
        <p:spPr>
          <a:xfrm>
            <a:off x="554736" y="1819308"/>
            <a:ext cx="8789988" cy="4799719"/>
          </a:xfrm>
        </p:spPr>
        <p:txBody>
          <a:bodyPr/>
          <a:lstStyle/>
          <a:p>
            <a:r>
              <a:rPr lang="en-GB" sz="2800" dirty="0"/>
              <a:t>Brainstorming on the new strategy of Cphbusiness Students</a:t>
            </a:r>
          </a:p>
          <a:p>
            <a:pPr lvl="1"/>
            <a:r>
              <a:rPr lang="en-US" sz="2400" dirty="0" smtClean="0"/>
              <a:t>Create </a:t>
            </a:r>
            <a:r>
              <a:rPr lang="en-US" sz="2400" dirty="0"/>
              <a:t>a social environment for the students.</a:t>
            </a:r>
            <a:endParaRPr lang="da-DK" sz="2400" dirty="0"/>
          </a:p>
          <a:p>
            <a:pPr lvl="1"/>
            <a:r>
              <a:rPr lang="en-US" sz="2400" dirty="0"/>
              <a:t>Make relations to companies, so that we can help the students with internship, development of new ideas (incubator)</a:t>
            </a:r>
            <a:endParaRPr lang="da-DK" sz="2400" dirty="0"/>
          </a:p>
          <a:p>
            <a:pPr lvl="1"/>
            <a:r>
              <a:rPr lang="en-US" sz="2400" dirty="0"/>
              <a:t>Provide students with lectures and courses which is a supplement to their normal lectures.</a:t>
            </a:r>
          </a:p>
          <a:p>
            <a:endParaRPr lang="en-GB" sz="2800" dirty="0" smtClean="0"/>
          </a:p>
          <a:p>
            <a:r>
              <a:rPr lang="en-GB" sz="2800" dirty="0" smtClean="0"/>
              <a:t>How </a:t>
            </a:r>
            <a:r>
              <a:rPr lang="en-GB" sz="2800" dirty="0"/>
              <a:t>do we do that?</a:t>
            </a:r>
          </a:p>
        </p:txBody>
      </p:sp>
    </p:spTree>
    <p:extLst>
      <p:ext uri="{BB962C8B-B14F-4D97-AF65-F5344CB8AC3E}">
        <p14:creationId xmlns:p14="http://schemas.microsoft.com/office/powerpoint/2010/main" val="21946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7. </a:t>
            </a:r>
            <a:r>
              <a:rPr lang="da-DK" dirty="0" err="1"/>
              <a:t>Strategy</a:t>
            </a:r>
            <a:r>
              <a:rPr lang="da-DK" dirty="0"/>
              <a:t> – </a:t>
            </a:r>
            <a:r>
              <a:rPr lang="da-DK" dirty="0" err="1"/>
              <a:t>Our</a:t>
            </a:r>
            <a:r>
              <a:rPr lang="da-DK" dirty="0"/>
              <a:t> </a:t>
            </a:r>
            <a:r>
              <a:rPr lang="da-DK" dirty="0" err="1"/>
              <a:t>way</a:t>
            </a:r>
            <a:r>
              <a:rPr lang="da-DK" dirty="0"/>
              <a:t> of </a:t>
            </a:r>
            <a:r>
              <a:rPr lang="da-DK" dirty="0" err="1"/>
              <a:t>doing</a:t>
            </a:r>
            <a:r>
              <a:rPr lang="da-DK" dirty="0"/>
              <a:t> it</a:t>
            </a:r>
          </a:p>
          <a:p>
            <a:pPr algn="r"/>
            <a:r>
              <a:rPr lang="da-DK" sz="2200" dirty="0"/>
              <a:t>/ </a:t>
            </a:r>
            <a:r>
              <a:rPr lang="da-DK" sz="2200" dirty="0" err="1"/>
              <a:t>Chairman</a:t>
            </a:r>
            <a:endParaRPr lang="da-DK" sz="2200" dirty="0"/>
          </a:p>
          <a:p>
            <a:endParaRPr lang="da-DK" dirty="0"/>
          </a:p>
        </p:txBody>
      </p:sp>
      <p:sp>
        <p:nvSpPr>
          <p:cNvPr id="3" name="Pladsholder til indhold 2"/>
          <p:cNvSpPr>
            <a:spLocks noGrp="1"/>
          </p:cNvSpPr>
          <p:nvPr>
            <p:ph sz="quarter" idx="12"/>
          </p:nvPr>
        </p:nvSpPr>
        <p:spPr/>
        <p:txBody>
          <a:bodyPr/>
          <a:lstStyle/>
          <a:p>
            <a:pPr marL="514350" indent="-514350">
              <a:buFont typeface="+mj-lt"/>
              <a:buAutoNum type="arabicPeriod"/>
            </a:pPr>
            <a:r>
              <a:rPr lang="en-GB" sz="2800" dirty="0"/>
              <a:t>The chairman </a:t>
            </a:r>
            <a:r>
              <a:rPr lang="en-GB" sz="2800" dirty="0" smtClean="0"/>
              <a:t>will:</a:t>
            </a:r>
          </a:p>
          <a:p>
            <a:pPr marL="949124" lvl="1" indent="-514350"/>
            <a:r>
              <a:rPr lang="en-GB" sz="2400" dirty="0" smtClean="0"/>
              <a:t>produce </a:t>
            </a:r>
            <a:r>
              <a:rPr lang="en-GB" sz="2400" dirty="0"/>
              <a:t>a document which include as many ideas as </a:t>
            </a:r>
            <a:r>
              <a:rPr lang="en-GB" sz="2400" dirty="0" smtClean="0"/>
              <a:t>possible</a:t>
            </a:r>
          </a:p>
          <a:p>
            <a:pPr marL="949124" lvl="1" indent="-514350"/>
            <a:r>
              <a:rPr lang="en-GB" sz="2400" dirty="0" smtClean="0"/>
              <a:t>create </a:t>
            </a:r>
            <a:r>
              <a:rPr lang="en-GB" sz="2400" dirty="0"/>
              <a:t>a strategy from the </a:t>
            </a:r>
            <a:r>
              <a:rPr lang="en-GB" sz="2400" dirty="0" smtClean="0"/>
              <a:t>ideas which </a:t>
            </a:r>
            <a:r>
              <a:rPr lang="en-GB" sz="2400" dirty="0"/>
              <a:t>we can create long term goals from</a:t>
            </a:r>
          </a:p>
          <a:p>
            <a:pPr marL="514350" indent="-514350">
              <a:buFont typeface="+mj-lt"/>
              <a:buAutoNum type="arabicPeriod"/>
            </a:pPr>
            <a:r>
              <a:rPr lang="en-GB" sz="2800" dirty="0" smtClean="0"/>
              <a:t>Strategy </a:t>
            </a:r>
            <a:r>
              <a:rPr lang="en-GB" sz="2800" dirty="0"/>
              <a:t>approval on next board meeting</a:t>
            </a:r>
          </a:p>
          <a:p>
            <a:pPr marL="514350" indent="-514350">
              <a:buFont typeface="+mj-lt"/>
              <a:buAutoNum type="arabicPeriod"/>
            </a:pPr>
            <a:r>
              <a:rPr lang="en-GB" sz="2800" dirty="0" smtClean="0"/>
              <a:t>Creating </a:t>
            </a:r>
            <a:r>
              <a:rPr lang="en-GB" sz="2800" dirty="0"/>
              <a:t>SMART goals at next board meeting</a:t>
            </a:r>
          </a:p>
          <a:p>
            <a:pPr marL="514350" indent="-514350">
              <a:buFont typeface="+mj-lt"/>
              <a:buAutoNum type="arabicPeriod"/>
            </a:pPr>
            <a:r>
              <a:rPr lang="en-GB" sz="2800" dirty="0" smtClean="0"/>
              <a:t>After </a:t>
            </a:r>
            <a:r>
              <a:rPr lang="en-GB" sz="2800" dirty="0"/>
              <a:t>approval of SMART goals, we move the strategic planning into the departments</a:t>
            </a:r>
          </a:p>
          <a:p>
            <a:pPr marL="0" indent="0">
              <a:buNone/>
            </a:pPr>
            <a:endParaRPr lang="da-DK" dirty="0"/>
          </a:p>
        </p:txBody>
      </p:sp>
    </p:spTree>
    <p:extLst>
      <p:ext uri="{BB962C8B-B14F-4D97-AF65-F5344CB8AC3E}">
        <p14:creationId xmlns:p14="http://schemas.microsoft.com/office/powerpoint/2010/main" val="19478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8. Status from HR</a:t>
            </a:r>
          </a:p>
          <a:p>
            <a:pPr algn="r"/>
            <a:r>
              <a:rPr lang="en-GB" sz="2400" dirty="0"/>
              <a:t>/ Head of HR</a:t>
            </a:r>
          </a:p>
          <a:p>
            <a:endParaRPr lang="da-DK" dirty="0"/>
          </a:p>
          <a:p>
            <a:endParaRPr lang="da-DK" dirty="0"/>
          </a:p>
          <a:p>
            <a:endParaRPr lang="da-DK" dirty="0"/>
          </a:p>
        </p:txBody>
      </p:sp>
      <p:sp>
        <p:nvSpPr>
          <p:cNvPr id="3" name="Pladsholder til indhold 2"/>
          <p:cNvSpPr>
            <a:spLocks noGrp="1"/>
          </p:cNvSpPr>
          <p:nvPr>
            <p:ph sz="quarter" idx="12"/>
          </p:nvPr>
        </p:nvSpPr>
        <p:spPr>
          <a:xfrm>
            <a:off x="554736" y="1970088"/>
            <a:ext cx="8789988" cy="4430123"/>
          </a:xfrm>
        </p:spPr>
        <p:txBody>
          <a:bodyPr/>
          <a:lstStyle/>
          <a:p>
            <a:r>
              <a:rPr lang="en-GB" b="1" dirty="0"/>
              <a:t>Active Members Party</a:t>
            </a:r>
          </a:p>
          <a:p>
            <a:pPr marL="800100" lvl="1" indent="-342900"/>
            <a:r>
              <a:rPr lang="en-GB" dirty="0"/>
              <a:t>Friday 10th, Cphbusiness City, 17:00</a:t>
            </a:r>
          </a:p>
          <a:p>
            <a:pPr marL="800100" lvl="1" indent="-342900"/>
            <a:r>
              <a:rPr lang="en-GB" dirty="0" smtClean="0"/>
              <a:t>Recommendation</a:t>
            </a:r>
            <a:endParaRPr lang="en-GB" dirty="0"/>
          </a:p>
          <a:p>
            <a:pPr marL="800100" lvl="1" indent="-342900"/>
            <a:r>
              <a:rPr lang="en-GB" dirty="0" err="1"/>
              <a:t>Afterparty</a:t>
            </a:r>
            <a:r>
              <a:rPr lang="en-GB" dirty="0"/>
              <a:t>: Kant Bar &amp; Cocktails</a:t>
            </a:r>
          </a:p>
          <a:p>
            <a:r>
              <a:rPr lang="en-GB" b="1" dirty="0" smtClean="0"/>
              <a:t>Course </a:t>
            </a:r>
            <a:r>
              <a:rPr lang="en-GB" b="1" dirty="0"/>
              <a:t>in How to lead volunteers by HK</a:t>
            </a:r>
          </a:p>
          <a:p>
            <a:pPr marL="777674" lvl="1" indent="-342900"/>
            <a:r>
              <a:rPr lang="en-GB" dirty="0"/>
              <a:t>Final date: Tuesday 21/6 from 16:00-18:00</a:t>
            </a:r>
          </a:p>
          <a:p>
            <a:pPr marL="800100" lvl="1" indent="-342900"/>
            <a:r>
              <a:rPr lang="en-GB" dirty="0"/>
              <a:t>Where: Cphbusiness </a:t>
            </a:r>
            <a:r>
              <a:rPr lang="en-GB" dirty="0" err="1" smtClean="0"/>
              <a:t>Søerne</a:t>
            </a:r>
            <a:r>
              <a:rPr lang="en-GB" dirty="0" smtClean="0"/>
              <a:t>, room 3.03</a:t>
            </a:r>
            <a:endParaRPr lang="en-GB" dirty="0"/>
          </a:p>
          <a:p>
            <a:r>
              <a:rPr lang="en-GB" b="1" dirty="0" err="1"/>
              <a:t>Trello</a:t>
            </a:r>
            <a:r>
              <a:rPr lang="en-GB" b="1" dirty="0"/>
              <a:t> workshop</a:t>
            </a:r>
            <a:r>
              <a:rPr lang="en-GB" dirty="0"/>
              <a:t>: Today, 18:00 - 19:00</a:t>
            </a:r>
          </a:p>
          <a:p>
            <a:r>
              <a:rPr lang="en-GB" b="1" dirty="0"/>
              <a:t>Active Members Day</a:t>
            </a:r>
          </a:p>
          <a:p>
            <a:pPr marL="800100" lvl="1" indent="-342900"/>
            <a:r>
              <a:rPr lang="en-GB" dirty="0" smtClean="0"/>
              <a:t>Final date: </a:t>
            </a:r>
            <a:r>
              <a:rPr lang="en-GB" dirty="0"/>
              <a:t>Thursday </a:t>
            </a:r>
            <a:r>
              <a:rPr lang="en-GB" dirty="0" smtClean="0"/>
              <a:t>27/</a:t>
            </a:r>
            <a:r>
              <a:rPr lang="en-GB" dirty="0"/>
              <a:t>9 from 16</a:t>
            </a:r>
            <a:r>
              <a:rPr lang="en-GB" dirty="0" smtClean="0"/>
              <a:t>:30</a:t>
            </a:r>
            <a:r>
              <a:rPr lang="en-GB" dirty="0"/>
              <a:t>-21:30</a:t>
            </a:r>
          </a:p>
          <a:p>
            <a:r>
              <a:rPr lang="en-GB" b="1" dirty="0"/>
              <a:t>Job posting</a:t>
            </a:r>
          </a:p>
          <a:p>
            <a:endParaRPr lang="da-DK" dirty="0"/>
          </a:p>
        </p:txBody>
      </p:sp>
    </p:spTree>
    <p:extLst>
      <p:ext uri="{BB962C8B-B14F-4D97-AF65-F5344CB8AC3E}">
        <p14:creationId xmlns:p14="http://schemas.microsoft.com/office/powerpoint/2010/main" val="414034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9</a:t>
            </a:r>
            <a:r>
              <a:rPr lang="en-GB" dirty="0" smtClean="0"/>
              <a:t>. Roskilde Festival</a:t>
            </a:r>
            <a:endParaRPr lang="en-GB" dirty="0"/>
          </a:p>
          <a:p>
            <a:pPr algn="r"/>
            <a:r>
              <a:rPr lang="en-GB" sz="2400" dirty="0"/>
              <a:t>/ Head of </a:t>
            </a:r>
            <a:r>
              <a:rPr lang="en-GB" sz="2400" dirty="0" smtClean="0"/>
              <a:t>Business</a:t>
            </a:r>
            <a:endParaRPr lang="en-GB" sz="2400" dirty="0"/>
          </a:p>
          <a:p>
            <a:endParaRPr lang="da-DK" dirty="0"/>
          </a:p>
          <a:p>
            <a:endParaRPr lang="da-DK" dirty="0"/>
          </a:p>
          <a:p>
            <a:endParaRPr lang="da-DK" dirty="0"/>
          </a:p>
        </p:txBody>
      </p:sp>
      <p:sp>
        <p:nvSpPr>
          <p:cNvPr id="3" name="Pladsholder til indhold 2"/>
          <p:cNvSpPr>
            <a:spLocks noGrp="1"/>
          </p:cNvSpPr>
          <p:nvPr>
            <p:ph sz="quarter" idx="12"/>
          </p:nvPr>
        </p:nvSpPr>
        <p:spPr>
          <a:xfrm>
            <a:off x="554736" y="1970088"/>
            <a:ext cx="8789988" cy="5054540"/>
          </a:xfrm>
        </p:spPr>
        <p:txBody>
          <a:bodyPr/>
          <a:lstStyle/>
          <a:p>
            <a:r>
              <a:rPr lang="da-DK" dirty="0"/>
              <a:t>19 has </a:t>
            </a:r>
            <a:r>
              <a:rPr lang="en-US" dirty="0"/>
              <a:t>paid Deposit. 27 is on the Facebook </a:t>
            </a:r>
            <a:r>
              <a:rPr lang="en-US" dirty="0" smtClean="0"/>
              <a:t>Group = </a:t>
            </a:r>
            <a:r>
              <a:rPr lang="en-US" dirty="0"/>
              <a:t>Out of 38 with interest.</a:t>
            </a:r>
          </a:p>
          <a:p>
            <a:pPr marL="0" indent="0">
              <a:buNone/>
            </a:pPr>
            <a:endParaRPr lang="en-US" dirty="0"/>
          </a:p>
          <a:p>
            <a:r>
              <a:rPr lang="en-US" dirty="0" smtClean="0"/>
              <a:t>8 is </a:t>
            </a:r>
            <a:r>
              <a:rPr lang="en-US" dirty="0"/>
              <a:t>good to </a:t>
            </a:r>
            <a:r>
              <a:rPr lang="en-US" dirty="0" smtClean="0"/>
              <a:t>go = deposit + </a:t>
            </a:r>
            <a:r>
              <a:rPr lang="en-US" dirty="0" err="1" smtClean="0"/>
              <a:t>facebook</a:t>
            </a:r>
            <a:r>
              <a:rPr lang="en-US" dirty="0" smtClean="0"/>
              <a:t> + People-m</a:t>
            </a:r>
          </a:p>
          <a:p>
            <a:pPr marL="0" indent="0">
              <a:buNone/>
            </a:pPr>
            <a:endParaRPr lang="en-US" dirty="0"/>
          </a:p>
          <a:p>
            <a:r>
              <a:rPr lang="en-US" dirty="0"/>
              <a:t>Talking with Roskilde Festival </a:t>
            </a:r>
            <a:r>
              <a:rPr lang="en-US" dirty="0" smtClean="0"/>
              <a:t>on </a:t>
            </a:r>
            <a:r>
              <a:rPr lang="en-US" dirty="0"/>
              <a:t>Monday and “ask” for help to get more </a:t>
            </a:r>
            <a:r>
              <a:rPr lang="en-US" dirty="0" smtClean="0"/>
              <a:t>volunteers</a:t>
            </a:r>
            <a:r>
              <a:rPr lang="en-US" dirty="0"/>
              <a:t>.</a:t>
            </a:r>
          </a:p>
          <a:p>
            <a:endParaRPr lang="en-US" dirty="0"/>
          </a:p>
          <a:p>
            <a:r>
              <a:rPr lang="en-US" dirty="0"/>
              <a:t>Discussion: How do we incorporate people from “outside” to our systems?</a:t>
            </a:r>
          </a:p>
          <a:p>
            <a:pPr marL="0" indent="0">
              <a:buNone/>
            </a:pPr>
            <a:endParaRPr lang="en-US" dirty="0"/>
          </a:p>
        </p:txBody>
      </p:sp>
    </p:spTree>
    <p:extLst>
      <p:ext uri="{BB962C8B-B14F-4D97-AF65-F5344CB8AC3E}">
        <p14:creationId xmlns:p14="http://schemas.microsoft.com/office/powerpoint/2010/main" val="3726065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10. Study Start Day</a:t>
            </a:r>
            <a:endParaRPr lang="en-GB" dirty="0"/>
          </a:p>
          <a:p>
            <a:pPr algn="r"/>
            <a:r>
              <a:rPr lang="en-GB" sz="2400" dirty="0"/>
              <a:t>/ </a:t>
            </a:r>
            <a:r>
              <a:rPr lang="en-GB" sz="2400" dirty="0" smtClean="0"/>
              <a:t>Charlotte</a:t>
            </a:r>
            <a:endParaRPr lang="en-GB" sz="2400" dirty="0"/>
          </a:p>
          <a:p>
            <a:endParaRPr lang="da-DK" dirty="0"/>
          </a:p>
          <a:p>
            <a:endParaRPr lang="da-DK" dirty="0"/>
          </a:p>
          <a:p>
            <a:endParaRPr lang="da-DK" dirty="0"/>
          </a:p>
        </p:txBody>
      </p:sp>
      <p:sp>
        <p:nvSpPr>
          <p:cNvPr id="3" name="Pladsholder til indhold 2"/>
          <p:cNvSpPr>
            <a:spLocks noGrp="1"/>
          </p:cNvSpPr>
          <p:nvPr>
            <p:ph sz="quarter" idx="12"/>
          </p:nvPr>
        </p:nvSpPr>
        <p:spPr>
          <a:xfrm>
            <a:off x="554736" y="1853633"/>
            <a:ext cx="8789988" cy="5170995"/>
          </a:xfrm>
        </p:spPr>
        <p:txBody>
          <a:bodyPr/>
          <a:lstStyle/>
          <a:p>
            <a:r>
              <a:rPr lang="da-DK" dirty="0" err="1" smtClean="0"/>
              <a:t>What</a:t>
            </a:r>
            <a:r>
              <a:rPr lang="da-DK" dirty="0" smtClean="0"/>
              <a:t> is </a:t>
            </a:r>
            <a:r>
              <a:rPr lang="da-DK" dirty="0" err="1" smtClean="0"/>
              <a:t>Study</a:t>
            </a:r>
            <a:r>
              <a:rPr lang="da-DK" dirty="0" smtClean="0"/>
              <a:t> Start Day:</a:t>
            </a:r>
          </a:p>
          <a:p>
            <a:pPr lvl="1"/>
            <a:r>
              <a:rPr lang="da-DK" dirty="0" smtClean="0"/>
              <a:t>The </a:t>
            </a:r>
            <a:r>
              <a:rPr lang="da-DK" dirty="0" err="1" smtClean="0"/>
              <a:t>opportunity</a:t>
            </a:r>
            <a:r>
              <a:rPr lang="da-DK" dirty="0" smtClean="0"/>
              <a:t> to brand Cphbusiness Students as a professional student organisation, </a:t>
            </a:r>
            <a:r>
              <a:rPr lang="da-DK" dirty="0" err="1" smtClean="0"/>
              <a:t>create</a:t>
            </a:r>
            <a:r>
              <a:rPr lang="da-DK" dirty="0" smtClean="0"/>
              <a:t> </a:t>
            </a:r>
            <a:r>
              <a:rPr lang="da-DK" dirty="0" err="1" smtClean="0"/>
              <a:t>awareness</a:t>
            </a:r>
            <a:r>
              <a:rPr lang="da-DK" dirty="0" smtClean="0"/>
              <a:t> and </a:t>
            </a:r>
            <a:r>
              <a:rPr lang="da-DK" dirty="0" err="1" smtClean="0"/>
              <a:t>recruit</a:t>
            </a:r>
            <a:r>
              <a:rPr lang="da-DK" dirty="0" smtClean="0"/>
              <a:t> new </a:t>
            </a:r>
            <a:r>
              <a:rPr lang="da-DK" dirty="0" err="1" smtClean="0"/>
              <a:t>active</a:t>
            </a:r>
            <a:r>
              <a:rPr lang="da-DK" dirty="0" smtClean="0"/>
              <a:t> </a:t>
            </a:r>
            <a:r>
              <a:rPr lang="da-DK" dirty="0" err="1" smtClean="0"/>
              <a:t>members</a:t>
            </a:r>
            <a:r>
              <a:rPr lang="da-DK" dirty="0" smtClean="0"/>
              <a:t>.</a:t>
            </a:r>
            <a:endParaRPr lang="da-DK" dirty="0"/>
          </a:p>
          <a:p>
            <a:endParaRPr lang="da-DK" dirty="0" smtClean="0"/>
          </a:p>
          <a:p>
            <a:r>
              <a:rPr lang="da-DK" dirty="0" smtClean="0"/>
              <a:t>Programme (rolling):</a:t>
            </a:r>
          </a:p>
          <a:p>
            <a:pPr lvl="1"/>
            <a:r>
              <a:rPr lang="da-DK" dirty="0" err="1" smtClean="0"/>
              <a:t>Introduction</a:t>
            </a:r>
            <a:r>
              <a:rPr lang="da-DK" dirty="0" smtClean="0"/>
              <a:t> to the student organisation (30 min)</a:t>
            </a:r>
          </a:p>
          <a:p>
            <a:pPr lvl="1"/>
            <a:r>
              <a:rPr lang="da-DK" dirty="0" smtClean="0"/>
              <a:t>Teambuilding (90 min)</a:t>
            </a:r>
          </a:p>
          <a:p>
            <a:pPr lvl="1"/>
            <a:r>
              <a:rPr lang="da-DK" dirty="0" err="1" smtClean="0"/>
              <a:t>Lecture</a:t>
            </a:r>
            <a:r>
              <a:rPr lang="da-DK" dirty="0" smtClean="0"/>
              <a:t> </a:t>
            </a:r>
            <a:r>
              <a:rPr lang="da-DK" dirty="0" err="1" smtClean="0"/>
              <a:t>about</a:t>
            </a:r>
            <a:r>
              <a:rPr lang="da-DK" dirty="0" smtClean="0"/>
              <a:t> Networking or Personality types (60 min)</a:t>
            </a:r>
          </a:p>
          <a:p>
            <a:pPr lvl="1"/>
            <a:r>
              <a:rPr lang="da-DK" dirty="0" smtClean="0"/>
              <a:t>Lunch (45 min)</a:t>
            </a:r>
          </a:p>
          <a:p>
            <a:pPr lvl="1"/>
            <a:r>
              <a:rPr lang="da-DK" dirty="0" smtClean="0"/>
              <a:t>Visit from a </a:t>
            </a:r>
            <a:r>
              <a:rPr lang="da-DK" dirty="0" err="1" smtClean="0"/>
              <a:t>graduate</a:t>
            </a:r>
            <a:r>
              <a:rPr lang="da-DK" dirty="0" smtClean="0"/>
              <a:t> (45 min)</a:t>
            </a:r>
          </a:p>
          <a:p>
            <a:pPr lvl="1"/>
            <a:r>
              <a:rPr lang="da-DK" dirty="0" smtClean="0"/>
              <a:t>14:00: Fælles i Fælled</a:t>
            </a:r>
            <a:endParaRPr lang="da-DK" dirty="0"/>
          </a:p>
        </p:txBody>
      </p:sp>
    </p:spTree>
    <p:extLst>
      <p:ext uri="{BB962C8B-B14F-4D97-AF65-F5344CB8AC3E}">
        <p14:creationId xmlns:p14="http://schemas.microsoft.com/office/powerpoint/2010/main" val="2812236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10. Study Start Day</a:t>
            </a:r>
            <a:endParaRPr lang="en-GB" dirty="0"/>
          </a:p>
          <a:p>
            <a:pPr algn="r"/>
            <a:r>
              <a:rPr lang="en-GB" sz="2400" dirty="0"/>
              <a:t>/ </a:t>
            </a:r>
            <a:r>
              <a:rPr lang="en-GB" sz="2400" dirty="0" smtClean="0"/>
              <a:t>Charlotte</a:t>
            </a:r>
            <a:endParaRPr lang="en-GB" sz="2400" dirty="0"/>
          </a:p>
          <a:p>
            <a:endParaRPr lang="da-DK" dirty="0"/>
          </a:p>
          <a:p>
            <a:endParaRPr lang="da-DK" dirty="0"/>
          </a:p>
          <a:p>
            <a:endParaRPr lang="da-DK" dirty="0"/>
          </a:p>
        </p:txBody>
      </p:sp>
      <p:sp>
        <p:nvSpPr>
          <p:cNvPr id="3" name="Pladsholder til indhold 2"/>
          <p:cNvSpPr>
            <a:spLocks noGrp="1"/>
          </p:cNvSpPr>
          <p:nvPr>
            <p:ph sz="quarter" idx="12"/>
          </p:nvPr>
        </p:nvSpPr>
        <p:spPr>
          <a:xfrm>
            <a:off x="554736" y="1970089"/>
            <a:ext cx="8789988" cy="5054540"/>
          </a:xfrm>
        </p:spPr>
        <p:txBody>
          <a:bodyPr/>
          <a:lstStyle/>
          <a:p>
            <a:r>
              <a:rPr lang="da-DK" dirty="0" smtClean="0"/>
              <a:t>NEWS: </a:t>
            </a:r>
            <a:r>
              <a:rPr lang="da-DK" dirty="0" err="1" smtClean="0"/>
              <a:t>Wednesday</a:t>
            </a:r>
            <a:r>
              <a:rPr lang="da-DK" dirty="0" smtClean="0"/>
              <a:t> 7/9 9:00-13:30 </a:t>
            </a:r>
          </a:p>
          <a:p>
            <a:pPr lvl="1"/>
            <a:r>
              <a:rPr lang="da-DK" dirty="0" smtClean="0"/>
              <a:t>Cphbusiness Hillerød</a:t>
            </a:r>
          </a:p>
          <a:p>
            <a:pPr lvl="1"/>
            <a:r>
              <a:rPr lang="da-DK" dirty="0" smtClean="0"/>
              <a:t>60 new students, 2 </a:t>
            </a:r>
            <a:r>
              <a:rPr lang="da-DK" dirty="0" err="1" smtClean="0"/>
              <a:t>classes</a:t>
            </a:r>
            <a:endParaRPr lang="da-DK" dirty="0" smtClean="0"/>
          </a:p>
          <a:p>
            <a:pPr lvl="1"/>
            <a:r>
              <a:rPr lang="da-DK" dirty="0" smtClean="0"/>
              <a:t>2-3 </a:t>
            </a:r>
            <a:r>
              <a:rPr lang="da-DK" dirty="0" err="1" smtClean="0"/>
              <a:t>active</a:t>
            </a:r>
            <a:r>
              <a:rPr lang="da-DK" dirty="0" smtClean="0"/>
              <a:t> </a:t>
            </a:r>
            <a:r>
              <a:rPr lang="da-DK" dirty="0" err="1" smtClean="0"/>
              <a:t>members</a:t>
            </a:r>
            <a:endParaRPr lang="da-DK" dirty="0" smtClean="0"/>
          </a:p>
          <a:p>
            <a:r>
              <a:rPr lang="da-DK" dirty="0" smtClean="0"/>
              <a:t>Friday 9/9 9:00-13:30 </a:t>
            </a:r>
          </a:p>
          <a:p>
            <a:pPr lvl="1"/>
            <a:r>
              <a:rPr lang="da-DK" dirty="0" smtClean="0"/>
              <a:t>Cphbusiness City, Nørrebro, Søerne and Lyngby</a:t>
            </a:r>
          </a:p>
          <a:p>
            <a:pPr lvl="1"/>
            <a:r>
              <a:rPr lang="da-DK" dirty="0" smtClean="0"/>
              <a:t>2.600 new students, 73 </a:t>
            </a:r>
            <a:r>
              <a:rPr lang="da-DK" dirty="0" err="1" smtClean="0"/>
              <a:t>classes</a:t>
            </a:r>
            <a:endParaRPr lang="da-DK" dirty="0" smtClean="0"/>
          </a:p>
          <a:p>
            <a:pPr lvl="1"/>
            <a:r>
              <a:rPr lang="da-DK" dirty="0" smtClean="0"/>
              <a:t>ALL </a:t>
            </a:r>
            <a:r>
              <a:rPr lang="da-DK" dirty="0" err="1" smtClean="0"/>
              <a:t>active</a:t>
            </a:r>
            <a:r>
              <a:rPr lang="da-DK" dirty="0" smtClean="0"/>
              <a:t> </a:t>
            </a:r>
            <a:r>
              <a:rPr lang="da-DK" dirty="0" err="1" smtClean="0"/>
              <a:t>members</a:t>
            </a:r>
            <a:r>
              <a:rPr lang="da-DK" dirty="0" smtClean="0"/>
              <a:t>, tutors etc.</a:t>
            </a:r>
          </a:p>
          <a:p>
            <a:pPr lvl="1"/>
            <a:endParaRPr lang="da-DK" dirty="0"/>
          </a:p>
          <a:p>
            <a:r>
              <a:rPr lang="da-DK" dirty="0" smtClean="0"/>
              <a:t>Challenge: The </a:t>
            </a:r>
            <a:r>
              <a:rPr lang="da-DK" dirty="0" err="1" smtClean="0"/>
              <a:t>logistics</a:t>
            </a:r>
            <a:r>
              <a:rPr lang="da-DK" dirty="0" smtClean="0"/>
              <a:t> and </a:t>
            </a:r>
            <a:r>
              <a:rPr lang="da-DK" dirty="0" err="1" smtClean="0"/>
              <a:t>manpower</a:t>
            </a:r>
            <a:r>
              <a:rPr lang="da-DK" dirty="0" smtClean="0"/>
              <a:t>!</a:t>
            </a:r>
          </a:p>
          <a:p>
            <a:r>
              <a:rPr lang="da-DK" dirty="0" err="1" smtClean="0"/>
              <a:t>Who</a:t>
            </a:r>
            <a:r>
              <a:rPr lang="da-DK" dirty="0" smtClean="0"/>
              <a:t> </a:t>
            </a:r>
            <a:r>
              <a:rPr lang="da-DK" dirty="0" err="1" smtClean="0"/>
              <a:t>can</a:t>
            </a:r>
            <a:r>
              <a:rPr lang="da-DK" dirty="0" smtClean="0"/>
              <a:t> </a:t>
            </a:r>
            <a:r>
              <a:rPr lang="da-DK" dirty="0" err="1" smtClean="0"/>
              <a:t>be</a:t>
            </a:r>
            <a:r>
              <a:rPr lang="da-DK" dirty="0" smtClean="0"/>
              <a:t> </a:t>
            </a:r>
            <a:r>
              <a:rPr lang="da-DK" dirty="0" err="1" smtClean="0"/>
              <a:t>there</a:t>
            </a:r>
            <a:r>
              <a:rPr lang="da-DK" dirty="0" smtClean="0"/>
              <a:t>?</a:t>
            </a:r>
            <a:endParaRPr lang="da-DK" dirty="0"/>
          </a:p>
        </p:txBody>
      </p:sp>
    </p:spTree>
    <p:extLst>
      <p:ext uri="{BB962C8B-B14F-4D97-AF65-F5344CB8AC3E}">
        <p14:creationId xmlns:p14="http://schemas.microsoft.com/office/powerpoint/2010/main" val="346860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FINANCE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7" name="Billede 6" descr="SWOT_Finance_Side_1.jpg"/>
          <p:cNvPicPr>
            <a:picLocks noChangeAspect="1"/>
          </p:cNvPicPr>
          <p:nvPr/>
        </p:nvPicPr>
        <p:blipFill rotWithShape="1">
          <a:blip r:embed="rId2">
            <a:extLst>
              <a:ext uri="{28A0092B-C50C-407E-A947-70E740481C1C}">
                <a14:useLocalDpi xmlns:a14="http://schemas.microsoft.com/office/drawing/2010/main" val="0"/>
              </a:ext>
            </a:extLst>
          </a:blip>
          <a:srcRect l="6325" t="13107" r="5629" b="20538"/>
          <a:stretch/>
        </p:blipFill>
        <p:spPr>
          <a:xfrm>
            <a:off x="239111" y="2062149"/>
            <a:ext cx="9492765" cy="4023711"/>
          </a:xfrm>
          <a:prstGeom prst="rect">
            <a:avLst/>
          </a:prstGeom>
        </p:spPr>
      </p:pic>
    </p:spTree>
    <p:extLst>
      <p:ext uri="{BB962C8B-B14F-4D97-AF65-F5344CB8AC3E}">
        <p14:creationId xmlns:p14="http://schemas.microsoft.com/office/powerpoint/2010/main" val="256880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6" y="1727977"/>
            <a:ext cx="8789988" cy="1242418"/>
          </a:xfrm>
        </p:spPr>
        <p:txBody>
          <a:bodyPr/>
          <a:lstStyle/>
          <a:p>
            <a:pPr algn="ctr"/>
            <a:r>
              <a:rPr lang="da-DK" dirty="0" smtClean="0"/>
              <a:t>Welcome to </a:t>
            </a:r>
            <a:r>
              <a:rPr lang="da-DK" dirty="0" err="1" smtClean="0"/>
              <a:t>our</a:t>
            </a:r>
            <a:r>
              <a:rPr lang="da-DK" dirty="0" smtClean="0"/>
              <a:t> new </a:t>
            </a:r>
            <a:r>
              <a:rPr lang="da-DK" dirty="0" err="1" smtClean="0"/>
              <a:t>chairman</a:t>
            </a:r>
            <a:endParaRPr lang="da-DK" dirty="0" smtClean="0"/>
          </a:p>
          <a:p>
            <a:pPr algn="ctr"/>
            <a:endParaRPr lang="da-DK" dirty="0" smtClean="0"/>
          </a:p>
          <a:p>
            <a:pPr algn="ctr"/>
            <a:endParaRPr lang="da-DK" dirty="0"/>
          </a:p>
          <a:p>
            <a:pPr algn="ctr"/>
            <a:r>
              <a:rPr lang="da-DK" dirty="0" smtClean="0"/>
              <a:t>Sebastian Pilgaard Laursen</a:t>
            </a:r>
            <a:endParaRPr lang="da-DK" dirty="0"/>
          </a:p>
        </p:txBody>
      </p:sp>
    </p:spTree>
    <p:extLst>
      <p:ext uri="{BB962C8B-B14F-4D97-AF65-F5344CB8AC3E}">
        <p14:creationId xmlns:p14="http://schemas.microsoft.com/office/powerpoint/2010/main" val="1378165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FINANCE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TextBox 2"/>
          <p:cNvSpPr txBox="1"/>
          <p:nvPr/>
        </p:nvSpPr>
        <p:spPr>
          <a:xfrm>
            <a:off x="88004" y="2041981"/>
            <a:ext cx="9893121" cy="4524315"/>
          </a:xfrm>
          <a:prstGeom prst="rect">
            <a:avLst/>
          </a:prstGeom>
          <a:noFill/>
        </p:spPr>
        <p:txBody>
          <a:bodyPr wrap="square" rtlCol="0">
            <a:spAutoFit/>
          </a:bodyPr>
          <a:lstStyle/>
          <a:p>
            <a:pPr marL="285750" indent="-285750">
              <a:buClr>
                <a:srgbClr val="800000"/>
              </a:buClr>
              <a:buFont typeface="Wingdings" charset="2"/>
              <a:buChar char="§"/>
            </a:pPr>
            <a:r>
              <a:rPr lang="en-US" sz="2400" dirty="0" smtClean="0">
                <a:latin typeface="Verdana"/>
                <a:cs typeface="Verdana"/>
              </a:rPr>
              <a:t>A</a:t>
            </a:r>
            <a:r>
              <a:rPr lang="en-US" sz="2400" dirty="0" smtClean="0">
                <a:latin typeface="Verdana"/>
                <a:ea typeface="Verdana" charset="0"/>
                <a:cs typeface="Verdana"/>
              </a:rPr>
              <a:t>ll </a:t>
            </a:r>
            <a:r>
              <a:rPr lang="en-US" sz="2400" dirty="0">
                <a:latin typeface="Verdana"/>
                <a:ea typeface="Verdana" charset="0"/>
                <a:cs typeface="Verdana"/>
              </a:rPr>
              <a:t>the budgets should go through finance department we consider communication to be essential between finance and the rest of </a:t>
            </a:r>
            <a:r>
              <a:rPr lang="en-US" sz="2400" dirty="0" smtClean="0">
                <a:latin typeface="Verdana"/>
                <a:ea typeface="Verdana" charset="0"/>
                <a:cs typeface="Verdana"/>
              </a:rPr>
              <a:t>departments</a:t>
            </a:r>
          </a:p>
          <a:p>
            <a:pPr marL="285750" indent="-285750">
              <a:buClr>
                <a:srgbClr val="800000"/>
              </a:buClr>
              <a:buFont typeface="Wingdings" charset="2"/>
              <a:buChar char="§"/>
            </a:pPr>
            <a:endParaRPr lang="en-US" sz="2400" dirty="0" smtClean="0">
              <a:latin typeface="Verdana"/>
              <a:ea typeface="Verdana" charset="0"/>
              <a:cs typeface="Verdana"/>
            </a:endParaRPr>
          </a:p>
          <a:p>
            <a:pPr marL="285750" indent="-285750">
              <a:buClr>
                <a:srgbClr val="800000"/>
              </a:buClr>
              <a:buFont typeface="Wingdings" charset="2"/>
              <a:buChar char="§"/>
            </a:pPr>
            <a:r>
              <a:rPr lang="en-US" sz="2400" dirty="0" smtClean="0">
                <a:latin typeface="Verdana"/>
                <a:ea typeface="Verdana" charset="0"/>
                <a:cs typeface="Verdana"/>
              </a:rPr>
              <a:t>Each </a:t>
            </a:r>
            <a:r>
              <a:rPr lang="en-US" sz="2400" dirty="0">
                <a:latin typeface="Verdana"/>
                <a:ea typeface="Verdana" charset="0"/>
                <a:cs typeface="Verdana"/>
              </a:rPr>
              <a:t>member of finance </a:t>
            </a:r>
            <a:r>
              <a:rPr lang="en-US" sz="2400" dirty="0" smtClean="0">
                <a:latin typeface="Verdana"/>
                <a:ea typeface="Verdana" charset="0"/>
                <a:cs typeface="Verdana"/>
              </a:rPr>
              <a:t>department:</a:t>
            </a:r>
          </a:p>
          <a:p>
            <a:pPr marL="782635" lvl="1" indent="-285750">
              <a:buClr>
                <a:srgbClr val="800000"/>
              </a:buClr>
              <a:buFont typeface="Wingdings" charset="2"/>
              <a:buChar char="§"/>
            </a:pPr>
            <a:r>
              <a:rPr lang="en-US" sz="2400" dirty="0" smtClean="0">
                <a:latin typeface="Verdana"/>
                <a:ea typeface="Verdana" charset="0"/>
                <a:cs typeface="Verdana"/>
              </a:rPr>
              <a:t>is </a:t>
            </a:r>
            <a:r>
              <a:rPr lang="en-US" sz="2400" dirty="0">
                <a:latin typeface="Verdana"/>
                <a:ea typeface="Verdana" charset="0"/>
                <a:cs typeface="Verdana"/>
              </a:rPr>
              <a:t>required, by signing the department rules, not to damage the reputation of the </a:t>
            </a:r>
            <a:r>
              <a:rPr lang="en-US" sz="2400" dirty="0" err="1" smtClean="0">
                <a:latin typeface="Verdana"/>
                <a:ea typeface="Verdana" charset="0"/>
                <a:cs typeface="Verdana"/>
              </a:rPr>
              <a:t>organisation</a:t>
            </a:r>
            <a:endParaRPr lang="en-US" sz="2400" dirty="0" smtClean="0">
              <a:latin typeface="Verdana"/>
              <a:ea typeface="Verdana" charset="0"/>
              <a:cs typeface="Verdana"/>
            </a:endParaRPr>
          </a:p>
          <a:p>
            <a:pPr marL="782635" lvl="1" indent="-285750">
              <a:buClr>
                <a:srgbClr val="800000"/>
              </a:buClr>
              <a:buFont typeface="Wingdings" charset="2"/>
              <a:buChar char="§"/>
            </a:pPr>
            <a:r>
              <a:rPr lang="en-US" sz="2400" dirty="0" smtClean="0">
                <a:latin typeface="Verdana"/>
                <a:ea typeface="Verdana" charset="0"/>
                <a:cs typeface="Verdana"/>
              </a:rPr>
              <a:t>is </a:t>
            </a:r>
            <a:r>
              <a:rPr lang="en-US" sz="2400" dirty="0">
                <a:latin typeface="Verdana"/>
                <a:ea typeface="Verdana" charset="0"/>
                <a:cs typeface="Verdana"/>
              </a:rPr>
              <a:t>willing to spread a good name of the </a:t>
            </a:r>
            <a:r>
              <a:rPr lang="en-US" sz="2400" dirty="0" err="1" smtClean="0">
                <a:latin typeface="Verdana"/>
                <a:ea typeface="Verdana" charset="0"/>
                <a:cs typeface="Verdana"/>
              </a:rPr>
              <a:t>organisation</a:t>
            </a:r>
            <a:r>
              <a:rPr lang="en-US" sz="2400" dirty="0" smtClean="0">
                <a:latin typeface="Verdana"/>
                <a:ea typeface="Verdana" charset="0"/>
                <a:cs typeface="Verdana"/>
              </a:rPr>
              <a:t> </a:t>
            </a:r>
            <a:r>
              <a:rPr lang="en-US" sz="2400" dirty="0">
                <a:latin typeface="Verdana"/>
                <a:ea typeface="Verdana" charset="0"/>
                <a:cs typeface="Verdana"/>
              </a:rPr>
              <a:t>and share </a:t>
            </a:r>
            <a:r>
              <a:rPr lang="en-US" sz="2400" dirty="0" err="1" smtClean="0">
                <a:latin typeface="Verdana"/>
                <a:ea typeface="Verdana" charset="0"/>
                <a:cs typeface="Verdana"/>
              </a:rPr>
              <a:t>organisation</a:t>
            </a:r>
            <a:r>
              <a:rPr lang="sk-SK" sz="2400" dirty="0" smtClean="0">
                <a:latin typeface="Verdana"/>
                <a:ea typeface="Verdana" charset="0"/>
                <a:cs typeface="Verdana"/>
              </a:rPr>
              <a:t>’s </a:t>
            </a:r>
            <a:r>
              <a:rPr lang="sk-SK" sz="2400" dirty="0">
                <a:latin typeface="Verdana"/>
                <a:ea typeface="Verdana" charset="0"/>
                <a:cs typeface="Verdana"/>
              </a:rPr>
              <a:t>events and invitations on as many </a:t>
            </a:r>
            <a:r>
              <a:rPr lang="sk-SK" sz="2400" dirty="0" smtClean="0">
                <a:latin typeface="Verdana"/>
                <a:ea typeface="Verdana" charset="0"/>
                <a:cs typeface="Verdana"/>
              </a:rPr>
              <a:t>channels </a:t>
            </a:r>
            <a:r>
              <a:rPr lang="sk-SK" sz="2400" dirty="0">
                <a:latin typeface="Verdana"/>
                <a:ea typeface="Verdana" charset="0"/>
                <a:cs typeface="Verdana"/>
              </a:rPr>
              <a:t>as they can </a:t>
            </a:r>
            <a:endParaRPr lang="en-US" sz="2400" dirty="0">
              <a:latin typeface="Verdana"/>
              <a:ea typeface="Verdana" charset="0"/>
              <a:cs typeface="Verdana"/>
            </a:endParaRPr>
          </a:p>
          <a:p>
            <a:pPr marL="782635" lvl="1" indent="-285750">
              <a:buClr>
                <a:srgbClr val="800000"/>
              </a:buClr>
              <a:buFont typeface="Wingdings" charset="2"/>
              <a:buChar char="§"/>
            </a:pPr>
            <a:r>
              <a:rPr lang="en-US" sz="2400" dirty="0" smtClean="0">
                <a:latin typeface="Verdana"/>
                <a:ea typeface="Verdana" charset="0"/>
                <a:cs typeface="Verdana"/>
              </a:rPr>
              <a:t>will </a:t>
            </a:r>
            <a:r>
              <a:rPr lang="en-US" sz="2400" dirty="0">
                <a:latin typeface="Verdana"/>
                <a:ea typeface="Verdana" charset="0"/>
                <a:cs typeface="Verdana"/>
              </a:rPr>
              <a:t>have an inside overview to get a knowledge at the very beginning as he/she </a:t>
            </a:r>
            <a:r>
              <a:rPr lang="en-US" sz="2400" dirty="0" smtClean="0">
                <a:latin typeface="Verdana"/>
                <a:ea typeface="Verdana" charset="0"/>
                <a:cs typeface="Verdana"/>
              </a:rPr>
              <a:t>joins </a:t>
            </a:r>
            <a:r>
              <a:rPr lang="en-US" sz="2400" dirty="0">
                <a:latin typeface="Verdana"/>
                <a:ea typeface="Verdana" charset="0"/>
                <a:cs typeface="Verdana"/>
              </a:rPr>
              <a:t>the </a:t>
            </a:r>
            <a:r>
              <a:rPr lang="en-US" sz="2400" dirty="0" smtClean="0">
                <a:latin typeface="Verdana"/>
                <a:ea typeface="Verdana" charset="0"/>
                <a:cs typeface="Verdana"/>
              </a:rPr>
              <a:t>department</a:t>
            </a:r>
          </a:p>
        </p:txBody>
      </p:sp>
      <p:sp>
        <p:nvSpPr>
          <p:cNvPr id="4" name="TextBox 3"/>
          <p:cNvSpPr txBox="1"/>
          <p:nvPr/>
        </p:nvSpPr>
        <p:spPr>
          <a:xfrm>
            <a:off x="734096" y="1451115"/>
            <a:ext cx="6207617" cy="492443"/>
          </a:xfrm>
          <a:prstGeom prst="rect">
            <a:avLst/>
          </a:prstGeom>
          <a:noFill/>
        </p:spPr>
        <p:txBody>
          <a:bodyPr wrap="square" rtlCol="0">
            <a:spAutoFit/>
          </a:bodyPr>
          <a:lstStyle/>
          <a:p>
            <a:r>
              <a:rPr lang="en-US" sz="2600" b="1" dirty="0">
                <a:latin typeface="Verdana" charset="0"/>
                <a:ea typeface="Verdana" charset="0"/>
                <a:cs typeface="Verdana" charset="0"/>
              </a:rPr>
              <a:t>W</a:t>
            </a:r>
            <a:r>
              <a:rPr lang="en-US" sz="2600" b="1" dirty="0" smtClean="0">
                <a:latin typeface="Verdana" charset="0"/>
                <a:ea typeface="Verdana" charset="0"/>
                <a:cs typeface="Verdana" charset="0"/>
              </a:rPr>
              <a:t>eaknesses          Strengths</a:t>
            </a:r>
            <a:endParaRPr lang="en-US" sz="2600" b="1" dirty="0">
              <a:latin typeface="Verdana" charset="0"/>
              <a:ea typeface="Verdana" charset="0"/>
              <a:cs typeface="Verdana" charset="0"/>
            </a:endParaRPr>
          </a:p>
        </p:txBody>
      </p:sp>
      <p:cxnSp>
        <p:nvCxnSpPr>
          <p:cNvPr id="8" name="Straight Arrow Connector 7"/>
          <p:cNvCxnSpPr/>
          <p:nvPr/>
        </p:nvCxnSpPr>
        <p:spPr>
          <a:xfrm>
            <a:off x="3271235" y="1697336"/>
            <a:ext cx="8371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0172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FINANCE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TextBox 2"/>
          <p:cNvSpPr txBox="1"/>
          <p:nvPr/>
        </p:nvSpPr>
        <p:spPr>
          <a:xfrm>
            <a:off x="88004" y="2041981"/>
            <a:ext cx="9893121" cy="5201423"/>
          </a:xfrm>
          <a:prstGeom prst="rect">
            <a:avLst/>
          </a:prstGeom>
          <a:noFill/>
        </p:spPr>
        <p:txBody>
          <a:bodyPr wrap="square" rtlCol="0">
            <a:spAutoFit/>
          </a:bodyPr>
          <a:lstStyle/>
          <a:p>
            <a:pPr marL="285750" indent="-285750">
              <a:buClr>
                <a:srgbClr val="800000"/>
              </a:buClr>
              <a:buFont typeface="Wingdings" charset="2"/>
              <a:buChar char="§"/>
            </a:pPr>
            <a:r>
              <a:rPr lang="en-US" sz="2400" dirty="0" smtClean="0">
                <a:latin typeface="Verdana"/>
                <a:ea typeface="Verdana" charset="0"/>
                <a:cs typeface="Verdana"/>
              </a:rPr>
              <a:t>In </a:t>
            </a:r>
            <a:r>
              <a:rPr lang="en-US" sz="2400" dirty="0">
                <a:latin typeface="Verdana"/>
                <a:ea typeface="Verdana" charset="0"/>
                <a:cs typeface="Verdana"/>
              </a:rPr>
              <a:t>case of new idea related to the other department task we will present the idea at a </a:t>
            </a:r>
            <a:r>
              <a:rPr lang="en-US" sz="2400" dirty="0" smtClean="0">
                <a:latin typeface="Verdana"/>
                <a:ea typeface="Verdana" charset="0"/>
                <a:cs typeface="Verdana"/>
              </a:rPr>
              <a:t>board </a:t>
            </a:r>
            <a:r>
              <a:rPr lang="en-US" sz="2400" dirty="0">
                <a:latin typeface="Verdana"/>
                <a:ea typeface="Verdana" charset="0"/>
                <a:cs typeface="Verdana"/>
              </a:rPr>
              <a:t>meeting or directly to head of the related department before taking any action </a:t>
            </a:r>
            <a:endParaRPr lang="en-US" sz="2400" dirty="0" smtClean="0">
              <a:latin typeface="Verdana"/>
              <a:ea typeface="Verdana" charset="0"/>
              <a:cs typeface="Verdana"/>
            </a:endParaRPr>
          </a:p>
          <a:p>
            <a:pPr marL="285750" indent="-285750">
              <a:buClr>
                <a:srgbClr val="800000"/>
              </a:buClr>
              <a:buFont typeface="Wingdings" charset="2"/>
              <a:buChar char="§"/>
            </a:pPr>
            <a:r>
              <a:rPr lang="en-US" sz="2400" dirty="0">
                <a:latin typeface="Verdana"/>
                <a:ea typeface="Verdana" charset="0"/>
                <a:cs typeface="Verdana"/>
              </a:rPr>
              <a:t>F</a:t>
            </a:r>
            <a:r>
              <a:rPr lang="en-US" sz="2400" dirty="0" smtClean="0">
                <a:latin typeface="Verdana"/>
                <a:ea typeface="Verdana" charset="0"/>
                <a:cs typeface="Verdana"/>
              </a:rPr>
              <a:t>inance </a:t>
            </a:r>
            <a:r>
              <a:rPr lang="en-US" sz="2400" dirty="0">
                <a:latin typeface="Verdana"/>
                <a:ea typeface="Verdana" charset="0"/>
                <a:cs typeface="Verdana"/>
              </a:rPr>
              <a:t>department will get control over </a:t>
            </a:r>
            <a:r>
              <a:rPr lang="en-US" sz="2400" dirty="0" smtClean="0">
                <a:latin typeface="Verdana"/>
                <a:ea typeface="Verdana" charset="0"/>
                <a:cs typeface="Verdana"/>
              </a:rPr>
              <a:t>an event</a:t>
            </a:r>
            <a:r>
              <a:rPr lang="sk-SK" sz="2400" dirty="0" smtClean="0">
                <a:latin typeface="Verdana"/>
                <a:ea typeface="Verdana" charset="0"/>
                <a:cs typeface="Verdana"/>
              </a:rPr>
              <a:t>’s budget </a:t>
            </a:r>
            <a:r>
              <a:rPr lang="sk-SK" sz="2400" dirty="0">
                <a:latin typeface="Verdana"/>
                <a:ea typeface="Verdana" charset="0"/>
                <a:cs typeface="Verdana"/>
              </a:rPr>
              <a:t>before the actual event is held and will require them in much bigger advance than before to avoid last minute </a:t>
            </a:r>
            <a:r>
              <a:rPr lang="sk-SK" sz="2400" dirty="0" smtClean="0">
                <a:latin typeface="Verdana"/>
                <a:ea typeface="Verdana" charset="0"/>
                <a:cs typeface="Verdana"/>
              </a:rPr>
              <a:t>planning</a:t>
            </a:r>
          </a:p>
          <a:p>
            <a:pPr marL="285750" indent="-285750">
              <a:buClr>
                <a:srgbClr val="800000"/>
              </a:buClr>
              <a:buFont typeface="Wingdings" charset="2"/>
              <a:buChar char="§"/>
            </a:pPr>
            <a:r>
              <a:rPr lang="sk-SK" sz="2400" dirty="0" smtClean="0">
                <a:latin typeface="Verdana"/>
                <a:ea typeface="Verdana" charset="0"/>
                <a:cs typeface="Verdana"/>
              </a:rPr>
              <a:t>We </a:t>
            </a:r>
            <a:r>
              <a:rPr lang="sk-SK" sz="2400" dirty="0">
                <a:latin typeface="Verdana"/>
                <a:ea typeface="Verdana" charset="0"/>
                <a:cs typeface="Verdana"/>
              </a:rPr>
              <a:t>suggest that the saved money from each department budget will be used at the end of the year for buying one </a:t>
            </a:r>
            <a:r>
              <a:rPr lang="sk-SK" sz="2400" dirty="0" smtClean="0">
                <a:latin typeface="Verdana"/>
                <a:ea typeface="Verdana" charset="0"/>
                <a:cs typeface="Verdana"/>
              </a:rPr>
              <a:t>professional camera</a:t>
            </a:r>
          </a:p>
          <a:p>
            <a:pPr marL="285750" indent="-285750">
              <a:buClr>
                <a:srgbClr val="800000"/>
              </a:buClr>
              <a:buFont typeface="Wingdings" charset="2"/>
              <a:buChar char="§"/>
            </a:pPr>
            <a:r>
              <a:rPr lang="sk-SK" sz="2400" dirty="0" smtClean="0">
                <a:latin typeface="Verdana"/>
                <a:ea typeface="Verdana" charset="0"/>
                <a:cs typeface="Verdana"/>
              </a:rPr>
              <a:t>If </a:t>
            </a:r>
            <a:r>
              <a:rPr lang="sk-SK" sz="2400" dirty="0">
                <a:latin typeface="Verdana"/>
                <a:ea typeface="Verdana" charset="0"/>
                <a:cs typeface="Verdana"/>
              </a:rPr>
              <a:t>possible, finance department will try to select between sponsors </a:t>
            </a:r>
            <a:r>
              <a:rPr lang="sk-SK" sz="2400" dirty="0" smtClean="0">
                <a:latin typeface="Verdana"/>
                <a:ea typeface="Verdana" charset="0"/>
                <a:cs typeface="Verdana"/>
              </a:rPr>
              <a:t>organisation </a:t>
            </a:r>
            <a:r>
              <a:rPr lang="sk-SK" sz="2400" dirty="0">
                <a:latin typeface="Verdana"/>
                <a:ea typeface="Verdana" charset="0"/>
                <a:cs typeface="Verdana"/>
              </a:rPr>
              <a:t>is </a:t>
            </a:r>
            <a:r>
              <a:rPr lang="sk-SK" sz="2400" dirty="0" smtClean="0">
                <a:latin typeface="Verdana"/>
                <a:ea typeface="Verdana" charset="0"/>
                <a:cs typeface="Verdana"/>
              </a:rPr>
              <a:t>planning </a:t>
            </a:r>
            <a:r>
              <a:rPr lang="sk-SK" sz="2400" dirty="0">
                <a:latin typeface="Verdana"/>
                <a:ea typeface="Verdana" charset="0"/>
                <a:cs typeface="Verdana"/>
              </a:rPr>
              <a:t>to partner with and in case they might harm our reputation, we will try to suggest another partner</a:t>
            </a:r>
          </a:p>
          <a:p>
            <a:endParaRPr lang="en-US" dirty="0"/>
          </a:p>
        </p:txBody>
      </p:sp>
      <p:sp>
        <p:nvSpPr>
          <p:cNvPr id="4" name="TextBox 3"/>
          <p:cNvSpPr txBox="1"/>
          <p:nvPr/>
        </p:nvSpPr>
        <p:spPr>
          <a:xfrm>
            <a:off x="734096" y="1451115"/>
            <a:ext cx="6207617" cy="492443"/>
          </a:xfrm>
          <a:prstGeom prst="rect">
            <a:avLst/>
          </a:prstGeom>
          <a:noFill/>
        </p:spPr>
        <p:txBody>
          <a:bodyPr wrap="square" rtlCol="0">
            <a:spAutoFit/>
          </a:bodyPr>
          <a:lstStyle/>
          <a:p>
            <a:r>
              <a:rPr lang="en-US" sz="2600" b="1" dirty="0">
                <a:latin typeface="Verdana" charset="0"/>
                <a:ea typeface="Verdana" charset="0"/>
                <a:cs typeface="Verdana" charset="0"/>
              </a:rPr>
              <a:t>W</a:t>
            </a:r>
            <a:r>
              <a:rPr lang="en-US" sz="2600" b="1" dirty="0" smtClean="0">
                <a:latin typeface="Verdana" charset="0"/>
                <a:ea typeface="Verdana" charset="0"/>
                <a:cs typeface="Verdana" charset="0"/>
              </a:rPr>
              <a:t>eaknesses          Strengths</a:t>
            </a:r>
            <a:endParaRPr lang="en-US" sz="2600" b="1" dirty="0">
              <a:latin typeface="Verdana" charset="0"/>
              <a:ea typeface="Verdana" charset="0"/>
              <a:cs typeface="Verdana" charset="0"/>
            </a:endParaRPr>
          </a:p>
        </p:txBody>
      </p:sp>
      <p:cxnSp>
        <p:nvCxnSpPr>
          <p:cNvPr id="8" name="Straight Arrow Connector 7"/>
          <p:cNvCxnSpPr/>
          <p:nvPr/>
        </p:nvCxnSpPr>
        <p:spPr>
          <a:xfrm>
            <a:off x="3271235" y="1697336"/>
            <a:ext cx="8371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72762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FINANCE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TextBox 2"/>
          <p:cNvSpPr txBox="1"/>
          <p:nvPr/>
        </p:nvSpPr>
        <p:spPr>
          <a:xfrm>
            <a:off x="376936" y="2350920"/>
            <a:ext cx="9267797" cy="3416320"/>
          </a:xfrm>
          <a:prstGeom prst="rect">
            <a:avLst/>
          </a:prstGeom>
          <a:noFill/>
        </p:spPr>
        <p:txBody>
          <a:bodyPr wrap="square" rtlCol="0">
            <a:spAutoFit/>
          </a:bodyPr>
          <a:lstStyle/>
          <a:p>
            <a:pPr marL="342900" indent="-342900">
              <a:buClr>
                <a:srgbClr val="800000"/>
              </a:buClr>
              <a:buFont typeface="Wingdings" charset="2"/>
              <a:buChar char="§"/>
            </a:pPr>
            <a:r>
              <a:rPr lang="en-US" sz="2400" dirty="0" smtClean="0">
                <a:latin typeface="Verdana" charset="0"/>
                <a:ea typeface="Verdana" charset="0"/>
                <a:cs typeface="Verdana" charset="0"/>
              </a:rPr>
              <a:t>By </a:t>
            </a:r>
            <a:r>
              <a:rPr lang="en-US" sz="2400" dirty="0">
                <a:latin typeface="Verdana" charset="0"/>
                <a:ea typeface="Verdana" charset="0"/>
                <a:cs typeface="Verdana" charset="0"/>
              </a:rPr>
              <a:t>stabilizing the financial situation we can make the </a:t>
            </a:r>
            <a:r>
              <a:rPr lang="en-US" sz="2400" dirty="0" err="1" smtClean="0">
                <a:latin typeface="Verdana" charset="0"/>
                <a:ea typeface="Verdana" charset="0"/>
                <a:cs typeface="Verdana" charset="0"/>
              </a:rPr>
              <a:t>organisation</a:t>
            </a:r>
            <a:r>
              <a:rPr lang="en-US" sz="2400" dirty="0" smtClean="0">
                <a:latin typeface="Verdana" charset="0"/>
                <a:ea typeface="Verdana" charset="0"/>
                <a:cs typeface="Verdana" charset="0"/>
              </a:rPr>
              <a:t> </a:t>
            </a:r>
            <a:r>
              <a:rPr lang="en-US" sz="2400" dirty="0">
                <a:latin typeface="Verdana" charset="0"/>
                <a:ea typeface="Verdana" charset="0"/>
                <a:cs typeface="Verdana" charset="0"/>
              </a:rPr>
              <a:t>interesting for investors </a:t>
            </a:r>
            <a:r>
              <a:rPr lang="en-US" sz="2400" dirty="0" smtClean="0">
                <a:latin typeface="Verdana" charset="0"/>
                <a:ea typeface="Verdana" charset="0"/>
                <a:cs typeface="Verdana" charset="0"/>
              </a:rPr>
              <a:t>again</a:t>
            </a:r>
          </a:p>
          <a:p>
            <a:pPr marL="342900" indent="-342900">
              <a:buClr>
                <a:srgbClr val="800000"/>
              </a:buClr>
              <a:buFont typeface="Wingdings" charset="2"/>
              <a:buChar char="§"/>
            </a:pPr>
            <a:endParaRPr lang="en-US" sz="2400" dirty="0" smtClean="0">
              <a:latin typeface="Verdana" charset="0"/>
              <a:ea typeface="Verdana" charset="0"/>
              <a:cs typeface="Verdana" charset="0"/>
            </a:endParaRPr>
          </a:p>
          <a:p>
            <a:pPr marL="342900" indent="-342900">
              <a:buClr>
                <a:srgbClr val="800000"/>
              </a:buClr>
              <a:buFont typeface="Wingdings" charset="2"/>
              <a:buChar char="§"/>
            </a:pPr>
            <a:r>
              <a:rPr lang="en-US" sz="2400" dirty="0" smtClean="0">
                <a:latin typeface="Verdana" charset="0"/>
                <a:ea typeface="Verdana" charset="0"/>
                <a:cs typeface="Verdana" charset="0"/>
              </a:rPr>
              <a:t>By </a:t>
            </a:r>
            <a:r>
              <a:rPr lang="en-US" sz="2400" dirty="0">
                <a:latin typeface="Verdana" charset="0"/>
                <a:ea typeface="Verdana" charset="0"/>
                <a:cs typeface="Verdana" charset="0"/>
              </a:rPr>
              <a:t>showing to Cphbusiness that we have an overview </a:t>
            </a:r>
            <a:r>
              <a:rPr lang="en-US" sz="2400" dirty="0" smtClean="0">
                <a:latin typeface="Verdana" charset="0"/>
                <a:ea typeface="Verdana" charset="0"/>
                <a:cs typeface="Verdana" charset="0"/>
              </a:rPr>
              <a:t>of the </a:t>
            </a:r>
            <a:r>
              <a:rPr lang="en-US" sz="2400" dirty="0">
                <a:latin typeface="Verdana" charset="0"/>
                <a:ea typeface="Verdana" charset="0"/>
                <a:cs typeface="Verdana" charset="0"/>
              </a:rPr>
              <a:t>financial situation </a:t>
            </a:r>
            <a:r>
              <a:rPr lang="en-US" sz="2400" dirty="0" smtClean="0">
                <a:latin typeface="Verdana" charset="0"/>
                <a:ea typeface="Verdana" charset="0"/>
                <a:cs typeface="Verdana" charset="0"/>
              </a:rPr>
              <a:t>under </a:t>
            </a:r>
            <a:r>
              <a:rPr lang="en-US" sz="2400" dirty="0">
                <a:latin typeface="Verdana" charset="0"/>
                <a:ea typeface="Verdana" charset="0"/>
                <a:cs typeface="Verdana" charset="0"/>
              </a:rPr>
              <a:t>control again we will gain  trust and support </a:t>
            </a:r>
            <a:r>
              <a:rPr lang="en-US" sz="2400" dirty="0" smtClean="0">
                <a:latin typeface="Verdana" charset="0"/>
                <a:ea typeface="Verdana" charset="0"/>
                <a:cs typeface="Verdana" charset="0"/>
              </a:rPr>
              <a:t>back</a:t>
            </a:r>
          </a:p>
          <a:p>
            <a:pPr marL="342900" indent="-342900">
              <a:buClr>
                <a:srgbClr val="800000"/>
              </a:buClr>
              <a:buFont typeface="Wingdings" charset="2"/>
              <a:buChar char="§"/>
            </a:pPr>
            <a:endParaRPr lang="en-US" sz="2400" dirty="0" smtClean="0">
              <a:latin typeface="Verdana" charset="0"/>
              <a:ea typeface="Verdana" charset="0"/>
              <a:cs typeface="Verdana" charset="0"/>
            </a:endParaRPr>
          </a:p>
          <a:p>
            <a:pPr marL="342900" indent="-342900">
              <a:buClr>
                <a:srgbClr val="800000"/>
              </a:buClr>
              <a:buFont typeface="Wingdings" charset="2"/>
              <a:buChar char="§"/>
            </a:pPr>
            <a:r>
              <a:rPr lang="en-US" sz="2400" b="1" dirty="0" smtClean="0">
                <a:latin typeface="Verdana" charset="0"/>
                <a:ea typeface="Verdana" charset="0"/>
                <a:cs typeface="Verdana" charset="0"/>
              </a:rPr>
              <a:t>Our </a:t>
            </a:r>
            <a:r>
              <a:rPr lang="en-US" sz="2400" b="1" dirty="0">
                <a:latin typeface="Verdana" charset="0"/>
                <a:ea typeface="Verdana" charset="0"/>
                <a:cs typeface="Verdana" charset="0"/>
              </a:rPr>
              <a:t>goal</a:t>
            </a:r>
            <a:r>
              <a:rPr lang="en-US" sz="2400" dirty="0">
                <a:latin typeface="Verdana" charset="0"/>
                <a:ea typeface="Verdana" charset="0"/>
                <a:cs typeface="Verdana" charset="0"/>
              </a:rPr>
              <a:t> is to get new members each semester, so they can get know how before the previous members </a:t>
            </a:r>
            <a:r>
              <a:rPr lang="en-US" sz="2400" dirty="0" smtClean="0">
                <a:latin typeface="Verdana" charset="0"/>
                <a:ea typeface="Verdana" charset="0"/>
                <a:cs typeface="Verdana" charset="0"/>
              </a:rPr>
              <a:t>leave</a:t>
            </a:r>
            <a:endParaRPr lang="en-US" sz="2400" dirty="0">
              <a:latin typeface="Verdana" charset="0"/>
              <a:ea typeface="Verdana" charset="0"/>
              <a:cs typeface="Verdana" charset="0"/>
            </a:endParaRPr>
          </a:p>
        </p:txBody>
      </p:sp>
      <p:sp>
        <p:nvSpPr>
          <p:cNvPr id="4" name="TextBox 3"/>
          <p:cNvSpPr txBox="1"/>
          <p:nvPr/>
        </p:nvSpPr>
        <p:spPr>
          <a:xfrm>
            <a:off x="734097" y="1544724"/>
            <a:ext cx="8761904" cy="492443"/>
          </a:xfrm>
          <a:prstGeom prst="rect">
            <a:avLst/>
          </a:prstGeom>
          <a:noFill/>
        </p:spPr>
        <p:txBody>
          <a:bodyPr wrap="square" rtlCol="0">
            <a:spAutoFit/>
          </a:bodyPr>
          <a:lstStyle/>
          <a:p>
            <a:r>
              <a:rPr lang="en-US" sz="2600" b="1" dirty="0">
                <a:latin typeface="Verdana" charset="0"/>
                <a:ea typeface="Verdana" charset="0"/>
                <a:cs typeface="Verdana" charset="0"/>
              </a:rPr>
              <a:t>Avoid threats and extend opportunities</a:t>
            </a:r>
          </a:p>
        </p:txBody>
      </p:sp>
    </p:spTree>
    <p:extLst>
      <p:ext uri="{BB962C8B-B14F-4D97-AF65-F5344CB8AC3E}">
        <p14:creationId xmlns:p14="http://schemas.microsoft.com/office/powerpoint/2010/main" val="160477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12. </a:t>
            </a:r>
            <a:r>
              <a:rPr lang="da-DK" dirty="0" err="1" smtClean="0"/>
              <a:t>Other</a:t>
            </a:r>
            <a:r>
              <a:rPr lang="da-DK" dirty="0" smtClean="0"/>
              <a:t> </a:t>
            </a:r>
            <a:r>
              <a:rPr lang="da-DK" dirty="0" err="1" smtClean="0"/>
              <a:t>topics</a:t>
            </a:r>
            <a:endParaRPr lang="da-DK" dirty="0"/>
          </a:p>
        </p:txBody>
      </p:sp>
    </p:spTree>
    <p:extLst>
      <p:ext uri="{BB962C8B-B14F-4D97-AF65-F5344CB8AC3E}">
        <p14:creationId xmlns:p14="http://schemas.microsoft.com/office/powerpoint/2010/main" val="2644473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27402" y="4118019"/>
            <a:ext cx="7589363" cy="2765381"/>
          </a:xfrm>
        </p:spPr>
        <p:txBody>
          <a:bodyPr/>
          <a:lstStyle/>
          <a:p>
            <a:r>
              <a:rPr lang="en-US" dirty="0">
                <a:solidFill>
                  <a:schemeClr val="bg1"/>
                </a:solidFill>
              </a:rPr>
              <a:t>Next meetings </a:t>
            </a:r>
            <a:endParaRPr lang="en-US" dirty="0" smtClean="0">
              <a:solidFill>
                <a:schemeClr val="bg1"/>
              </a:solidFill>
            </a:endParaRPr>
          </a:p>
          <a:p>
            <a:pPr marL="514350" indent="-514350">
              <a:buClr>
                <a:srgbClr val="9F1132"/>
              </a:buClr>
              <a:buFont typeface="+mj-lt"/>
              <a:buAutoNum type="arabicPeriod"/>
            </a:pPr>
            <a:r>
              <a:rPr lang="en-US" sz="3200" dirty="0" smtClean="0">
                <a:solidFill>
                  <a:schemeClr val="bg1"/>
                </a:solidFill>
              </a:rPr>
              <a:t>Tuesday 21/6 13:00-15:00</a:t>
            </a:r>
          </a:p>
          <a:p>
            <a:pPr marL="514350" indent="-514350">
              <a:buClr>
                <a:srgbClr val="9F1132"/>
              </a:buClr>
              <a:buFont typeface="+mj-lt"/>
              <a:buAutoNum type="arabicPeriod"/>
            </a:pPr>
            <a:r>
              <a:rPr lang="en-US" sz="3200" dirty="0" smtClean="0">
                <a:solidFill>
                  <a:schemeClr val="bg1"/>
                </a:solidFill>
              </a:rPr>
              <a:t>Wednesday 17/8 16:00-18:00</a:t>
            </a:r>
            <a:endParaRPr lang="en-US" dirty="0">
              <a:solidFill>
                <a:schemeClr val="bg1"/>
              </a:solidFill>
            </a:endParaRPr>
          </a:p>
        </p:txBody>
      </p:sp>
    </p:spTree>
    <p:extLst>
      <p:ext uri="{BB962C8B-B14F-4D97-AF65-F5344CB8AC3E}">
        <p14:creationId xmlns:p14="http://schemas.microsoft.com/office/powerpoint/2010/main" val="2555930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AGENDA	</a:t>
            </a:r>
            <a:endParaRPr lang="en-GB" dirty="0"/>
          </a:p>
        </p:txBody>
      </p:sp>
      <p:sp>
        <p:nvSpPr>
          <p:cNvPr id="3" name="Pladsholder til indhold 2"/>
          <p:cNvSpPr>
            <a:spLocks noGrp="1"/>
          </p:cNvSpPr>
          <p:nvPr>
            <p:ph sz="quarter" idx="12"/>
          </p:nvPr>
        </p:nvSpPr>
        <p:spPr>
          <a:xfrm>
            <a:off x="254000" y="1433248"/>
            <a:ext cx="9575800" cy="5488252"/>
          </a:xfrm>
        </p:spPr>
        <p:txBody>
          <a:bodyPr/>
          <a:lstStyle/>
          <a:p>
            <a:pPr marL="514350" indent="-514350">
              <a:buFont typeface="+mj-lt"/>
              <a:buAutoNum type="arabicPeriod"/>
            </a:pPr>
            <a:r>
              <a:rPr lang="en-GB" sz="2400" dirty="0" smtClean="0"/>
              <a:t>Approval of the agenda</a:t>
            </a:r>
          </a:p>
          <a:p>
            <a:pPr marL="514350" indent="-514350">
              <a:buFont typeface="+mj-lt"/>
              <a:buAutoNum type="arabicPeriod"/>
            </a:pPr>
            <a:r>
              <a:rPr lang="en-GB" sz="2400" dirty="0" smtClean="0"/>
              <a:t>Approval of the minutes from the last meeting</a:t>
            </a:r>
          </a:p>
          <a:p>
            <a:pPr marL="514350" indent="-514350">
              <a:buFont typeface="+mj-lt"/>
              <a:buAutoNum type="arabicPeriod"/>
            </a:pPr>
            <a:r>
              <a:rPr lang="en-GB" sz="2400" dirty="0"/>
              <a:t>Orientation / Charlotte</a:t>
            </a:r>
          </a:p>
          <a:p>
            <a:pPr marL="514350" indent="-514350">
              <a:buFont typeface="+mj-lt"/>
              <a:buAutoNum type="arabicPeriod"/>
            </a:pPr>
            <a:r>
              <a:rPr lang="en-GB" sz="2400" dirty="0" smtClean="0"/>
              <a:t>Advisory </a:t>
            </a:r>
            <a:r>
              <a:rPr lang="en-GB" sz="2400" dirty="0"/>
              <a:t>Board / </a:t>
            </a:r>
            <a:r>
              <a:rPr lang="en-GB" sz="2400" dirty="0" smtClean="0"/>
              <a:t>panel</a:t>
            </a:r>
            <a:endParaRPr lang="en-GB" sz="2400" dirty="0"/>
          </a:p>
          <a:p>
            <a:pPr marL="514350" indent="-514350">
              <a:buFont typeface="+mj-lt"/>
              <a:buAutoNum type="arabicPeriod"/>
            </a:pPr>
            <a:r>
              <a:rPr lang="en-GB" sz="2400" dirty="0" smtClean="0"/>
              <a:t>Financial situation / Finance</a:t>
            </a:r>
          </a:p>
          <a:p>
            <a:pPr marL="514350" indent="-514350">
              <a:buFont typeface="+mj-lt"/>
              <a:buAutoNum type="arabicPeriod"/>
            </a:pPr>
            <a:r>
              <a:rPr lang="en-GB" sz="2400" dirty="0" smtClean="0"/>
              <a:t>Ideas / Chairman</a:t>
            </a:r>
          </a:p>
          <a:p>
            <a:pPr marL="514350" indent="-514350">
              <a:buFont typeface="+mj-lt"/>
              <a:buAutoNum type="arabicPeriod"/>
            </a:pPr>
            <a:r>
              <a:rPr lang="en-GB" sz="2400" dirty="0" smtClean="0"/>
              <a:t>Strategy / Chairman</a:t>
            </a:r>
          </a:p>
          <a:p>
            <a:pPr marL="514350" indent="-514350">
              <a:buFont typeface="+mj-lt"/>
              <a:buAutoNum type="arabicPeriod"/>
            </a:pPr>
            <a:r>
              <a:rPr lang="en-GB" sz="2400" dirty="0" smtClean="0"/>
              <a:t>Status from HR / HR</a:t>
            </a:r>
          </a:p>
          <a:p>
            <a:pPr marL="514350" indent="-514350">
              <a:buFont typeface="+mj-lt"/>
              <a:buAutoNum type="arabicPeriod"/>
            </a:pPr>
            <a:r>
              <a:rPr lang="en-GB" sz="2400" dirty="0" smtClean="0"/>
              <a:t>Roskilde Festival / Business</a:t>
            </a:r>
          </a:p>
          <a:p>
            <a:pPr marL="514350" indent="-514350">
              <a:buFont typeface="+mj-lt"/>
              <a:buAutoNum type="arabicPeriod"/>
            </a:pPr>
            <a:r>
              <a:rPr lang="en-GB" sz="2400" dirty="0" smtClean="0"/>
              <a:t>Study Start Day / Charlotte</a:t>
            </a:r>
          </a:p>
          <a:p>
            <a:pPr marL="514350" indent="-514350">
              <a:buFont typeface="+mj-lt"/>
              <a:buAutoNum type="arabicPeriod"/>
            </a:pPr>
            <a:r>
              <a:rPr lang="en-GB" sz="2400" dirty="0" smtClean="0"/>
              <a:t>SWOT - Finance</a:t>
            </a:r>
          </a:p>
          <a:p>
            <a:pPr marL="514350" indent="-514350">
              <a:buFont typeface="+mj-lt"/>
              <a:buAutoNum type="arabicPeriod"/>
            </a:pPr>
            <a:r>
              <a:rPr lang="en-GB" sz="2400" dirty="0" smtClean="0"/>
              <a:t>Other topics</a:t>
            </a:r>
          </a:p>
          <a:p>
            <a:pPr marL="514350" indent="-514350">
              <a:buFont typeface="+mj-lt"/>
              <a:buAutoNum type="arabicPeriod"/>
            </a:pPr>
            <a:r>
              <a:rPr lang="en-GB" sz="2400" dirty="0" smtClean="0"/>
              <a:t>Next meeting</a:t>
            </a:r>
          </a:p>
        </p:txBody>
      </p:sp>
    </p:spTree>
    <p:extLst>
      <p:ext uri="{BB962C8B-B14F-4D97-AF65-F5344CB8AC3E}">
        <p14:creationId xmlns:p14="http://schemas.microsoft.com/office/powerpoint/2010/main" val="3224090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1. </a:t>
            </a:r>
            <a:r>
              <a:rPr lang="da-DK" dirty="0" err="1" smtClean="0"/>
              <a:t>Approval</a:t>
            </a:r>
            <a:r>
              <a:rPr lang="da-DK" dirty="0" smtClean="0"/>
              <a:t> of agenda?</a:t>
            </a:r>
            <a:endParaRPr lang="da-DK" dirty="0"/>
          </a:p>
        </p:txBody>
      </p:sp>
    </p:spTree>
    <p:extLst>
      <p:ext uri="{BB962C8B-B14F-4D97-AF65-F5344CB8AC3E}">
        <p14:creationId xmlns:p14="http://schemas.microsoft.com/office/powerpoint/2010/main" val="298351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2. </a:t>
            </a:r>
            <a:r>
              <a:rPr lang="da-DK" dirty="0" err="1" smtClean="0"/>
              <a:t>Approval</a:t>
            </a:r>
            <a:r>
              <a:rPr lang="da-DK" dirty="0" smtClean="0"/>
              <a:t> of </a:t>
            </a:r>
            <a:r>
              <a:rPr lang="da-DK" dirty="0" err="1" smtClean="0"/>
              <a:t>minutes</a:t>
            </a:r>
            <a:r>
              <a:rPr lang="da-DK" dirty="0" smtClean="0"/>
              <a:t> </a:t>
            </a:r>
          </a:p>
          <a:p>
            <a:r>
              <a:rPr lang="da-DK" dirty="0" smtClean="0"/>
              <a:t>from the last meeting?</a:t>
            </a:r>
            <a:endParaRPr lang="da-DK" dirty="0"/>
          </a:p>
        </p:txBody>
      </p:sp>
      <p:sp>
        <p:nvSpPr>
          <p:cNvPr id="3" name="Content Placeholder 2"/>
          <p:cNvSpPr>
            <a:spLocks noGrp="1"/>
          </p:cNvSpPr>
          <p:nvPr>
            <p:ph sz="quarter" idx="12"/>
          </p:nvPr>
        </p:nvSpPr>
        <p:spPr>
          <a:xfrm>
            <a:off x="554736" y="2896280"/>
            <a:ext cx="8789988" cy="4442069"/>
          </a:xfrm>
        </p:spPr>
        <p:txBody>
          <a:bodyPr/>
          <a:lstStyle/>
          <a:p>
            <a:r>
              <a:rPr lang="en-GB" sz="2800" dirty="0" smtClean="0"/>
              <a:t>Please sign the minutes</a:t>
            </a:r>
            <a:endParaRPr lang="en-GB" sz="2200" dirty="0" smtClean="0"/>
          </a:p>
        </p:txBody>
      </p:sp>
    </p:spTree>
    <p:extLst>
      <p:ext uri="{BB962C8B-B14F-4D97-AF65-F5344CB8AC3E}">
        <p14:creationId xmlns:p14="http://schemas.microsoft.com/office/powerpoint/2010/main" val="1794814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4736" y="638770"/>
            <a:ext cx="8789988" cy="643930"/>
          </a:xfrm>
        </p:spPr>
        <p:txBody>
          <a:bodyPr/>
          <a:lstStyle/>
          <a:p>
            <a:r>
              <a:rPr lang="en-GB" dirty="0"/>
              <a:t>3</a:t>
            </a:r>
            <a:r>
              <a:rPr lang="en-GB" dirty="0" smtClean="0"/>
              <a:t>. Orientation</a:t>
            </a:r>
          </a:p>
          <a:p>
            <a:pPr algn="r"/>
            <a:r>
              <a:rPr lang="en-GB" sz="2400" dirty="0" smtClean="0"/>
              <a:t>/ Charlotte</a:t>
            </a:r>
            <a:endParaRPr lang="en-GB" sz="2400" dirty="0"/>
          </a:p>
        </p:txBody>
      </p:sp>
      <p:sp>
        <p:nvSpPr>
          <p:cNvPr id="3" name="Content Placeholder 2"/>
          <p:cNvSpPr>
            <a:spLocks noGrp="1"/>
          </p:cNvSpPr>
          <p:nvPr>
            <p:ph sz="quarter" idx="12"/>
          </p:nvPr>
        </p:nvSpPr>
        <p:spPr>
          <a:xfrm>
            <a:off x="554736" y="1282700"/>
            <a:ext cx="8789988" cy="6055649"/>
          </a:xfrm>
        </p:spPr>
        <p:txBody>
          <a:bodyPr/>
          <a:lstStyle/>
          <a:p>
            <a:pPr marL="0" indent="0">
              <a:buNone/>
            </a:pPr>
            <a:r>
              <a:rPr lang="en-GB" sz="2000" b="1" dirty="0" smtClean="0"/>
              <a:t>§ 6. Businesses and activities</a:t>
            </a:r>
            <a:endParaRPr lang="en-GB" sz="2000" dirty="0" smtClean="0"/>
          </a:p>
          <a:p>
            <a:pPr marL="0" indent="0">
              <a:buNone/>
            </a:pPr>
            <a:r>
              <a:rPr lang="en-GB" sz="2000" dirty="0" smtClean="0">
                <a:solidFill>
                  <a:schemeClr val="accent6">
                    <a:lumMod val="75000"/>
                  </a:schemeClr>
                </a:solidFill>
              </a:rPr>
              <a:t>The organisation may own and operate businesses that help to promote the organisation's purposes and thus ensure students at Cphbusiness the best possible conditions at Cphbusiness and in their student life. </a:t>
            </a:r>
            <a:r>
              <a:rPr lang="en-GB" sz="2000" dirty="0" smtClean="0"/>
              <a:t>Similarly, the organisation can participate in private institutions, trusts, associations, etc.</a:t>
            </a:r>
          </a:p>
          <a:p>
            <a:r>
              <a:rPr lang="en-GB" sz="2200" b="1" dirty="0" smtClean="0"/>
              <a:t>Comments from lawyer:</a:t>
            </a:r>
            <a:r>
              <a:rPr lang="en-GB" sz="2200" dirty="0" smtClean="0"/>
              <a:t> </a:t>
            </a:r>
            <a:r>
              <a:rPr lang="en-GB" sz="2200" i="1" dirty="0" smtClean="0"/>
              <a:t>“There is nothing wrong with the student organisation owning and operating businesses, but the challenge is not to create businesses that can’t be managed properly (and financially) once the active members are replaced”.</a:t>
            </a:r>
          </a:p>
          <a:p>
            <a:r>
              <a:rPr lang="en-GB" sz="2200" b="1" dirty="0" smtClean="0"/>
              <a:t>Suggests </a:t>
            </a:r>
            <a:r>
              <a:rPr lang="en-GB" sz="2200" b="1" dirty="0"/>
              <a:t>to add</a:t>
            </a:r>
            <a:r>
              <a:rPr lang="en-GB" sz="2200" b="1" i="1" dirty="0"/>
              <a:t>:</a:t>
            </a:r>
            <a:r>
              <a:rPr lang="en-GB" sz="2200" i="1" dirty="0"/>
              <a:t> “Before starting up a company </a:t>
            </a:r>
            <a:r>
              <a:rPr lang="en-GB" sz="2200" i="1" dirty="0" smtClean="0"/>
              <a:t>it must </a:t>
            </a:r>
            <a:r>
              <a:rPr lang="en-GB" sz="2200" i="1" dirty="0"/>
              <a:t>be submitted to Cphbusiness </a:t>
            </a:r>
            <a:r>
              <a:rPr lang="en-GB" sz="2200" i="1" dirty="0" smtClean="0"/>
              <a:t>for approval. </a:t>
            </a:r>
            <a:r>
              <a:rPr lang="en-GB" sz="2200" i="1" dirty="0"/>
              <a:t>Cphbusiness can supervise the business</a:t>
            </a:r>
            <a:r>
              <a:rPr lang="en-GB" sz="2200" i="1" dirty="0" smtClean="0"/>
              <a:t>.” </a:t>
            </a:r>
          </a:p>
          <a:p>
            <a:r>
              <a:rPr lang="en-GB" sz="2200" b="1" dirty="0" smtClean="0"/>
              <a:t>Opinions?</a:t>
            </a:r>
          </a:p>
          <a:p>
            <a:pPr marL="0" indent="0">
              <a:buNone/>
            </a:pPr>
            <a:endParaRPr lang="en-GB" sz="2200" dirty="0" smtClean="0"/>
          </a:p>
          <a:p>
            <a:pPr marL="0" indent="0">
              <a:buNone/>
            </a:pPr>
            <a:r>
              <a:rPr lang="en-GB" sz="2200" dirty="0" smtClean="0"/>
              <a:t>(The board’s suggestion must be voted for at the next AGM)</a:t>
            </a:r>
          </a:p>
        </p:txBody>
      </p:sp>
    </p:spTree>
    <p:extLst>
      <p:ext uri="{BB962C8B-B14F-4D97-AF65-F5344CB8AC3E}">
        <p14:creationId xmlns:p14="http://schemas.microsoft.com/office/powerpoint/2010/main" val="1604778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4736" y="638770"/>
            <a:ext cx="8789988" cy="643930"/>
          </a:xfrm>
        </p:spPr>
        <p:txBody>
          <a:bodyPr/>
          <a:lstStyle/>
          <a:p>
            <a:r>
              <a:rPr lang="en-GB" dirty="0"/>
              <a:t>3</a:t>
            </a:r>
            <a:r>
              <a:rPr lang="en-GB" dirty="0" smtClean="0"/>
              <a:t>. Orientation</a:t>
            </a:r>
          </a:p>
          <a:p>
            <a:pPr algn="r"/>
            <a:r>
              <a:rPr lang="en-GB" sz="2400" dirty="0" smtClean="0"/>
              <a:t>/ Charlotte</a:t>
            </a:r>
            <a:endParaRPr lang="en-GB" sz="2400" dirty="0"/>
          </a:p>
        </p:txBody>
      </p:sp>
      <p:sp>
        <p:nvSpPr>
          <p:cNvPr id="3" name="Content Placeholder 2"/>
          <p:cNvSpPr>
            <a:spLocks noGrp="1"/>
          </p:cNvSpPr>
          <p:nvPr>
            <p:ph sz="quarter" idx="12"/>
          </p:nvPr>
        </p:nvSpPr>
        <p:spPr>
          <a:xfrm>
            <a:off x="554736" y="1384506"/>
            <a:ext cx="8789988" cy="5953844"/>
          </a:xfrm>
        </p:spPr>
        <p:txBody>
          <a:bodyPr/>
          <a:lstStyle/>
          <a:p>
            <a:pPr marL="0" indent="0">
              <a:buNone/>
            </a:pPr>
            <a:r>
              <a:rPr lang="en-GB" sz="2000" b="1" dirty="0" smtClean="0"/>
              <a:t>§ 6. Businesses and activities</a:t>
            </a:r>
            <a:endParaRPr lang="en-GB" sz="2000" dirty="0" smtClean="0"/>
          </a:p>
          <a:p>
            <a:pPr marL="0" indent="0">
              <a:buNone/>
            </a:pPr>
            <a:r>
              <a:rPr lang="en-GB" sz="2000" dirty="0" smtClean="0">
                <a:solidFill>
                  <a:schemeClr val="tx2">
                    <a:lumMod val="50000"/>
                  </a:schemeClr>
                </a:solidFill>
              </a:rPr>
              <a:t>The organisation may own and operate businesses that help to promote the organisation's purposes and thus ensure students at Cphbusiness the best possible conditions at Cphbusiness and in their student life. </a:t>
            </a:r>
            <a:r>
              <a:rPr lang="en-GB" sz="2000" dirty="0" smtClean="0">
                <a:solidFill>
                  <a:srgbClr val="E46C0A"/>
                </a:solidFill>
              </a:rPr>
              <a:t>Similarly, the organisation can participate in private institutions, trusts, associations, etc.</a:t>
            </a:r>
          </a:p>
          <a:p>
            <a:r>
              <a:rPr lang="en-GB" sz="2200" b="1" dirty="0" smtClean="0"/>
              <a:t>Comments from lawyer:</a:t>
            </a:r>
            <a:r>
              <a:rPr lang="en-GB" sz="2200" dirty="0" smtClean="0"/>
              <a:t> </a:t>
            </a:r>
            <a:r>
              <a:rPr lang="en-GB" sz="2200" i="1" dirty="0" smtClean="0"/>
              <a:t>“This sentence doesn’t make sense, since it doesn’t explain what participate mean”.</a:t>
            </a:r>
          </a:p>
          <a:p>
            <a:r>
              <a:rPr lang="en-GB" sz="2200" b="1" dirty="0" smtClean="0"/>
              <a:t>Suggests to:</a:t>
            </a:r>
          </a:p>
          <a:p>
            <a:pPr marL="954085" lvl="1" indent="-457200">
              <a:buFont typeface="+mj-lt"/>
              <a:buAutoNum type="arabicPeriod"/>
            </a:pPr>
            <a:r>
              <a:rPr lang="en-GB" sz="2200" dirty="0" smtClean="0"/>
              <a:t>Delete it</a:t>
            </a:r>
          </a:p>
          <a:p>
            <a:pPr marL="954085" lvl="1" indent="-457200">
              <a:buFont typeface="+mj-lt"/>
              <a:buAutoNum type="arabicPeriod"/>
            </a:pPr>
            <a:r>
              <a:rPr lang="en-GB" sz="2200" dirty="0" smtClean="0"/>
              <a:t>Rephrase it (include what “participate” means)</a:t>
            </a:r>
          </a:p>
          <a:p>
            <a:pPr marL="954085" lvl="1" indent="-457200">
              <a:buFont typeface="+mj-lt"/>
              <a:buAutoNum type="arabicPeriod"/>
            </a:pPr>
            <a:r>
              <a:rPr lang="en-GB" sz="2200" dirty="0" smtClean="0"/>
              <a:t>Or add “</a:t>
            </a:r>
            <a:r>
              <a:rPr lang="en-GB" sz="2200" i="1" dirty="0" smtClean="0"/>
              <a:t>The participation </a:t>
            </a:r>
            <a:r>
              <a:rPr lang="en-GB" sz="2200" i="1" dirty="0"/>
              <a:t>must be submitted to Cphbusiness for approval. Cphbusiness can supervise the </a:t>
            </a:r>
            <a:r>
              <a:rPr lang="en-GB" sz="2200" i="1" dirty="0" smtClean="0"/>
              <a:t>participation.”</a:t>
            </a:r>
          </a:p>
          <a:p>
            <a:pPr marL="519311" indent="-457200"/>
            <a:r>
              <a:rPr lang="en-GB" sz="2200" b="1" dirty="0" smtClean="0"/>
              <a:t>Opinions?</a:t>
            </a:r>
          </a:p>
          <a:p>
            <a:pPr marL="62111" indent="0">
              <a:buNone/>
            </a:pPr>
            <a:r>
              <a:rPr lang="en-GB" sz="2200" dirty="0"/>
              <a:t>(The board’s suggestion must be voted for at the next AGM)</a:t>
            </a:r>
          </a:p>
          <a:p>
            <a:pPr marL="62111" indent="0">
              <a:buNone/>
            </a:pPr>
            <a:endParaRPr lang="en-GB" sz="2200" b="1" dirty="0" smtClean="0"/>
          </a:p>
        </p:txBody>
      </p:sp>
    </p:spTree>
    <p:extLst>
      <p:ext uri="{BB962C8B-B14F-4D97-AF65-F5344CB8AC3E}">
        <p14:creationId xmlns:p14="http://schemas.microsoft.com/office/powerpoint/2010/main" val="2397700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4736" y="638770"/>
            <a:ext cx="8789988" cy="643930"/>
          </a:xfrm>
        </p:spPr>
        <p:txBody>
          <a:bodyPr/>
          <a:lstStyle/>
          <a:p>
            <a:r>
              <a:rPr lang="en-GB" dirty="0"/>
              <a:t>3</a:t>
            </a:r>
            <a:r>
              <a:rPr lang="en-GB" dirty="0" smtClean="0"/>
              <a:t>. Orientation</a:t>
            </a:r>
          </a:p>
          <a:p>
            <a:pPr algn="r"/>
            <a:r>
              <a:rPr lang="en-GB" sz="2400" dirty="0" smtClean="0"/>
              <a:t>/ Charlotte</a:t>
            </a:r>
            <a:endParaRPr lang="en-GB" sz="2400" dirty="0"/>
          </a:p>
        </p:txBody>
      </p:sp>
      <p:sp>
        <p:nvSpPr>
          <p:cNvPr id="3" name="Content Placeholder 2"/>
          <p:cNvSpPr>
            <a:spLocks noGrp="1"/>
          </p:cNvSpPr>
          <p:nvPr>
            <p:ph sz="quarter" idx="12"/>
          </p:nvPr>
        </p:nvSpPr>
        <p:spPr>
          <a:xfrm>
            <a:off x="554736" y="1876980"/>
            <a:ext cx="8789988" cy="5461369"/>
          </a:xfrm>
        </p:spPr>
        <p:txBody>
          <a:bodyPr/>
          <a:lstStyle/>
          <a:p>
            <a:r>
              <a:rPr lang="en-GB" sz="2800" dirty="0" smtClean="0"/>
              <a:t>4.01</a:t>
            </a:r>
            <a:r>
              <a:rPr lang="en-GB" sz="2800" dirty="0"/>
              <a:t>: Booking </a:t>
            </a:r>
            <a:r>
              <a:rPr lang="en-GB" sz="2800" dirty="0" smtClean="0"/>
              <a:t>system</a:t>
            </a:r>
          </a:p>
          <a:p>
            <a:pPr lvl="1"/>
            <a:r>
              <a:rPr lang="en-GB" sz="2200" dirty="0" smtClean="0"/>
              <a:t>IT is ready to help you</a:t>
            </a:r>
          </a:p>
          <a:p>
            <a:r>
              <a:rPr lang="en-GB" sz="2800" dirty="0" smtClean="0"/>
              <a:t>Guidelines for the departments</a:t>
            </a:r>
          </a:p>
          <a:p>
            <a:pPr lvl="1"/>
            <a:r>
              <a:rPr lang="en-GB" sz="2200" dirty="0" smtClean="0"/>
              <a:t>Minimum of meetings, tasks, purpose etc.</a:t>
            </a:r>
          </a:p>
          <a:p>
            <a:pPr lvl="1"/>
            <a:r>
              <a:rPr lang="en-GB" sz="2200" dirty="0" smtClean="0"/>
              <a:t>Chairman and I will present the guidelines at the next board meeting</a:t>
            </a:r>
          </a:p>
          <a:p>
            <a:r>
              <a:rPr lang="en-GB" sz="2800" dirty="0" smtClean="0"/>
              <a:t>Board member stops:</a:t>
            </a:r>
          </a:p>
          <a:p>
            <a:pPr lvl="1"/>
            <a:r>
              <a:rPr lang="en-GB" sz="2200" dirty="0" smtClean="0"/>
              <a:t>Secretary </a:t>
            </a:r>
            <a:r>
              <a:rPr lang="en-GB" sz="2200" dirty="0" err="1" smtClean="0"/>
              <a:t>Tanja</a:t>
            </a:r>
            <a:r>
              <a:rPr lang="en-GB" sz="2200" dirty="0" smtClean="0"/>
              <a:t> </a:t>
            </a:r>
            <a:r>
              <a:rPr lang="en-GB" sz="2200" dirty="0" err="1" smtClean="0"/>
              <a:t>Olander</a:t>
            </a:r>
            <a:r>
              <a:rPr lang="en-GB" sz="2200" dirty="0" smtClean="0"/>
              <a:t> stops in the student organisation</a:t>
            </a:r>
          </a:p>
          <a:p>
            <a:pPr lvl="1"/>
            <a:r>
              <a:rPr lang="en-GB" sz="2200" dirty="0" smtClean="0"/>
              <a:t>Job posting will be up soon</a:t>
            </a:r>
          </a:p>
          <a:p>
            <a:endParaRPr lang="en-GB" sz="2200" dirty="0" smtClean="0"/>
          </a:p>
        </p:txBody>
      </p:sp>
    </p:spTree>
    <p:extLst>
      <p:ext uri="{BB962C8B-B14F-4D97-AF65-F5344CB8AC3E}">
        <p14:creationId xmlns:p14="http://schemas.microsoft.com/office/powerpoint/2010/main" val="1513745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4</a:t>
            </a:r>
            <a:r>
              <a:rPr lang="en-GB" dirty="0" smtClean="0"/>
              <a:t>. Advisory Board</a:t>
            </a:r>
            <a:endParaRPr lang="en-GB" dirty="0"/>
          </a:p>
          <a:p>
            <a:pPr algn="r"/>
            <a:r>
              <a:rPr lang="en-GB" sz="2400" dirty="0"/>
              <a:t>/ </a:t>
            </a:r>
            <a:r>
              <a:rPr lang="en-GB" sz="2400" dirty="0" smtClean="0"/>
              <a:t>Panel</a:t>
            </a:r>
            <a:endParaRPr lang="en-GB" sz="2400" dirty="0"/>
          </a:p>
          <a:p>
            <a:endParaRPr lang="da-DK" dirty="0"/>
          </a:p>
          <a:p>
            <a:endParaRPr lang="da-DK" dirty="0"/>
          </a:p>
        </p:txBody>
      </p:sp>
      <p:sp>
        <p:nvSpPr>
          <p:cNvPr id="3" name="Pladsholder til indhold 2"/>
          <p:cNvSpPr>
            <a:spLocks noGrp="1"/>
          </p:cNvSpPr>
          <p:nvPr>
            <p:ph sz="quarter" idx="12"/>
          </p:nvPr>
        </p:nvSpPr>
        <p:spPr>
          <a:xfrm>
            <a:off x="554736" y="1573517"/>
            <a:ext cx="8789988" cy="5642181"/>
          </a:xfrm>
        </p:spPr>
        <p:txBody>
          <a:bodyPr/>
          <a:lstStyle/>
          <a:p>
            <a:r>
              <a:rPr lang="en-GB" dirty="0" smtClean="0"/>
              <a:t>Structure suggestion:</a:t>
            </a:r>
          </a:p>
          <a:p>
            <a:pPr lvl="1"/>
            <a:r>
              <a:rPr lang="en-GB" dirty="0" smtClean="0"/>
              <a:t>3 x Board members: chairman, vice chairman and Cphbusiness employee representative</a:t>
            </a:r>
          </a:p>
          <a:p>
            <a:pPr lvl="1"/>
            <a:r>
              <a:rPr lang="en-GB" dirty="0"/>
              <a:t>5</a:t>
            </a:r>
            <a:r>
              <a:rPr lang="en-GB" dirty="0" smtClean="0"/>
              <a:t> x External members – suggestion:</a:t>
            </a:r>
          </a:p>
          <a:p>
            <a:r>
              <a:rPr lang="en-GB" dirty="0" smtClean="0"/>
              <a:t>Rules for the advisory board</a:t>
            </a:r>
          </a:p>
        </p:txBody>
      </p:sp>
    </p:spTree>
    <p:extLst>
      <p:ext uri="{BB962C8B-B14F-4D97-AF65-F5344CB8AC3E}">
        <p14:creationId xmlns:p14="http://schemas.microsoft.com/office/powerpoint/2010/main" val="9447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phbusiness Students PowerPoint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Cphbusiness Students PowerPoint - template.potx</Template>
  <TotalTime>19349</TotalTime>
  <Words>1547</Words>
  <Application>Microsoft Office PowerPoint</Application>
  <PresentationFormat>Brugerdefineret</PresentationFormat>
  <Paragraphs>192</Paragraphs>
  <Slides>24</Slides>
  <Notes>4</Notes>
  <HiddenSlides>0</HiddenSlides>
  <MMClips>0</MMClips>
  <ScaleCrop>false</ScaleCrop>
  <HeadingPairs>
    <vt:vector size="4" baseType="variant">
      <vt:variant>
        <vt:lpstr>Tema</vt:lpstr>
      </vt:variant>
      <vt:variant>
        <vt:i4>1</vt:i4>
      </vt:variant>
      <vt:variant>
        <vt:lpstr>Diastitler</vt:lpstr>
      </vt:variant>
      <vt:variant>
        <vt:i4>24</vt:i4>
      </vt:variant>
    </vt:vector>
  </HeadingPairs>
  <TitlesOfParts>
    <vt:vector size="25" baseType="lpstr">
      <vt:lpstr>Cphbusiness Students PowerPoint - template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CPH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Ove Christensen</dc:creator>
  <cp:lastModifiedBy>rtl</cp:lastModifiedBy>
  <cp:revision>228</cp:revision>
  <cp:lastPrinted>2013-10-29T13:03:01Z</cp:lastPrinted>
  <dcterms:created xsi:type="dcterms:W3CDTF">2013-08-30T11:58:37Z</dcterms:created>
  <dcterms:modified xsi:type="dcterms:W3CDTF">2016-06-14T06:20:07Z</dcterms:modified>
</cp:coreProperties>
</file>