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8" r:id="rId3"/>
    <p:sldId id="300" r:id="rId4"/>
    <p:sldId id="301" r:id="rId5"/>
    <p:sldId id="326" r:id="rId6"/>
    <p:sldId id="379" r:id="rId7"/>
    <p:sldId id="368" r:id="rId8"/>
    <p:sldId id="369" r:id="rId9"/>
    <p:sldId id="328" r:id="rId10"/>
    <p:sldId id="370" r:id="rId11"/>
    <p:sldId id="298" r:id="rId12"/>
    <p:sldId id="324" r:id="rId13"/>
    <p:sldId id="325" r:id="rId14"/>
    <p:sldId id="304" r:id="rId15"/>
    <p:sldId id="347" r:id="rId16"/>
    <p:sldId id="346" r:id="rId17"/>
    <p:sldId id="344" r:id="rId18"/>
    <p:sldId id="345" r:id="rId19"/>
    <p:sldId id="332" r:id="rId20"/>
    <p:sldId id="333" r:id="rId21"/>
    <p:sldId id="334" r:id="rId22"/>
    <p:sldId id="307" r:id="rId23"/>
    <p:sldId id="349" r:id="rId24"/>
    <p:sldId id="350" r:id="rId25"/>
    <p:sldId id="351" r:id="rId26"/>
    <p:sldId id="373" r:id="rId27"/>
    <p:sldId id="377" r:id="rId28"/>
    <p:sldId id="378" r:id="rId29"/>
    <p:sldId id="374" r:id="rId30"/>
    <p:sldId id="375" r:id="rId31"/>
    <p:sldId id="376" r:id="rId32"/>
    <p:sldId id="322" r:id="rId33"/>
    <p:sldId id="371" r:id="rId34"/>
    <p:sldId id="260" r:id="rId35"/>
  </p:sldIdLst>
  <p:sldSz cx="9939338" cy="7451725"/>
  <p:notesSz cx="6858000" cy="9144000"/>
  <p:defaultTextStyle>
    <a:defPPr>
      <a:defRPr lang="en-US"/>
    </a:defPPr>
    <a:lvl1pPr marL="0" algn="l" defTabSz="496885" rtl="0" eaLnBrk="1" latinLnBrk="0" hangingPunct="1">
      <a:defRPr sz="2000" kern="1200">
        <a:solidFill>
          <a:schemeClr val="tx1"/>
        </a:solidFill>
        <a:latin typeface="+mn-lt"/>
        <a:ea typeface="+mn-ea"/>
        <a:cs typeface="+mn-cs"/>
      </a:defRPr>
    </a:lvl1pPr>
    <a:lvl2pPr marL="496885" algn="l" defTabSz="496885" rtl="0" eaLnBrk="1" latinLnBrk="0" hangingPunct="1">
      <a:defRPr sz="2000" kern="1200">
        <a:solidFill>
          <a:schemeClr val="tx1"/>
        </a:solidFill>
        <a:latin typeface="+mn-lt"/>
        <a:ea typeface="+mn-ea"/>
        <a:cs typeface="+mn-cs"/>
      </a:defRPr>
    </a:lvl2pPr>
    <a:lvl3pPr marL="993770" algn="l" defTabSz="496885" rtl="0" eaLnBrk="1" latinLnBrk="0" hangingPunct="1">
      <a:defRPr sz="2000" kern="1200">
        <a:solidFill>
          <a:schemeClr val="tx1"/>
        </a:solidFill>
        <a:latin typeface="+mn-lt"/>
        <a:ea typeface="+mn-ea"/>
        <a:cs typeface="+mn-cs"/>
      </a:defRPr>
    </a:lvl3pPr>
    <a:lvl4pPr marL="1490655" algn="l" defTabSz="496885" rtl="0" eaLnBrk="1" latinLnBrk="0" hangingPunct="1">
      <a:defRPr sz="2000" kern="1200">
        <a:solidFill>
          <a:schemeClr val="tx1"/>
        </a:solidFill>
        <a:latin typeface="+mn-lt"/>
        <a:ea typeface="+mn-ea"/>
        <a:cs typeface="+mn-cs"/>
      </a:defRPr>
    </a:lvl4pPr>
    <a:lvl5pPr marL="1987540" algn="l" defTabSz="496885" rtl="0" eaLnBrk="1" latinLnBrk="0" hangingPunct="1">
      <a:defRPr sz="2000" kern="1200">
        <a:solidFill>
          <a:schemeClr val="tx1"/>
        </a:solidFill>
        <a:latin typeface="+mn-lt"/>
        <a:ea typeface="+mn-ea"/>
        <a:cs typeface="+mn-cs"/>
      </a:defRPr>
    </a:lvl5pPr>
    <a:lvl6pPr marL="2484425" algn="l" defTabSz="496885" rtl="0" eaLnBrk="1" latinLnBrk="0" hangingPunct="1">
      <a:defRPr sz="2000" kern="1200">
        <a:solidFill>
          <a:schemeClr val="tx1"/>
        </a:solidFill>
        <a:latin typeface="+mn-lt"/>
        <a:ea typeface="+mn-ea"/>
        <a:cs typeface="+mn-cs"/>
      </a:defRPr>
    </a:lvl6pPr>
    <a:lvl7pPr marL="2981310" algn="l" defTabSz="496885" rtl="0" eaLnBrk="1" latinLnBrk="0" hangingPunct="1">
      <a:defRPr sz="2000" kern="1200">
        <a:solidFill>
          <a:schemeClr val="tx1"/>
        </a:solidFill>
        <a:latin typeface="+mn-lt"/>
        <a:ea typeface="+mn-ea"/>
        <a:cs typeface="+mn-cs"/>
      </a:defRPr>
    </a:lvl7pPr>
    <a:lvl8pPr marL="3478195" algn="l" defTabSz="496885" rtl="0" eaLnBrk="1" latinLnBrk="0" hangingPunct="1">
      <a:defRPr sz="2000" kern="1200">
        <a:solidFill>
          <a:schemeClr val="tx1"/>
        </a:solidFill>
        <a:latin typeface="+mn-lt"/>
        <a:ea typeface="+mn-ea"/>
        <a:cs typeface="+mn-cs"/>
      </a:defRPr>
    </a:lvl8pPr>
    <a:lvl9pPr marL="3975080" algn="l" defTabSz="496885"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47">
          <p15:clr>
            <a:srgbClr val="A4A3A4"/>
          </p15:clr>
        </p15:guide>
        <p15:guide id="2" pos="3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F1132"/>
    <a:srgbClr val="385C7F"/>
    <a:srgbClr val="00163B"/>
    <a:srgbClr val="FBB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4707" autoAdjust="0"/>
  </p:normalViewPr>
  <p:slideViewPr>
    <p:cSldViewPr snapToGrid="0" snapToObjects="1">
      <p:cViewPr varScale="1">
        <p:scale>
          <a:sx n="113" d="100"/>
          <a:sy n="113" d="100"/>
        </p:scale>
        <p:origin x="-480" y="-112"/>
      </p:cViewPr>
      <p:guideLst>
        <p:guide orient="horz" pos="2347"/>
        <p:guide pos="313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67761-0735-DF4A-8BC7-F3AF73AE5EDC}" type="datetimeFigureOut">
              <a:rPr lang="da-DK" smtClean="0"/>
              <a:t>26/05/16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8ACBF-EBA6-5A4C-BCFA-3D2AA1ADE5E3}" type="slidenum">
              <a:rPr lang="da-DK" smtClean="0"/>
              <a:t>‹nr.›</a:t>
            </a:fld>
            <a:endParaRPr lang="da-DK"/>
          </a:p>
        </p:txBody>
      </p:sp>
    </p:spTree>
    <p:extLst>
      <p:ext uri="{BB962C8B-B14F-4D97-AF65-F5344CB8AC3E}">
        <p14:creationId xmlns:p14="http://schemas.microsoft.com/office/powerpoint/2010/main" val="1453343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add current account</a:t>
            </a:r>
            <a:r>
              <a:rPr lang="en-US" baseline="0" dirty="0" smtClean="0"/>
              <a:t> balance</a:t>
            </a:r>
          </a:p>
          <a:p>
            <a:r>
              <a:rPr lang="en-US" dirty="0" smtClean="0"/>
              <a:t>Then I wanted to quickly inform others about e-</a:t>
            </a:r>
            <a:r>
              <a:rPr lang="en-US" dirty="0" err="1" smtClean="0"/>
              <a:t>conomics</a:t>
            </a:r>
            <a:r>
              <a:rPr lang="en-US" dirty="0" smtClean="0"/>
              <a:t> being replaced within next few day/week, but since we have already talked about it I</a:t>
            </a:r>
            <a:r>
              <a:rPr lang="sk-SK" dirty="0" smtClean="0"/>
              <a:t>’m </a:t>
            </a:r>
            <a:r>
              <a:rPr lang="sk-SK" dirty="0" err="1" smtClean="0"/>
              <a:t>not</a:t>
            </a:r>
            <a:r>
              <a:rPr lang="sk-SK" dirty="0" smtClean="0"/>
              <a:t> </a:t>
            </a:r>
            <a:r>
              <a:rPr lang="sk-SK" dirty="0" err="1" smtClean="0"/>
              <a:t>sure</a:t>
            </a:r>
            <a:r>
              <a:rPr lang="sk-SK" baseline="0" dirty="0" smtClean="0"/>
              <a:t> </a:t>
            </a:r>
            <a:r>
              <a:rPr lang="sk-SK" baseline="0" dirty="0" err="1" smtClean="0"/>
              <a:t>if</a:t>
            </a:r>
            <a:r>
              <a:rPr lang="sk-SK" baseline="0" dirty="0" smtClean="0"/>
              <a:t> </a:t>
            </a:r>
            <a:r>
              <a:rPr lang="sk-SK" baseline="0" dirty="0" err="1" smtClean="0"/>
              <a:t>it’s</a:t>
            </a:r>
            <a:r>
              <a:rPr lang="sk-SK" baseline="0" dirty="0" smtClean="0"/>
              <a:t> </a:t>
            </a:r>
            <a:r>
              <a:rPr lang="sk-SK" baseline="0" dirty="0" err="1" smtClean="0"/>
              <a:t>relevant</a:t>
            </a:r>
            <a:r>
              <a:rPr lang="sk-SK" baseline="0" dirty="0" smtClean="0"/>
              <a:t> </a:t>
            </a:r>
            <a:r>
              <a:rPr lang="sk-SK" baseline="0" dirty="0" err="1" smtClean="0"/>
              <a:t>this</a:t>
            </a:r>
            <a:r>
              <a:rPr lang="sk-SK" baseline="0" dirty="0" smtClean="0"/>
              <a:t> </a:t>
            </a:r>
            <a:r>
              <a:rPr lang="sk-SK" baseline="0" dirty="0" err="1" smtClean="0"/>
              <a:t>time</a:t>
            </a:r>
            <a:endParaRPr lang="sk-SK" baseline="0" dirty="0" smtClean="0"/>
          </a:p>
          <a:p>
            <a:r>
              <a:rPr lang="sk-SK" baseline="0" dirty="0" smtClean="0"/>
              <a:t>and </a:t>
            </a:r>
            <a:r>
              <a:rPr lang="sk-SK" baseline="0" dirty="0" err="1" smtClean="0"/>
              <a:t>also</a:t>
            </a:r>
            <a:r>
              <a:rPr lang="sk-SK" baseline="0" dirty="0" smtClean="0"/>
              <a:t> </a:t>
            </a:r>
            <a:r>
              <a:rPr lang="sk-SK" baseline="0" dirty="0" err="1" smtClean="0"/>
              <a:t>inform</a:t>
            </a:r>
            <a:r>
              <a:rPr lang="sk-SK" baseline="0" dirty="0" smtClean="0"/>
              <a:t> </a:t>
            </a:r>
            <a:r>
              <a:rPr lang="sk-SK" baseline="0" dirty="0" err="1" smtClean="0"/>
              <a:t>them</a:t>
            </a:r>
            <a:r>
              <a:rPr lang="sk-SK" baseline="0" dirty="0" smtClean="0"/>
              <a:t> </a:t>
            </a:r>
            <a:r>
              <a:rPr lang="sk-SK" baseline="0" dirty="0" err="1" smtClean="0"/>
              <a:t>that</a:t>
            </a:r>
            <a:r>
              <a:rPr lang="sk-SK" baseline="0" dirty="0" smtClean="0"/>
              <a:t> </a:t>
            </a:r>
            <a:r>
              <a:rPr lang="sk-SK" baseline="0" dirty="0" err="1" smtClean="0"/>
              <a:t>the</a:t>
            </a:r>
            <a:r>
              <a:rPr lang="sk-SK" baseline="0" dirty="0" smtClean="0"/>
              <a:t> </a:t>
            </a:r>
            <a:r>
              <a:rPr lang="sk-SK" baseline="0" dirty="0" err="1" smtClean="0"/>
              <a:t>account</a:t>
            </a:r>
            <a:r>
              <a:rPr lang="sk-SK" baseline="0" dirty="0" smtClean="0"/>
              <a:t> </a:t>
            </a:r>
            <a:r>
              <a:rPr lang="sk-SK" baseline="0" dirty="0" err="1" smtClean="0"/>
              <a:t>will</a:t>
            </a:r>
            <a:r>
              <a:rPr lang="sk-SK" baseline="0" dirty="0" smtClean="0"/>
              <a:t> </a:t>
            </a:r>
            <a:r>
              <a:rPr lang="sk-SK" baseline="0" dirty="0" err="1" smtClean="0"/>
              <a:t>be</a:t>
            </a:r>
            <a:r>
              <a:rPr lang="sk-SK" baseline="0" dirty="0" smtClean="0"/>
              <a:t> online </a:t>
            </a:r>
            <a:r>
              <a:rPr lang="sk-SK" baseline="0" dirty="0" err="1" smtClean="0"/>
              <a:t>accesible</a:t>
            </a:r>
            <a:r>
              <a:rPr lang="sk-SK" baseline="0" dirty="0" smtClean="0"/>
              <a:t> </a:t>
            </a:r>
            <a:r>
              <a:rPr lang="sk-SK" baseline="0" dirty="0" err="1" smtClean="0"/>
              <a:t>next</a:t>
            </a:r>
            <a:r>
              <a:rPr lang="sk-SK" baseline="0" dirty="0" smtClean="0"/>
              <a:t> </a:t>
            </a:r>
            <a:r>
              <a:rPr lang="sk-SK" baseline="0" dirty="0" err="1" smtClean="0"/>
              <a:t>week</a:t>
            </a:r>
            <a:r>
              <a:rPr lang="sk-SK" baseline="0" dirty="0" smtClean="0"/>
              <a:t> as </a:t>
            </a:r>
            <a:r>
              <a:rPr lang="sk-SK" baseline="0" dirty="0" err="1" smtClean="0"/>
              <a:t>we</a:t>
            </a:r>
            <a:r>
              <a:rPr lang="sk-SK" baseline="0" dirty="0" smtClean="0"/>
              <a:t> </a:t>
            </a:r>
            <a:r>
              <a:rPr lang="sk-SK" baseline="0" dirty="0" err="1" smtClean="0"/>
              <a:t>already</a:t>
            </a:r>
            <a:r>
              <a:rPr lang="sk-SK" baseline="0" dirty="0" smtClean="0"/>
              <a:t> </a:t>
            </a:r>
            <a:r>
              <a:rPr lang="sk-SK" baseline="0" dirty="0" err="1" smtClean="0"/>
              <a:t>have</a:t>
            </a:r>
            <a:r>
              <a:rPr lang="sk-SK" baseline="0" dirty="0" smtClean="0"/>
              <a:t> </a:t>
            </a:r>
            <a:r>
              <a:rPr lang="sk-SK" baseline="0" dirty="0" err="1" smtClean="0"/>
              <a:t>all</a:t>
            </a:r>
            <a:r>
              <a:rPr lang="sk-SK" baseline="0" dirty="0" smtClean="0"/>
              <a:t> </a:t>
            </a:r>
            <a:r>
              <a:rPr lang="sk-SK" baseline="0" dirty="0" err="1" smtClean="0"/>
              <a:t>the</a:t>
            </a:r>
            <a:r>
              <a:rPr lang="sk-SK" baseline="0" dirty="0" smtClean="0"/>
              <a:t> </a:t>
            </a:r>
            <a:r>
              <a:rPr lang="sk-SK" baseline="0" dirty="0" err="1" smtClean="0"/>
              <a:t>signatures</a:t>
            </a:r>
            <a:r>
              <a:rPr lang="sk-SK" baseline="0" dirty="0" smtClean="0"/>
              <a:t> and </a:t>
            </a:r>
            <a:r>
              <a:rPr lang="sk-SK" baseline="0" dirty="0" err="1" smtClean="0"/>
              <a:t>you</a:t>
            </a:r>
            <a:r>
              <a:rPr lang="sk-SK" baseline="0" dirty="0" smtClean="0"/>
              <a:t> and I are </a:t>
            </a:r>
            <a:r>
              <a:rPr lang="sk-SK" baseline="0" dirty="0" err="1" smtClean="0"/>
              <a:t>going</a:t>
            </a:r>
            <a:r>
              <a:rPr lang="sk-SK" baseline="0" dirty="0" smtClean="0"/>
              <a:t> to </a:t>
            </a:r>
            <a:r>
              <a:rPr lang="sk-SK" baseline="0" dirty="0" err="1" smtClean="0"/>
              <a:t>the</a:t>
            </a:r>
            <a:r>
              <a:rPr lang="sk-SK" baseline="0" dirty="0" smtClean="0"/>
              <a:t> bank </a:t>
            </a:r>
            <a:r>
              <a:rPr lang="sk-SK" baseline="0" dirty="0" smtClean="0">
                <a:sym typeface="Wingdings"/>
              </a:rPr>
              <a:t></a:t>
            </a:r>
          </a:p>
          <a:p>
            <a:r>
              <a:rPr lang="sk-SK" baseline="0" dirty="0" err="1" smtClean="0">
                <a:sym typeface="Wingdings"/>
              </a:rPr>
              <a:t>Regarding</a:t>
            </a:r>
            <a:r>
              <a:rPr lang="sk-SK" baseline="0" dirty="0" smtClean="0">
                <a:sym typeface="Wingdings"/>
              </a:rPr>
              <a:t> </a:t>
            </a:r>
            <a:r>
              <a:rPr lang="sk-SK" baseline="0" dirty="0" err="1" smtClean="0">
                <a:sym typeface="Wingdings"/>
              </a:rPr>
              <a:t>workshops</a:t>
            </a:r>
            <a:r>
              <a:rPr lang="sk-SK" baseline="0" dirty="0" smtClean="0">
                <a:sym typeface="Wingdings"/>
              </a:rPr>
              <a:t>- I </a:t>
            </a:r>
            <a:r>
              <a:rPr lang="sk-SK" baseline="0" dirty="0" err="1" smtClean="0">
                <a:sym typeface="Wingdings"/>
              </a:rPr>
              <a:t>think</a:t>
            </a:r>
            <a:r>
              <a:rPr lang="sk-SK" baseline="0" dirty="0" smtClean="0">
                <a:sym typeface="Wingdings"/>
              </a:rPr>
              <a:t> </a:t>
            </a:r>
            <a:r>
              <a:rPr lang="sk-SK" baseline="0" dirty="0" err="1" smtClean="0">
                <a:sym typeface="Wingdings"/>
              </a:rPr>
              <a:t>they</a:t>
            </a:r>
            <a:r>
              <a:rPr lang="sk-SK" baseline="0" dirty="0" smtClean="0">
                <a:sym typeface="Wingdings"/>
              </a:rPr>
              <a:t> </a:t>
            </a:r>
            <a:r>
              <a:rPr lang="sk-SK" baseline="0" dirty="0" err="1" smtClean="0">
                <a:sym typeface="Wingdings"/>
              </a:rPr>
              <a:t>went</a:t>
            </a:r>
            <a:r>
              <a:rPr lang="sk-SK" baseline="0" dirty="0" smtClean="0">
                <a:sym typeface="Wingdings"/>
              </a:rPr>
              <a:t> </a:t>
            </a:r>
            <a:r>
              <a:rPr lang="sk-SK" baseline="0" dirty="0" err="1" smtClean="0">
                <a:sym typeface="Wingdings"/>
              </a:rPr>
              <a:t>really</a:t>
            </a:r>
            <a:r>
              <a:rPr lang="sk-SK" baseline="0" dirty="0" smtClean="0">
                <a:sym typeface="Wingdings"/>
              </a:rPr>
              <a:t> </a:t>
            </a:r>
            <a:r>
              <a:rPr lang="sk-SK" baseline="0" dirty="0" err="1" smtClean="0">
                <a:sym typeface="Wingdings"/>
              </a:rPr>
              <a:t>well</a:t>
            </a:r>
            <a:r>
              <a:rPr lang="sk-SK" baseline="0" dirty="0" smtClean="0">
                <a:sym typeface="Wingdings"/>
              </a:rPr>
              <a:t> and </a:t>
            </a:r>
            <a:r>
              <a:rPr lang="sk-SK" baseline="0" dirty="0" err="1" smtClean="0">
                <a:sym typeface="Wingdings"/>
              </a:rPr>
              <a:t>were</a:t>
            </a:r>
            <a:r>
              <a:rPr lang="sk-SK" baseline="0" dirty="0" smtClean="0">
                <a:sym typeface="Wingdings"/>
              </a:rPr>
              <a:t> </a:t>
            </a:r>
            <a:r>
              <a:rPr lang="sk-SK" baseline="0" dirty="0" err="1" smtClean="0">
                <a:sym typeface="Wingdings"/>
              </a:rPr>
              <a:t>very</a:t>
            </a:r>
            <a:r>
              <a:rPr lang="sk-SK" baseline="0" dirty="0" smtClean="0">
                <a:sym typeface="Wingdings"/>
              </a:rPr>
              <a:t> </a:t>
            </a:r>
            <a:r>
              <a:rPr lang="sk-SK" baseline="0" dirty="0" err="1" smtClean="0">
                <a:sym typeface="Wingdings"/>
              </a:rPr>
              <a:t>helpful</a:t>
            </a:r>
            <a:r>
              <a:rPr lang="sk-SK" baseline="0" dirty="0" smtClean="0">
                <a:sym typeface="Wingdings"/>
              </a:rPr>
              <a:t> </a:t>
            </a:r>
            <a:r>
              <a:rPr lang="sk-SK" baseline="0" dirty="0" err="1" smtClean="0">
                <a:sym typeface="Wingdings"/>
              </a:rPr>
              <a:t>for</a:t>
            </a:r>
            <a:r>
              <a:rPr lang="sk-SK" baseline="0" dirty="0" smtClean="0">
                <a:sym typeface="Wingdings"/>
              </a:rPr>
              <a:t> </a:t>
            </a:r>
            <a:r>
              <a:rPr lang="sk-SK" baseline="0" dirty="0" err="1" smtClean="0">
                <a:sym typeface="Wingdings"/>
              </a:rPr>
              <a:t>us</a:t>
            </a:r>
            <a:r>
              <a:rPr lang="sk-SK" baseline="0" dirty="0" smtClean="0">
                <a:sym typeface="Wingdings"/>
              </a:rPr>
              <a:t> </a:t>
            </a:r>
            <a:r>
              <a:rPr lang="sk-SK" baseline="0" dirty="0" err="1" smtClean="0">
                <a:sym typeface="Wingdings"/>
              </a:rPr>
              <a:t>especially</a:t>
            </a:r>
            <a:r>
              <a:rPr lang="sk-SK" baseline="0" dirty="0" smtClean="0">
                <a:sym typeface="Wingdings"/>
              </a:rPr>
              <a:t> </a:t>
            </a:r>
            <a:r>
              <a:rPr lang="sk-SK" baseline="0" dirty="0" err="1" smtClean="0">
                <a:sym typeface="Wingdings"/>
              </a:rPr>
              <a:t>for</a:t>
            </a:r>
            <a:r>
              <a:rPr lang="sk-SK" baseline="0" dirty="0" smtClean="0">
                <a:sym typeface="Wingdings"/>
              </a:rPr>
              <a:t> </a:t>
            </a:r>
            <a:r>
              <a:rPr lang="sk-SK" baseline="0" dirty="0" err="1" smtClean="0">
                <a:sym typeface="Wingdings"/>
              </a:rPr>
              <a:t>setting</a:t>
            </a:r>
            <a:r>
              <a:rPr lang="sk-SK" baseline="0" dirty="0" smtClean="0">
                <a:sym typeface="Wingdings"/>
              </a:rPr>
              <a:t> </a:t>
            </a:r>
            <a:r>
              <a:rPr lang="sk-SK" baseline="0" dirty="0" err="1" smtClean="0">
                <a:sym typeface="Wingdings"/>
              </a:rPr>
              <a:t>rules</a:t>
            </a:r>
            <a:r>
              <a:rPr lang="sk-SK" baseline="0" dirty="0" smtClean="0">
                <a:sym typeface="Wingdings"/>
              </a:rPr>
              <a:t> and </a:t>
            </a:r>
            <a:r>
              <a:rPr lang="sk-SK" baseline="0" dirty="0" err="1" smtClean="0">
                <a:sym typeface="Wingdings"/>
              </a:rPr>
              <a:t>creating</a:t>
            </a:r>
            <a:r>
              <a:rPr lang="sk-SK" baseline="0" dirty="0" smtClean="0">
                <a:sym typeface="Wingdings"/>
              </a:rPr>
              <a:t> </a:t>
            </a:r>
            <a:r>
              <a:rPr lang="sk-SK" baseline="0" dirty="0" err="1" smtClean="0">
                <a:sym typeface="Wingdings"/>
              </a:rPr>
              <a:t>proper</a:t>
            </a:r>
            <a:r>
              <a:rPr lang="sk-SK" baseline="0" dirty="0" smtClean="0">
                <a:sym typeface="Wingdings"/>
              </a:rPr>
              <a:t> </a:t>
            </a:r>
            <a:r>
              <a:rPr lang="sk-SK" baseline="0" dirty="0" err="1" smtClean="0">
                <a:sym typeface="Wingdings"/>
              </a:rPr>
              <a:t>templates</a:t>
            </a:r>
            <a:r>
              <a:rPr lang="sk-SK" baseline="0" dirty="0" smtClean="0">
                <a:sym typeface="Wingdings"/>
              </a:rPr>
              <a:t>. </a:t>
            </a:r>
            <a:r>
              <a:rPr lang="sk-SK" baseline="0" dirty="0" err="1" smtClean="0">
                <a:sym typeface="Wingdings"/>
              </a:rPr>
              <a:t>The</a:t>
            </a:r>
            <a:r>
              <a:rPr lang="sk-SK" baseline="0" dirty="0" smtClean="0">
                <a:sym typeface="Wingdings"/>
              </a:rPr>
              <a:t> </a:t>
            </a:r>
            <a:r>
              <a:rPr lang="sk-SK" baseline="0" dirty="0" err="1" smtClean="0">
                <a:sym typeface="Wingdings"/>
              </a:rPr>
              <a:t>only</a:t>
            </a:r>
            <a:r>
              <a:rPr lang="sk-SK" baseline="0" dirty="0" smtClean="0">
                <a:sym typeface="Wingdings"/>
              </a:rPr>
              <a:t> </a:t>
            </a:r>
            <a:r>
              <a:rPr lang="sk-SK" baseline="0" dirty="0" err="1" smtClean="0">
                <a:sym typeface="Wingdings"/>
              </a:rPr>
              <a:t>thing</a:t>
            </a:r>
            <a:r>
              <a:rPr lang="sk-SK" baseline="0" dirty="0" smtClean="0">
                <a:sym typeface="Wingdings"/>
              </a:rPr>
              <a:t> </a:t>
            </a:r>
            <a:r>
              <a:rPr lang="sk-SK" baseline="0" dirty="0" err="1" smtClean="0">
                <a:sym typeface="Wingdings"/>
              </a:rPr>
              <a:t>is</a:t>
            </a:r>
            <a:r>
              <a:rPr lang="sk-SK" baseline="0" dirty="0" smtClean="0">
                <a:sym typeface="Wingdings"/>
              </a:rPr>
              <a:t> </a:t>
            </a:r>
            <a:r>
              <a:rPr lang="sk-SK" baseline="0" dirty="0" err="1" smtClean="0">
                <a:sym typeface="Wingdings"/>
              </a:rPr>
              <a:t>the</a:t>
            </a:r>
            <a:r>
              <a:rPr lang="sk-SK" baseline="0" dirty="0" smtClean="0">
                <a:sym typeface="Wingdings"/>
              </a:rPr>
              <a:t> </a:t>
            </a:r>
            <a:r>
              <a:rPr lang="sk-SK" baseline="0" dirty="0" err="1" smtClean="0">
                <a:sym typeface="Wingdings"/>
              </a:rPr>
              <a:t>attendance</a:t>
            </a:r>
            <a:r>
              <a:rPr lang="sk-SK" baseline="0" dirty="0" smtClean="0">
                <a:sym typeface="Wingdings"/>
              </a:rPr>
              <a:t>, </a:t>
            </a:r>
            <a:r>
              <a:rPr lang="sk-SK" baseline="0" dirty="0" err="1" smtClean="0">
                <a:sym typeface="Wingdings"/>
              </a:rPr>
              <a:t>but</a:t>
            </a:r>
            <a:r>
              <a:rPr lang="sk-SK" baseline="0" dirty="0" smtClean="0">
                <a:sym typeface="Wingdings"/>
              </a:rPr>
              <a:t> </a:t>
            </a:r>
            <a:r>
              <a:rPr lang="sk-SK" baseline="0" dirty="0" err="1" smtClean="0">
                <a:sym typeface="Wingdings"/>
              </a:rPr>
              <a:t>you’have</a:t>
            </a:r>
            <a:r>
              <a:rPr lang="sk-SK" baseline="0" dirty="0" smtClean="0">
                <a:sym typeface="Wingdings"/>
              </a:rPr>
              <a:t> </a:t>
            </a:r>
            <a:r>
              <a:rPr lang="sk-SK" baseline="0" dirty="0" err="1" smtClean="0">
                <a:sym typeface="Wingdings"/>
              </a:rPr>
              <a:t>already</a:t>
            </a:r>
            <a:r>
              <a:rPr lang="sk-SK" baseline="0" dirty="0" smtClean="0">
                <a:sym typeface="Wingdings"/>
              </a:rPr>
              <a:t> </a:t>
            </a:r>
            <a:r>
              <a:rPr lang="sk-SK" baseline="0" dirty="0" err="1" smtClean="0">
                <a:sym typeface="Wingdings"/>
              </a:rPr>
              <a:t>talked</a:t>
            </a:r>
            <a:r>
              <a:rPr lang="sk-SK" baseline="0" dirty="0" smtClean="0">
                <a:sym typeface="Wingdings"/>
              </a:rPr>
              <a:t> </a:t>
            </a:r>
            <a:r>
              <a:rPr lang="sk-SK" baseline="0" dirty="0" err="1" smtClean="0">
                <a:sym typeface="Wingdings"/>
              </a:rPr>
              <a:t>about</a:t>
            </a:r>
            <a:r>
              <a:rPr lang="sk-SK" baseline="0" dirty="0" smtClean="0">
                <a:sym typeface="Wingdings"/>
              </a:rPr>
              <a:t> </a:t>
            </a:r>
            <a:r>
              <a:rPr lang="sk-SK" baseline="0" dirty="0" err="1" smtClean="0">
                <a:sym typeface="Wingdings"/>
              </a:rPr>
              <a:t>it</a:t>
            </a:r>
            <a:r>
              <a:rPr lang="sk-SK" baseline="0" dirty="0" smtClean="0">
                <a:sym typeface="Wingdings"/>
              </a:rPr>
              <a:t> on FB </a:t>
            </a:r>
            <a:r>
              <a:rPr lang="sk-SK" baseline="0" dirty="0" err="1" smtClean="0">
                <a:sym typeface="Wingdings"/>
              </a:rPr>
              <a:t>Managment</a:t>
            </a:r>
            <a:r>
              <a:rPr lang="sk-SK" baseline="0" dirty="0" smtClean="0">
                <a:sym typeface="Wingdings"/>
              </a:rPr>
              <a:t> Group. And </a:t>
            </a:r>
            <a:r>
              <a:rPr lang="sk-SK" baseline="0" dirty="0" err="1" smtClean="0">
                <a:sym typeface="Wingdings"/>
              </a:rPr>
              <a:t>please,I</a:t>
            </a:r>
            <a:r>
              <a:rPr lang="sk-SK" baseline="0" dirty="0" smtClean="0">
                <a:sym typeface="Wingdings"/>
              </a:rPr>
              <a:t> </a:t>
            </a:r>
            <a:r>
              <a:rPr lang="sk-SK" baseline="0" dirty="0" err="1" smtClean="0">
                <a:sym typeface="Wingdings"/>
              </a:rPr>
              <a:t>wanted</a:t>
            </a:r>
            <a:r>
              <a:rPr lang="sk-SK" baseline="0" dirty="0" smtClean="0">
                <a:sym typeface="Wingdings"/>
              </a:rPr>
              <a:t> to </a:t>
            </a:r>
            <a:r>
              <a:rPr lang="sk-SK" baseline="0" dirty="0" err="1" smtClean="0">
                <a:sym typeface="Wingdings"/>
              </a:rPr>
              <a:t>remind</a:t>
            </a:r>
            <a:r>
              <a:rPr lang="sk-SK" baseline="0" dirty="0" smtClean="0">
                <a:sym typeface="Wingdings"/>
              </a:rPr>
              <a:t> </a:t>
            </a:r>
            <a:r>
              <a:rPr lang="sk-SK" baseline="0" dirty="0" err="1" smtClean="0">
                <a:sym typeface="Wingdings"/>
              </a:rPr>
              <a:t>them</a:t>
            </a:r>
            <a:r>
              <a:rPr lang="sk-SK" baseline="0" dirty="0" smtClean="0">
                <a:sym typeface="Wingdings"/>
              </a:rPr>
              <a:t> </a:t>
            </a:r>
            <a:r>
              <a:rPr lang="sk-SK" baseline="0" dirty="0" err="1" smtClean="0">
                <a:sym typeface="Wingdings"/>
              </a:rPr>
              <a:t>they</a:t>
            </a:r>
            <a:r>
              <a:rPr lang="sk-SK" baseline="0" dirty="0" smtClean="0">
                <a:sym typeface="Wingdings"/>
              </a:rPr>
              <a:t> </a:t>
            </a:r>
            <a:r>
              <a:rPr lang="sk-SK" baseline="0" dirty="0" err="1" smtClean="0">
                <a:sym typeface="Wingdings"/>
              </a:rPr>
              <a:t>can</a:t>
            </a:r>
            <a:r>
              <a:rPr lang="sk-SK" baseline="0" dirty="0" smtClean="0">
                <a:sym typeface="Wingdings"/>
              </a:rPr>
              <a:t> </a:t>
            </a:r>
            <a:r>
              <a:rPr lang="sk-SK" baseline="0" dirty="0" err="1" smtClean="0">
                <a:sym typeface="Wingdings"/>
              </a:rPr>
              <a:t>find</a:t>
            </a:r>
            <a:r>
              <a:rPr lang="sk-SK" baseline="0" dirty="0" smtClean="0">
                <a:sym typeface="Wingdings"/>
              </a:rPr>
              <a:t> </a:t>
            </a:r>
            <a:r>
              <a:rPr lang="sk-SK" baseline="0" dirty="0" err="1" smtClean="0">
                <a:sym typeface="Wingdings"/>
              </a:rPr>
              <a:t>the</a:t>
            </a:r>
            <a:r>
              <a:rPr lang="sk-SK" baseline="0" dirty="0" smtClean="0">
                <a:sym typeface="Wingdings"/>
              </a:rPr>
              <a:t> </a:t>
            </a:r>
            <a:r>
              <a:rPr lang="sk-SK" baseline="0" dirty="0" err="1" smtClean="0">
                <a:sym typeface="Wingdings"/>
              </a:rPr>
              <a:t>templates</a:t>
            </a:r>
            <a:r>
              <a:rPr lang="sk-SK" baseline="0" dirty="0" smtClean="0">
                <a:sym typeface="Wingdings"/>
              </a:rPr>
              <a:t> on </a:t>
            </a:r>
            <a:r>
              <a:rPr lang="sk-SK" baseline="0" dirty="0" err="1" smtClean="0">
                <a:sym typeface="Wingdings"/>
              </a:rPr>
              <a:t>trello</a:t>
            </a:r>
            <a:r>
              <a:rPr lang="sk-SK" baseline="0" dirty="0" smtClean="0">
                <a:sym typeface="Wingdings"/>
              </a:rPr>
              <a:t> and </a:t>
            </a:r>
            <a:r>
              <a:rPr lang="sk-SK" baseline="0" dirty="0" err="1" smtClean="0">
                <a:sym typeface="Wingdings"/>
              </a:rPr>
              <a:t>from</a:t>
            </a:r>
            <a:r>
              <a:rPr lang="sk-SK" baseline="0" dirty="0" smtClean="0">
                <a:sym typeface="Wingdings"/>
              </a:rPr>
              <a:t> </a:t>
            </a:r>
            <a:r>
              <a:rPr lang="sk-SK" baseline="0" dirty="0" err="1" smtClean="0">
                <a:sym typeface="Wingdings"/>
              </a:rPr>
              <a:t>now</a:t>
            </a:r>
            <a:r>
              <a:rPr lang="sk-SK" baseline="0" dirty="0" smtClean="0">
                <a:sym typeface="Wingdings"/>
              </a:rPr>
              <a:t> on </a:t>
            </a:r>
            <a:r>
              <a:rPr lang="sk-SK" baseline="0" dirty="0" err="1" smtClean="0">
                <a:sym typeface="Wingdings"/>
              </a:rPr>
              <a:t>they</a:t>
            </a:r>
            <a:r>
              <a:rPr lang="sk-SK" baseline="0" dirty="0" smtClean="0">
                <a:sym typeface="Wingdings"/>
              </a:rPr>
              <a:t> </a:t>
            </a:r>
            <a:r>
              <a:rPr lang="sk-SK" baseline="0" dirty="0" err="1" smtClean="0">
                <a:sym typeface="Wingdings"/>
              </a:rPr>
              <a:t>can</a:t>
            </a:r>
            <a:r>
              <a:rPr lang="sk-SK" baseline="0" dirty="0" smtClean="0">
                <a:sym typeface="Wingdings"/>
              </a:rPr>
              <a:t> </a:t>
            </a:r>
            <a:r>
              <a:rPr lang="sk-SK" baseline="0" dirty="0" err="1" smtClean="0">
                <a:sym typeface="Wingdings"/>
              </a:rPr>
              <a:t>only</a:t>
            </a:r>
            <a:r>
              <a:rPr lang="sk-SK" baseline="0" dirty="0" smtClean="0">
                <a:sym typeface="Wingdings"/>
              </a:rPr>
              <a:t> </a:t>
            </a:r>
            <a:r>
              <a:rPr lang="sk-SK" baseline="0" dirty="0" err="1" smtClean="0">
                <a:sym typeface="Wingdings"/>
              </a:rPr>
              <a:t>send</a:t>
            </a:r>
            <a:r>
              <a:rPr lang="sk-SK" baseline="0" dirty="0" smtClean="0">
                <a:sym typeface="Wingdings"/>
              </a:rPr>
              <a:t> </a:t>
            </a:r>
            <a:r>
              <a:rPr lang="sk-SK" baseline="0" dirty="0" err="1" smtClean="0">
                <a:sym typeface="Wingdings"/>
              </a:rPr>
              <a:t>them</a:t>
            </a:r>
            <a:r>
              <a:rPr lang="sk-SK" baseline="0" dirty="0" smtClean="0">
                <a:sym typeface="Wingdings"/>
              </a:rPr>
              <a:t> to </a:t>
            </a:r>
            <a:r>
              <a:rPr lang="sk-SK" baseline="0" dirty="0" err="1" smtClean="0">
                <a:sym typeface="Wingdings"/>
              </a:rPr>
              <a:t>finance@cphbusiness.dk</a:t>
            </a:r>
            <a:endParaRPr lang="sk-SK" baseline="0" dirty="0" smtClean="0">
              <a:sym typeface="Wingdings"/>
            </a:endParaRPr>
          </a:p>
          <a:p>
            <a:r>
              <a:rPr lang="sk-SK" baseline="0" dirty="0" smtClean="0">
                <a:sym typeface="Wingdings"/>
              </a:rPr>
              <a:t>I </a:t>
            </a:r>
            <a:r>
              <a:rPr lang="sk-SK" baseline="0" dirty="0" err="1" smtClean="0">
                <a:sym typeface="Wingdings"/>
              </a:rPr>
              <a:t>have</a:t>
            </a:r>
            <a:r>
              <a:rPr lang="sk-SK" baseline="0" dirty="0" smtClean="0">
                <a:sym typeface="Wingdings"/>
              </a:rPr>
              <a:t> </a:t>
            </a:r>
            <a:r>
              <a:rPr lang="sk-SK" baseline="0" dirty="0" err="1" smtClean="0">
                <a:sym typeface="Wingdings"/>
              </a:rPr>
              <a:t>searched</a:t>
            </a:r>
            <a:r>
              <a:rPr lang="sk-SK" baseline="0" dirty="0" smtClean="0">
                <a:sym typeface="Wingdings"/>
              </a:rPr>
              <a:t> </a:t>
            </a:r>
            <a:r>
              <a:rPr lang="sk-SK" baseline="0" dirty="0" err="1" smtClean="0">
                <a:sym typeface="Wingdings"/>
              </a:rPr>
              <a:t>between</a:t>
            </a:r>
            <a:r>
              <a:rPr lang="sk-SK" baseline="0" dirty="0" smtClean="0">
                <a:sym typeface="Wingdings"/>
              </a:rPr>
              <a:t> </a:t>
            </a:r>
            <a:r>
              <a:rPr lang="sk-SK" baseline="0" dirty="0" err="1" smtClean="0">
                <a:sym typeface="Wingdings"/>
              </a:rPr>
              <a:t>previous</a:t>
            </a:r>
            <a:r>
              <a:rPr lang="sk-SK" baseline="0" dirty="0" smtClean="0">
                <a:sym typeface="Wingdings"/>
              </a:rPr>
              <a:t> </a:t>
            </a:r>
            <a:r>
              <a:rPr lang="sk-SK" baseline="0" dirty="0" err="1" smtClean="0">
                <a:sym typeface="Wingdings"/>
              </a:rPr>
              <a:t>budget</a:t>
            </a:r>
            <a:r>
              <a:rPr lang="sk-SK" baseline="0" dirty="0" smtClean="0">
                <a:sym typeface="Wingdings"/>
              </a:rPr>
              <a:t> I </a:t>
            </a:r>
            <a:r>
              <a:rPr lang="sk-SK" baseline="0" dirty="0" err="1" smtClean="0">
                <a:sym typeface="Wingdings"/>
              </a:rPr>
              <a:t>have</a:t>
            </a:r>
            <a:r>
              <a:rPr lang="sk-SK" baseline="0" dirty="0" smtClean="0">
                <a:sym typeface="Wingdings"/>
              </a:rPr>
              <a:t> and </a:t>
            </a:r>
            <a:r>
              <a:rPr lang="sk-SK" baseline="0" dirty="0" err="1" smtClean="0">
                <a:sym typeface="Wingdings"/>
              </a:rPr>
              <a:t>the</a:t>
            </a:r>
            <a:r>
              <a:rPr lang="sk-SK" baseline="0" dirty="0" smtClean="0">
                <a:sym typeface="Wingdings"/>
              </a:rPr>
              <a:t> </a:t>
            </a:r>
            <a:r>
              <a:rPr lang="sk-SK" baseline="0" dirty="0" err="1" smtClean="0">
                <a:sym typeface="Wingdings"/>
              </a:rPr>
              <a:t>amout</a:t>
            </a:r>
            <a:r>
              <a:rPr lang="sk-SK" baseline="0" dirty="0" smtClean="0">
                <a:sym typeface="Wingdings"/>
              </a:rPr>
              <a:t> limit </a:t>
            </a:r>
            <a:r>
              <a:rPr lang="sk-SK" baseline="0" dirty="0" err="1" smtClean="0">
                <a:sym typeface="Wingdings"/>
              </a:rPr>
              <a:t>is</a:t>
            </a:r>
            <a:r>
              <a:rPr lang="sk-SK" baseline="0" dirty="0" smtClean="0">
                <a:sym typeface="Wingdings"/>
              </a:rPr>
              <a:t> </a:t>
            </a:r>
            <a:r>
              <a:rPr lang="sk-SK" baseline="0" dirty="0" err="1" smtClean="0">
                <a:sym typeface="Wingdings"/>
              </a:rPr>
              <a:t>quite</a:t>
            </a:r>
            <a:r>
              <a:rPr lang="sk-SK" baseline="0" dirty="0" smtClean="0">
                <a:sym typeface="Wingdings"/>
              </a:rPr>
              <a:t> </a:t>
            </a:r>
            <a:r>
              <a:rPr lang="sk-SK" baseline="0" dirty="0" err="1" smtClean="0">
                <a:sym typeface="Wingdings"/>
              </a:rPr>
              <a:t>difficult</a:t>
            </a:r>
            <a:r>
              <a:rPr lang="sk-SK" baseline="0" dirty="0" smtClean="0">
                <a:sym typeface="Wingdings"/>
              </a:rPr>
              <a:t> to set, </a:t>
            </a:r>
            <a:r>
              <a:rPr lang="sk-SK" baseline="0" dirty="0" err="1" smtClean="0">
                <a:sym typeface="Wingdings"/>
              </a:rPr>
              <a:t>because</a:t>
            </a:r>
            <a:r>
              <a:rPr lang="sk-SK" baseline="0" dirty="0" smtClean="0">
                <a:sym typeface="Wingdings"/>
              </a:rPr>
              <a:t> </a:t>
            </a:r>
            <a:r>
              <a:rPr lang="sk-SK" baseline="0" dirty="0" err="1" smtClean="0">
                <a:sym typeface="Wingdings"/>
              </a:rPr>
              <a:t>the</a:t>
            </a:r>
            <a:r>
              <a:rPr lang="sk-SK" baseline="0" dirty="0" smtClean="0">
                <a:sym typeface="Wingdings"/>
              </a:rPr>
              <a:t> </a:t>
            </a:r>
            <a:r>
              <a:rPr lang="sk-SK" baseline="0" dirty="0" err="1" smtClean="0">
                <a:sym typeface="Wingdings"/>
              </a:rPr>
              <a:t>amounts</a:t>
            </a:r>
            <a:r>
              <a:rPr lang="sk-SK" baseline="0" dirty="0" smtClean="0">
                <a:sym typeface="Wingdings"/>
              </a:rPr>
              <a:t> </a:t>
            </a:r>
            <a:r>
              <a:rPr lang="sk-SK" baseline="0" dirty="0" err="1" smtClean="0">
                <a:sym typeface="Wingdings"/>
              </a:rPr>
              <a:t>for</a:t>
            </a:r>
            <a:r>
              <a:rPr lang="sk-SK" baseline="0" dirty="0" smtClean="0">
                <a:sym typeface="Wingdings"/>
              </a:rPr>
              <a:t> </a:t>
            </a:r>
            <a:r>
              <a:rPr lang="sk-SK" baseline="0" dirty="0" err="1" smtClean="0">
                <a:sym typeface="Wingdings"/>
              </a:rPr>
              <a:t>events</a:t>
            </a:r>
            <a:r>
              <a:rPr lang="sk-SK" baseline="0" dirty="0" smtClean="0">
                <a:sym typeface="Wingdings"/>
              </a:rPr>
              <a:t> are </a:t>
            </a:r>
            <a:r>
              <a:rPr lang="sk-SK" baseline="0" dirty="0" err="1" smtClean="0">
                <a:sym typeface="Wingdings"/>
              </a:rPr>
              <a:t>very</a:t>
            </a:r>
            <a:r>
              <a:rPr lang="sk-SK" baseline="0" dirty="0" smtClean="0">
                <a:sym typeface="Wingdings"/>
              </a:rPr>
              <a:t> </a:t>
            </a:r>
            <a:r>
              <a:rPr lang="sk-SK" baseline="0" dirty="0" err="1" smtClean="0">
                <a:sym typeface="Wingdings"/>
              </a:rPr>
              <a:t>different</a:t>
            </a:r>
            <a:r>
              <a:rPr lang="sk-SK" baseline="0" dirty="0" smtClean="0">
                <a:sym typeface="Wingdings"/>
              </a:rPr>
              <a:t>. </a:t>
            </a:r>
            <a:r>
              <a:rPr lang="sk-SK" baseline="0" dirty="0" err="1" smtClean="0">
                <a:sym typeface="Wingdings"/>
              </a:rPr>
              <a:t>What</a:t>
            </a:r>
            <a:r>
              <a:rPr lang="sk-SK" baseline="0" dirty="0" smtClean="0">
                <a:sym typeface="Wingdings"/>
              </a:rPr>
              <a:t> I </a:t>
            </a:r>
            <a:r>
              <a:rPr lang="sk-SK" baseline="0" dirty="0" err="1" smtClean="0">
                <a:sym typeface="Wingdings"/>
              </a:rPr>
              <a:t>suggest</a:t>
            </a:r>
            <a:r>
              <a:rPr lang="sk-SK" baseline="0" dirty="0" smtClean="0">
                <a:sym typeface="Wingdings"/>
              </a:rPr>
              <a:t> </a:t>
            </a:r>
            <a:r>
              <a:rPr lang="sk-SK" baseline="0" dirty="0" err="1" smtClean="0">
                <a:sym typeface="Wingdings"/>
              </a:rPr>
              <a:t>is</a:t>
            </a:r>
            <a:r>
              <a:rPr lang="sk-SK" baseline="0" dirty="0" smtClean="0">
                <a:sym typeface="Wingdings"/>
              </a:rPr>
              <a:t>: as </a:t>
            </a:r>
            <a:r>
              <a:rPr lang="sk-SK" baseline="0" dirty="0" err="1" smtClean="0">
                <a:sym typeface="Wingdings"/>
              </a:rPr>
              <a:t>we</a:t>
            </a:r>
            <a:r>
              <a:rPr lang="sk-SK" baseline="0" dirty="0" smtClean="0">
                <a:sym typeface="Wingdings"/>
              </a:rPr>
              <a:t> </a:t>
            </a:r>
            <a:r>
              <a:rPr lang="sk-SK" baseline="0" dirty="0" err="1" smtClean="0">
                <a:sym typeface="Wingdings"/>
              </a:rPr>
              <a:t>have</a:t>
            </a:r>
            <a:r>
              <a:rPr lang="sk-SK" baseline="0" dirty="0" smtClean="0">
                <a:sym typeface="Wingdings"/>
              </a:rPr>
              <a:t> </a:t>
            </a:r>
            <a:r>
              <a:rPr lang="sk-SK" baseline="0" dirty="0" err="1" smtClean="0">
                <a:sym typeface="Wingdings"/>
              </a:rPr>
              <a:t>already</a:t>
            </a:r>
            <a:r>
              <a:rPr lang="sk-SK" baseline="0" dirty="0" smtClean="0">
                <a:sym typeface="Wingdings"/>
              </a:rPr>
              <a:t> </a:t>
            </a:r>
            <a:r>
              <a:rPr lang="sk-SK" baseline="0" dirty="0" err="1" smtClean="0">
                <a:sym typeface="Wingdings"/>
              </a:rPr>
              <a:t>agreed</a:t>
            </a:r>
            <a:r>
              <a:rPr lang="sk-SK" baseline="0" dirty="0" smtClean="0">
                <a:sym typeface="Wingdings"/>
              </a:rPr>
              <a:t>, </a:t>
            </a:r>
            <a:r>
              <a:rPr lang="sk-SK" baseline="0" dirty="0" err="1" smtClean="0">
                <a:sym typeface="Wingdings"/>
              </a:rPr>
              <a:t>all</a:t>
            </a:r>
            <a:r>
              <a:rPr lang="sk-SK" baseline="0" dirty="0" smtClean="0">
                <a:sym typeface="Wingdings"/>
              </a:rPr>
              <a:t> </a:t>
            </a:r>
            <a:r>
              <a:rPr lang="sk-SK" baseline="0" dirty="0" err="1" smtClean="0">
                <a:sym typeface="Wingdings"/>
              </a:rPr>
              <a:t>budgets</a:t>
            </a:r>
            <a:r>
              <a:rPr lang="sk-SK" baseline="0" dirty="0" smtClean="0">
                <a:sym typeface="Wingdings"/>
              </a:rPr>
              <a:t> </a:t>
            </a:r>
            <a:r>
              <a:rPr lang="sk-SK" baseline="0" dirty="0" err="1" smtClean="0">
                <a:sym typeface="Wingdings"/>
              </a:rPr>
              <a:t>needs</a:t>
            </a:r>
            <a:r>
              <a:rPr lang="sk-SK" baseline="0" dirty="0" smtClean="0">
                <a:sym typeface="Wingdings"/>
              </a:rPr>
              <a:t> to </a:t>
            </a:r>
            <a:r>
              <a:rPr lang="sk-SK" baseline="0" dirty="0" err="1" smtClean="0">
                <a:sym typeface="Wingdings"/>
              </a:rPr>
              <a:t>be</a:t>
            </a:r>
            <a:r>
              <a:rPr lang="sk-SK" baseline="0" dirty="0" smtClean="0">
                <a:sym typeface="Wingdings"/>
              </a:rPr>
              <a:t> </a:t>
            </a:r>
            <a:r>
              <a:rPr lang="sk-SK" baseline="0" dirty="0" err="1" smtClean="0">
                <a:sym typeface="Wingdings"/>
              </a:rPr>
              <a:t>approved</a:t>
            </a:r>
            <a:r>
              <a:rPr lang="sk-SK" baseline="0" dirty="0" smtClean="0">
                <a:sym typeface="Wingdings"/>
              </a:rPr>
              <a:t> by </a:t>
            </a:r>
            <a:r>
              <a:rPr lang="sk-SK" baseline="0" dirty="0" err="1" smtClean="0">
                <a:sym typeface="Wingdings"/>
              </a:rPr>
              <a:t>Finance</a:t>
            </a:r>
            <a:r>
              <a:rPr lang="sk-SK" baseline="0" dirty="0" smtClean="0">
                <a:sym typeface="Wingdings"/>
              </a:rPr>
              <a:t> Department. </a:t>
            </a:r>
            <a:r>
              <a:rPr lang="sk-SK" baseline="0" dirty="0" err="1" smtClean="0">
                <a:sym typeface="Wingdings"/>
              </a:rPr>
              <a:t>The</a:t>
            </a:r>
            <a:r>
              <a:rPr lang="sk-SK" baseline="0" dirty="0" smtClean="0">
                <a:sym typeface="Wingdings"/>
              </a:rPr>
              <a:t> most </a:t>
            </a:r>
            <a:r>
              <a:rPr lang="sk-SK" baseline="0" dirty="0" err="1" smtClean="0">
                <a:sym typeface="Wingdings"/>
              </a:rPr>
              <a:t>often</a:t>
            </a:r>
            <a:r>
              <a:rPr lang="sk-SK" baseline="0" dirty="0" smtClean="0">
                <a:sym typeface="Wingdings"/>
              </a:rPr>
              <a:t> </a:t>
            </a:r>
            <a:r>
              <a:rPr lang="sk-SK" baseline="0" dirty="0" err="1" smtClean="0">
                <a:sym typeface="Wingdings"/>
              </a:rPr>
              <a:t>used</a:t>
            </a:r>
            <a:r>
              <a:rPr lang="sk-SK" baseline="0" dirty="0" smtClean="0">
                <a:sym typeface="Wingdings"/>
              </a:rPr>
              <a:t> </a:t>
            </a:r>
            <a:r>
              <a:rPr lang="sk-SK" baseline="0" dirty="0" err="1" smtClean="0">
                <a:sym typeface="Wingdings"/>
              </a:rPr>
              <a:t>amount</a:t>
            </a:r>
            <a:r>
              <a:rPr lang="sk-SK" baseline="0" dirty="0" smtClean="0">
                <a:sym typeface="Wingdings"/>
              </a:rPr>
              <a:t> </a:t>
            </a:r>
            <a:r>
              <a:rPr lang="sk-SK" baseline="0" dirty="0" err="1" smtClean="0">
                <a:sym typeface="Wingdings"/>
              </a:rPr>
              <a:t>is</a:t>
            </a:r>
            <a:r>
              <a:rPr lang="sk-SK" baseline="0" dirty="0" smtClean="0">
                <a:sym typeface="Wingdings"/>
              </a:rPr>
              <a:t> 30 000 DKK </a:t>
            </a:r>
            <a:r>
              <a:rPr lang="sk-SK" baseline="0" dirty="0" err="1" smtClean="0">
                <a:sym typeface="Wingdings"/>
              </a:rPr>
              <a:t>for</a:t>
            </a:r>
            <a:r>
              <a:rPr lang="sk-SK" baseline="0" dirty="0" smtClean="0">
                <a:sym typeface="Wingdings"/>
              </a:rPr>
              <a:t> </a:t>
            </a:r>
            <a:r>
              <a:rPr lang="sk-SK" baseline="0" dirty="0" err="1" smtClean="0">
                <a:sym typeface="Wingdings"/>
              </a:rPr>
              <a:t>Friday</a:t>
            </a:r>
            <a:r>
              <a:rPr lang="sk-SK" baseline="0" dirty="0" smtClean="0">
                <a:sym typeface="Wingdings"/>
              </a:rPr>
              <a:t> </a:t>
            </a:r>
            <a:r>
              <a:rPr lang="sk-SK" baseline="0" dirty="0" err="1" smtClean="0">
                <a:sym typeface="Wingdings"/>
              </a:rPr>
              <a:t>Bars</a:t>
            </a:r>
            <a:r>
              <a:rPr lang="sk-SK" baseline="0" dirty="0" smtClean="0">
                <a:sym typeface="Wingdings"/>
              </a:rPr>
              <a:t>. So I </a:t>
            </a:r>
            <a:r>
              <a:rPr lang="sk-SK" baseline="0" dirty="0" err="1" smtClean="0">
                <a:sym typeface="Wingdings"/>
              </a:rPr>
              <a:t>sugest</a:t>
            </a:r>
            <a:r>
              <a:rPr lang="sk-SK" baseline="0" dirty="0" smtClean="0">
                <a:sym typeface="Wingdings"/>
              </a:rPr>
              <a:t> </a:t>
            </a:r>
            <a:r>
              <a:rPr lang="sk-SK" baseline="0" dirty="0" err="1" smtClean="0">
                <a:sym typeface="Wingdings"/>
              </a:rPr>
              <a:t>either</a:t>
            </a:r>
            <a:r>
              <a:rPr lang="sk-SK" baseline="0" dirty="0" smtClean="0">
                <a:sym typeface="Wingdings"/>
              </a:rPr>
              <a:t> </a:t>
            </a:r>
            <a:r>
              <a:rPr lang="sk-SK" baseline="0" dirty="0" err="1" smtClean="0">
                <a:sym typeface="Wingdings"/>
              </a:rPr>
              <a:t>every</a:t>
            </a:r>
            <a:r>
              <a:rPr lang="sk-SK" baseline="0" dirty="0" smtClean="0">
                <a:sym typeface="Wingdings"/>
              </a:rPr>
              <a:t> </a:t>
            </a:r>
            <a:r>
              <a:rPr lang="sk-SK" baseline="0" dirty="0" err="1" smtClean="0">
                <a:sym typeface="Wingdings"/>
              </a:rPr>
              <a:t>amout</a:t>
            </a:r>
            <a:r>
              <a:rPr lang="sk-SK" baseline="0" dirty="0" smtClean="0">
                <a:sym typeface="Wingdings"/>
              </a:rPr>
              <a:t> over 30 000 DKK </a:t>
            </a:r>
            <a:r>
              <a:rPr lang="sk-SK" baseline="0" dirty="0" err="1" smtClean="0">
                <a:sym typeface="Wingdings"/>
              </a:rPr>
              <a:t>being</a:t>
            </a:r>
            <a:r>
              <a:rPr lang="sk-SK" baseline="0" dirty="0" smtClean="0">
                <a:sym typeface="Wingdings"/>
              </a:rPr>
              <a:t> </a:t>
            </a:r>
            <a:r>
              <a:rPr lang="sk-SK" baseline="0" dirty="0" err="1" smtClean="0">
                <a:sym typeface="Wingdings"/>
              </a:rPr>
              <a:t>approved</a:t>
            </a:r>
            <a:r>
              <a:rPr lang="sk-SK" baseline="0" dirty="0" smtClean="0">
                <a:sym typeface="Wingdings"/>
              </a:rPr>
              <a:t> by </a:t>
            </a:r>
            <a:r>
              <a:rPr lang="sk-SK" baseline="0" dirty="0" err="1" smtClean="0">
                <a:sym typeface="Wingdings"/>
              </a:rPr>
              <a:t>board</a:t>
            </a:r>
            <a:r>
              <a:rPr lang="sk-SK" baseline="0" dirty="0" smtClean="0">
                <a:sym typeface="Wingdings"/>
              </a:rPr>
              <a:t>, or </a:t>
            </a:r>
            <a:r>
              <a:rPr lang="sk-SK" baseline="0" dirty="0" err="1" smtClean="0">
                <a:sym typeface="Wingdings"/>
              </a:rPr>
              <a:t>every</a:t>
            </a:r>
            <a:r>
              <a:rPr lang="sk-SK" baseline="0" dirty="0" smtClean="0">
                <a:sym typeface="Wingdings"/>
              </a:rPr>
              <a:t> </a:t>
            </a:r>
            <a:r>
              <a:rPr lang="sk-SK" baseline="0" dirty="0" err="1" smtClean="0">
                <a:sym typeface="Wingdings"/>
              </a:rPr>
              <a:t>amount</a:t>
            </a:r>
            <a:r>
              <a:rPr lang="sk-SK" baseline="0" dirty="0" smtClean="0">
                <a:sym typeface="Wingdings"/>
              </a:rPr>
              <a:t> over 70 000 DKK (</a:t>
            </a:r>
            <a:r>
              <a:rPr lang="sk-SK" baseline="0" dirty="0" err="1" smtClean="0">
                <a:sym typeface="Wingdings"/>
              </a:rPr>
              <a:t>which</a:t>
            </a:r>
            <a:r>
              <a:rPr lang="sk-SK" baseline="0" dirty="0" smtClean="0">
                <a:sym typeface="Wingdings"/>
              </a:rPr>
              <a:t> </a:t>
            </a:r>
            <a:r>
              <a:rPr lang="sk-SK" baseline="0" dirty="0" err="1" smtClean="0">
                <a:sym typeface="Wingdings"/>
              </a:rPr>
              <a:t>won’t</a:t>
            </a:r>
            <a:r>
              <a:rPr lang="sk-SK" baseline="0" dirty="0" smtClean="0">
                <a:sym typeface="Wingdings"/>
              </a:rPr>
              <a:t> </a:t>
            </a:r>
            <a:r>
              <a:rPr lang="sk-SK" baseline="0" dirty="0" err="1" smtClean="0">
                <a:sym typeface="Wingdings"/>
              </a:rPr>
              <a:t>include</a:t>
            </a:r>
            <a:r>
              <a:rPr lang="sk-SK" baseline="0" dirty="0" smtClean="0">
                <a:sym typeface="Wingdings"/>
              </a:rPr>
              <a:t> </a:t>
            </a:r>
            <a:r>
              <a:rPr lang="sk-SK" baseline="0" dirty="0" err="1" smtClean="0">
                <a:sym typeface="Wingdings"/>
              </a:rPr>
              <a:t>smaller</a:t>
            </a:r>
            <a:r>
              <a:rPr lang="sk-SK" baseline="0" dirty="0" smtClean="0">
                <a:sym typeface="Wingdings"/>
              </a:rPr>
              <a:t> </a:t>
            </a:r>
            <a:r>
              <a:rPr lang="sk-SK" baseline="0" dirty="0" err="1" smtClean="0">
                <a:sym typeface="Wingdings"/>
              </a:rPr>
              <a:t>parties</a:t>
            </a:r>
            <a:r>
              <a:rPr lang="sk-SK" baseline="0" dirty="0" smtClean="0">
                <a:sym typeface="Wingdings"/>
              </a:rPr>
              <a:t>, </a:t>
            </a:r>
            <a:r>
              <a:rPr lang="sk-SK" baseline="0" dirty="0" err="1" smtClean="0">
                <a:sym typeface="Wingdings"/>
              </a:rPr>
              <a:t>but</a:t>
            </a:r>
            <a:r>
              <a:rPr lang="sk-SK" baseline="0" dirty="0" smtClean="0">
                <a:sym typeface="Wingdings"/>
              </a:rPr>
              <a:t> </a:t>
            </a:r>
            <a:r>
              <a:rPr lang="sk-SK" baseline="0" dirty="0" err="1" smtClean="0">
                <a:sym typeface="Wingdings"/>
              </a:rPr>
              <a:t>for</a:t>
            </a:r>
            <a:r>
              <a:rPr lang="sk-SK" baseline="0" dirty="0" smtClean="0">
                <a:sym typeface="Wingdings"/>
              </a:rPr>
              <a:t> </a:t>
            </a:r>
            <a:r>
              <a:rPr lang="sk-SK" baseline="0" dirty="0" err="1" smtClean="0">
                <a:sym typeface="Wingdings"/>
              </a:rPr>
              <a:t>example</a:t>
            </a:r>
            <a:r>
              <a:rPr lang="sk-SK" baseline="0" dirty="0" smtClean="0">
                <a:sym typeface="Wingdings"/>
              </a:rPr>
              <a:t> Semester </a:t>
            </a:r>
            <a:r>
              <a:rPr lang="sk-SK" baseline="0" dirty="0" err="1" smtClean="0">
                <a:sym typeface="Wingdings"/>
              </a:rPr>
              <a:t>Parties</a:t>
            </a:r>
            <a:r>
              <a:rPr lang="sk-SK" baseline="0" dirty="0" smtClean="0">
                <a:sym typeface="Wingdings"/>
              </a:rPr>
              <a:t> </a:t>
            </a:r>
            <a:r>
              <a:rPr lang="sk-SK" baseline="0" dirty="0" err="1" smtClean="0">
                <a:sym typeface="Wingdings"/>
              </a:rPr>
              <a:t>will</a:t>
            </a:r>
            <a:r>
              <a:rPr lang="sk-SK" baseline="0" dirty="0" smtClean="0">
                <a:sym typeface="Wingdings"/>
              </a:rPr>
              <a:t> </a:t>
            </a:r>
            <a:r>
              <a:rPr lang="sk-SK" baseline="0" dirty="0" err="1" smtClean="0">
                <a:sym typeface="Wingdings"/>
              </a:rPr>
              <a:t>be</a:t>
            </a:r>
            <a:r>
              <a:rPr lang="sk-SK" baseline="0" dirty="0" smtClean="0">
                <a:sym typeface="Wingdings"/>
              </a:rPr>
              <a:t> </a:t>
            </a:r>
            <a:r>
              <a:rPr lang="sk-SK" baseline="0" dirty="0" err="1" smtClean="0">
                <a:sym typeface="Wingdings"/>
              </a:rPr>
              <a:t>included</a:t>
            </a:r>
            <a:r>
              <a:rPr lang="sk-SK"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8E19D711-CB16-324A-A202-AEC8392D0BBF}" type="slidenum">
              <a:rPr lang="en-US" smtClean="0"/>
              <a:t>27</a:t>
            </a:fld>
            <a:endParaRPr lang="en-US"/>
          </a:p>
        </p:txBody>
      </p:sp>
    </p:spTree>
    <p:extLst>
      <p:ext uri="{BB962C8B-B14F-4D97-AF65-F5344CB8AC3E}">
        <p14:creationId xmlns:p14="http://schemas.microsoft.com/office/powerpoint/2010/main" val="3977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agreed with Bar Department on meeting regarding</a:t>
            </a:r>
            <a:r>
              <a:rPr lang="en-US" baseline="0" dirty="0" smtClean="0"/>
              <a:t> this task, where we are planning to go through all the pros and cons of this idea. Hopefully Filip will also attend and guide us through the process, but if not, I have already talked about it little bit more with him and this is his answer summing up the pros and conditions for having the separate account for Friday Bars. There is no big discussion needed at the moment since we are not planning to create separate account until summer vacation (we have to consider everything relevant and it will take more time).</a:t>
            </a:r>
            <a:endParaRPr lang="en-US" dirty="0"/>
          </a:p>
        </p:txBody>
      </p:sp>
      <p:sp>
        <p:nvSpPr>
          <p:cNvPr id="4" name="Slide Number Placeholder 3"/>
          <p:cNvSpPr>
            <a:spLocks noGrp="1"/>
          </p:cNvSpPr>
          <p:nvPr>
            <p:ph type="sldNum" sz="quarter" idx="10"/>
          </p:nvPr>
        </p:nvSpPr>
        <p:spPr/>
        <p:txBody>
          <a:bodyPr/>
          <a:lstStyle/>
          <a:p>
            <a:fld id="{8E19D711-CB16-324A-A202-AEC8392D0BBF}" type="slidenum">
              <a:rPr lang="en-US" smtClean="0"/>
              <a:t>28</a:t>
            </a:fld>
            <a:endParaRPr lang="en-US"/>
          </a:p>
        </p:txBody>
      </p:sp>
    </p:spTree>
    <p:extLst>
      <p:ext uri="{BB962C8B-B14F-4D97-AF65-F5344CB8AC3E}">
        <p14:creationId xmlns:p14="http://schemas.microsoft.com/office/powerpoint/2010/main" val="37574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Rectangle 7"/>
          <p:cNvSpPr/>
          <p:nvPr userDrawn="1"/>
        </p:nvSpPr>
        <p:spPr>
          <a:xfrm>
            <a:off x="0" y="0"/>
            <a:ext cx="9944004" cy="7451725"/>
          </a:xfrm>
          <a:prstGeom prst="rect">
            <a:avLst/>
          </a:prstGeom>
          <a:solidFill>
            <a:srgbClr val="385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026" name="Picture 2" descr="C:\Users\moch\Dropbox\cphbusiness\Grafik\Students\PowerPoint\fris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88" y="1455436"/>
            <a:ext cx="7320471" cy="1610504"/>
          </a:xfrm>
          <a:prstGeom prst="rect">
            <a:avLst/>
          </a:prstGeom>
          <a:noFill/>
          <a:extLst>
            <a:ext uri="{909E8E84-426E-40dd-AFC4-6F175D3DCCD1}">
              <a14:hiddenFill xmlns:a14="http://schemas.microsoft.com/office/drawing/2010/main">
                <a:solidFill>
                  <a:srgbClr val="FFFFFF"/>
                </a:solidFill>
              </a14:hiddenFill>
            </a:ext>
          </a:extLst>
        </p:spPr>
      </p:pic>
      <p:sp>
        <p:nvSpPr>
          <p:cNvPr id="20" name="Pladsholder til tekst 19"/>
          <p:cNvSpPr>
            <a:spLocks noGrp="1"/>
          </p:cNvSpPr>
          <p:nvPr>
            <p:ph type="body" sz="quarter" idx="10" hasCustomPrompt="1"/>
          </p:nvPr>
        </p:nvSpPr>
        <p:spPr>
          <a:xfrm>
            <a:off x="1127236" y="3639312"/>
            <a:ext cx="7399879" cy="784687"/>
          </a:xfrm>
          <a:prstGeom prst="rect">
            <a:avLst/>
          </a:prstGeom>
          <a:ln>
            <a:noFill/>
          </a:ln>
        </p:spPr>
        <p:txBody>
          <a:bodyPr/>
          <a:lstStyle>
            <a:lvl1pPr>
              <a:buNone/>
              <a:defRPr sz="3600">
                <a:solidFill>
                  <a:srgbClr val="9F1132"/>
                </a:solidFill>
              </a:defRPr>
            </a:lvl1pPr>
            <a:lvl2pPr>
              <a:buNone/>
              <a:defRPr/>
            </a:lvl2pPr>
            <a:lvl3pPr>
              <a:buNone/>
              <a:defRPr/>
            </a:lvl3pPr>
          </a:lstStyle>
          <a:p>
            <a:pPr lvl="0"/>
            <a:r>
              <a:rPr lang="da-DK" dirty="0" smtClean="0"/>
              <a:t>Tilføj titel</a:t>
            </a:r>
            <a:endParaRPr lang="da-DK" dirty="0"/>
          </a:p>
        </p:txBody>
      </p:sp>
      <p:sp>
        <p:nvSpPr>
          <p:cNvPr id="22" name="Pladsholder til tekst 21"/>
          <p:cNvSpPr>
            <a:spLocks noGrp="1"/>
          </p:cNvSpPr>
          <p:nvPr>
            <p:ph type="body" sz="quarter" idx="11" hasCustomPrompt="1"/>
          </p:nvPr>
        </p:nvSpPr>
        <p:spPr>
          <a:xfrm>
            <a:off x="1127236" y="4426458"/>
            <a:ext cx="7409023" cy="2285238"/>
          </a:xfrm>
          <a:prstGeom prst="rect">
            <a:avLst/>
          </a:prstGeom>
        </p:spPr>
        <p:txBody>
          <a:bodyPr/>
          <a:lstStyle>
            <a:lvl1pPr>
              <a:buNone/>
              <a:defRPr sz="1400" baseline="0">
                <a:solidFill>
                  <a:srgbClr val="FFFFFF"/>
                </a:solidFill>
              </a:defRPr>
            </a:lvl1pPr>
          </a:lstStyle>
          <a:p>
            <a:pPr lvl="0"/>
            <a:r>
              <a:rPr lang="da-DK" dirty="0" smtClean="0">
                <a:solidFill>
                  <a:srgbClr val="FFFFFF"/>
                </a:solidFill>
              </a:rPr>
              <a:t>PowerPoint 31.07.2012 [RET DATO]</a:t>
            </a:r>
            <a:endParaRPr lang="da-DK" dirty="0"/>
          </a:p>
        </p:txBody>
      </p:sp>
      <p:pic>
        <p:nvPicPr>
          <p:cNvPr id="12" name="Picture 2" descr="C:\Users\moch\Dropbox\cphbusiness\Grafik\Students\Cphbusiness_Students_logo\RGB\PNG\Cphbusiness_Students_Negativ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893" y="321373"/>
            <a:ext cx="1248540" cy="30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4044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3" name="Rectangle 7"/>
          <p:cNvSpPr/>
          <p:nvPr userDrawn="1"/>
        </p:nvSpPr>
        <p:spPr>
          <a:xfrm>
            <a:off x="0" y="0"/>
            <a:ext cx="9944004" cy="7451725"/>
          </a:xfrm>
          <a:prstGeom prst="rect">
            <a:avLst/>
          </a:prstGeom>
          <a:solidFill>
            <a:srgbClr val="385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3fot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788" y="1304241"/>
            <a:ext cx="7500977" cy="3443013"/>
          </a:xfrm>
          <a:prstGeom prst="rect">
            <a:avLst/>
          </a:prstGeom>
        </p:spPr>
      </p:pic>
      <p:sp>
        <p:nvSpPr>
          <p:cNvPr id="8" name="Pladsholder til tekst 7"/>
          <p:cNvSpPr>
            <a:spLocks noGrp="1"/>
          </p:cNvSpPr>
          <p:nvPr>
            <p:ph type="body" sz="quarter" idx="10" hasCustomPrompt="1"/>
          </p:nvPr>
        </p:nvSpPr>
        <p:spPr>
          <a:xfrm>
            <a:off x="1127402" y="4855464"/>
            <a:ext cx="7589363" cy="779609"/>
          </a:xfrm>
          <a:prstGeom prst="rect">
            <a:avLst/>
          </a:prstGeom>
        </p:spPr>
        <p:txBody>
          <a:bodyPr/>
          <a:lstStyle>
            <a:lvl1pPr>
              <a:buNone/>
              <a:defRPr sz="3600">
                <a:solidFill>
                  <a:srgbClr val="9F1132"/>
                </a:solidFill>
              </a:defRPr>
            </a:lvl1pPr>
          </a:lstStyle>
          <a:p>
            <a:pPr lvl="0"/>
            <a:r>
              <a:rPr lang="da-DK" dirty="0" smtClean="0"/>
              <a:t>Overskrift</a:t>
            </a:r>
            <a:endParaRPr lang="da-DK" dirty="0"/>
          </a:p>
        </p:txBody>
      </p:sp>
      <p:sp>
        <p:nvSpPr>
          <p:cNvPr id="12" name="Pladsholder til tekst 11"/>
          <p:cNvSpPr>
            <a:spLocks noGrp="1"/>
          </p:cNvSpPr>
          <p:nvPr>
            <p:ph type="body" sz="quarter" idx="11" hasCustomPrompt="1"/>
          </p:nvPr>
        </p:nvSpPr>
        <p:spPr>
          <a:xfrm>
            <a:off x="1127237" y="5644216"/>
            <a:ext cx="7589528" cy="1488103"/>
          </a:xfrm>
          <a:prstGeom prst="rect">
            <a:avLst/>
          </a:prstGeom>
        </p:spPr>
        <p:txBody>
          <a:bodyPr/>
          <a:lstStyle>
            <a:lvl1pPr marL="0" indent="0">
              <a:buFontTx/>
              <a:buNone/>
              <a:defRPr baseline="0">
                <a:solidFill>
                  <a:srgbClr val="FFFFFF"/>
                </a:solidFill>
              </a:defRPr>
            </a:lvl1pPr>
          </a:lstStyle>
          <a:p>
            <a:pPr lvl="0"/>
            <a:r>
              <a:rPr lang="da-DK" dirty="0" err="1" smtClean="0"/>
              <a:t>Duis</a:t>
            </a:r>
            <a:r>
              <a:rPr lang="da-DK" dirty="0" smtClean="0"/>
              <a:t> </a:t>
            </a:r>
            <a:r>
              <a:rPr lang="da-DK" dirty="0" err="1" smtClean="0"/>
              <a:t>autem</a:t>
            </a:r>
            <a:r>
              <a:rPr lang="da-DK" dirty="0" smtClean="0"/>
              <a:t> vel </a:t>
            </a:r>
            <a:r>
              <a:rPr lang="da-DK" dirty="0" err="1" smtClean="0"/>
              <a:t>eum</a:t>
            </a:r>
            <a:r>
              <a:rPr lang="da-DK" dirty="0" smtClean="0"/>
              <a:t> </a:t>
            </a:r>
            <a:r>
              <a:rPr lang="da-DK" dirty="0" err="1" smtClean="0"/>
              <a:t>iriure</a:t>
            </a:r>
            <a:r>
              <a:rPr lang="da-DK" dirty="0" smtClean="0"/>
              <a:t> </a:t>
            </a:r>
            <a:r>
              <a:rPr lang="da-DK" dirty="0" err="1" smtClean="0"/>
              <a:t>dolor</a:t>
            </a:r>
            <a:r>
              <a:rPr lang="da-DK" dirty="0" smtClean="0"/>
              <a:t> in </a:t>
            </a:r>
            <a:r>
              <a:rPr lang="da-DK" dirty="0" err="1" smtClean="0"/>
              <a:t>hendrerit</a:t>
            </a:r>
            <a:r>
              <a:rPr lang="da-DK" dirty="0" smtClean="0"/>
              <a:t> in </a:t>
            </a:r>
            <a:r>
              <a:rPr lang="da-DK" dirty="0" err="1" smtClean="0"/>
              <a:t>vulputate</a:t>
            </a:r>
            <a:r>
              <a:rPr lang="da-DK" dirty="0" smtClean="0"/>
              <a:t> </a:t>
            </a:r>
            <a:r>
              <a:rPr lang="da-DK" dirty="0" err="1" smtClean="0"/>
              <a:t>velit</a:t>
            </a:r>
            <a:r>
              <a:rPr lang="da-DK" dirty="0" smtClean="0"/>
              <a:t> </a:t>
            </a:r>
            <a:r>
              <a:rPr lang="da-DK" dirty="0" err="1" smtClean="0"/>
              <a:t>hendrerit</a:t>
            </a:r>
            <a:r>
              <a:rPr lang="da-DK" dirty="0" smtClean="0"/>
              <a:t> in </a:t>
            </a:r>
            <a:r>
              <a:rPr lang="da-DK" dirty="0" err="1" smtClean="0"/>
              <a:t>vulputate</a:t>
            </a:r>
            <a:r>
              <a:rPr lang="da-DK" dirty="0" smtClean="0"/>
              <a:t> </a:t>
            </a:r>
            <a:r>
              <a:rPr lang="da-DK" dirty="0" err="1" smtClean="0"/>
              <a:t>velit</a:t>
            </a:r>
            <a:r>
              <a:rPr lang="da-DK" dirty="0" smtClean="0"/>
              <a:t> </a:t>
            </a:r>
            <a:r>
              <a:rPr lang="da-DK" dirty="0" err="1" smtClean="0"/>
              <a:t>hendrerit</a:t>
            </a:r>
            <a:r>
              <a:rPr lang="da-DK" dirty="0" smtClean="0"/>
              <a:t> in </a:t>
            </a:r>
            <a:r>
              <a:rPr lang="da-DK" dirty="0" err="1" smtClean="0"/>
              <a:t>vulputate</a:t>
            </a:r>
            <a:r>
              <a:rPr lang="da-DK" dirty="0" smtClean="0"/>
              <a:t> </a:t>
            </a:r>
            <a:r>
              <a:rPr lang="da-DK" dirty="0" err="1" smtClean="0"/>
              <a:t>velit</a:t>
            </a:r>
            <a:endParaRPr lang="da-DK" dirty="0"/>
          </a:p>
        </p:txBody>
      </p:sp>
      <p:pic>
        <p:nvPicPr>
          <p:cNvPr id="7" name="Picture 2" descr="C:\Users\moch\Dropbox\cphbusiness\Grafik\Students\Cphbusiness_Students_logo\RGB\PNG\Cphbusiness_Students_Negativ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893" y="321373"/>
            <a:ext cx="1248540" cy="306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side">
    <p:spTree>
      <p:nvGrpSpPr>
        <p:cNvPr id="1" name=""/>
        <p:cNvGrpSpPr/>
        <p:nvPr/>
      </p:nvGrpSpPr>
      <p:grpSpPr>
        <a:xfrm>
          <a:off x="0" y="0"/>
          <a:ext cx="0" cy="0"/>
          <a:chOff x="0" y="0"/>
          <a:chExt cx="0" cy="0"/>
        </a:xfrm>
      </p:grpSpPr>
      <p:sp>
        <p:nvSpPr>
          <p:cNvPr id="6" name="Pladsholder til tekst 5"/>
          <p:cNvSpPr>
            <a:spLocks noGrp="1"/>
          </p:cNvSpPr>
          <p:nvPr>
            <p:ph type="body" sz="quarter" idx="10"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
        <p:nvSpPr>
          <p:cNvPr id="5" name="Pladsholder til indhold 4"/>
          <p:cNvSpPr>
            <a:spLocks noGrp="1"/>
          </p:cNvSpPr>
          <p:nvPr>
            <p:ph sz="quarter" idx="12"/>
          </p:nvPr>
        </p:nvSpPr>
        <p:spPr>
          <a:xfrm>
            <a:off x="554736" y="2300140"/>
            <a:ext cx="8789988" cy="4100071"/>
          </a:xfrm>
          <a:prstGeom prst="rect">
            <a:avLst/>
          </a:prstGeom>
        </p:spPr>
        <p:txBody>
          <a:bodyPr/>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554735" y="2234152"/>
            <a:ext cx="4332105" cy="4422378"/>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4" name="Pladsholder til indhold 3"/>
          <p:cNvSpPr>
            <a:spLocks noGrp="1"/>
          </p:cNvSpPr>
          <p:nvPr>
            <p:ph sz="half" idx="2"/>
          </p:nvPr>
        </p:nvSpPr>
        <p:spPr>
          <a:xfrm>
            <a:off x="5052497" y="2234152"/>
            <a:ext cx="4292227" cy="4422377"/>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8" name="Pladsholder til tekst 5"/>
          <p:cNvSpPr>
            <a:spLocks noGrp="1"/>
          </p:cNvSpPr>
          <p:nvPr>
            <p:ph type="body" sz="quarter" idx="13"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554735" y="2205353"/>
            <a:ext cx="4333832" cy="695149"/>
          </a:xfrm>
          <a:prstGeom prst="rect">
            <a:avLst/>
          </a:prstGeom>
        </p:spPr>
        <p:txBody>
          <a:bodyPr lIns="99377" tIns="49688" rIns="99377" bIns="49688" anchor="b"/>
          <a:lstStyle>
            <a:lvl1pPr marL="0" indent="0">
              <a:buNone/>
              <a:defRPr sz="2600" b="1"/>
            </a:lvl1pPr>
            <a:lvl2pPr marL="496885" indent="0">
              <a:buNone/>
              <a:defRPr sz="2200" b="1"/>
            </a:lvl2pPr>
            <a:lvl3pPr marL="993770" indent="0">
              <a:buNone/>
              <a:defRPr sz="2000" b="1"/>
            </a:lvl3pPr>
            <a:lvl4pPr marL="1490655" indent="0">
              <a:buNone/>
              <a:defRPr sz="1700" b="1"/>
            </a:lvl4pPr>
            <a:lvl5pPr marL="1987540" indent="0">
              <a:buNone/>
              <a:defRPr sz="1700" b="1"/>
            </a:lvl5pPr>
            <a:lvl6pPr marL="2484425" indent="0">
              <a:buNone/>
              <a:defRPr sz="1700" b="1"/>
            </a:lvl6pPr>
            <a:lvl7pPr marL="2981310" indent="0">
              <a:buNone/>
              <a:defRPr sz="1700" b="1"/>
            </a:lvl7pPr>
            <a:lvl8pPr marL="3478195" indent="0">
              <a:buNone/>
              <a:defRPr sz="1700" b="1"/>
            </a:lvl8pPr>
            <a:lvl9pPr marL="3975080" indent="0">
              <a:buNone/>
              <a:defRPr sz="1700" b="1"/>
            </a:lvl9pPr>
          </a:lstStyle>
          <a:p>
            <a:pPr lvl="0"/>
            <a:r>
              <a:rPr lang="da-DK" smtClean="0"/>
              <a:t>Click to edit Master text styles</a:t>
            </a:r>
          </a:p>
        </p:txBody>
      </p:sp>
      <p:sp>
        <p:nvSpPr>
          <p:cNvPr id="4" name="Pladsholder til indhold 3"/>
          <p:cNvSpPr>
            <a:spLocks noGrp="1"/>
          </p:cNvSpPr>
          <p:nvPr>
            <p:ph sz="half" idx="2"/>
          </p:nvPr>
        </p:nvSpPr>
        <p:spPr>
          <a:xfrm>
            <a:off x="554735" y="2900503"/>
            <a:ext cx="4333831" cy="3756028"/>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1700"/>
            </a:lvl6pPr>
            <a:lvl7pPr>
              <a:defRPr sz="1700"/>
            </a:lvl7pPr>
            <a:lvl8pPr>
              <a:defRPr sz="1700"/>
            </a:lvl8pPr>
            <a:lvl9pPr>
              <a:defRPr sz="17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5" name="Pladsholder til tekst 4"/>
          <p:cNvSpPr>
            <a:spLocks noGrp="1"/>
          </p:cNvSpPr>
          <p:nvPr>
            <p:ph type="body" sz="quarter" idx="3"/>
          </p:nvPr>
        </p:nvSpPr>
        <p:spPr>
          <a:xfrm>
            <a:off x="5049047" y="2205353"/>
            <a:ext cx="4295678" cy="695149"/>
          </a:xfrm>
          <a:prstGeom prst="rect">
            <a:avLst/>
          </a:prstGeom>
        </p:spPr>
        <p:txBody>
          <a:bodyPr lIns="99377" tIns="49688" rIns="99377" bIns="49688" anchor="b"/>
          <a:lstStyle>
            <a:lvl1pPr marL="0" indent="0">
              <a:buNone/>
              <a:defRPr sz="2600" b="1"/>
            </a:lvl1pPr>
            <a:lvl2pPr marL="496885" indent="0">
              <a:buNone/>
              <a:defRPr sz="2200" b="1"/>
            </a:lvl2pPr>
            <a:lvl3pPr marL="993770" indent="0">
              <a:buNone/>
              <a:defRPr sz="2000" b="1"/>
            </a:lvl3pPr>
            <a:lvl4pPr marL="1490655" indent="0">
              <a:buNone/>
              <a:defRPr sz="1700" b="1"/>
            </a:lvl4pPr>
            <a:lvl5pPr marL="1987540" indent="0">
              <a:buNone/>
              <a:defRPr sz="1700" b="1"/>
            </a:lvl5pPr>
            <a:lvl6pPr marL="2484425" indent="0">
              <a:buNone/>
              <a:defRPr sz="1700" b="1"/>
            </a:lvl6pPr>
            <a:lvl7pPr marL="2981310" indent="0">
              <a:buNone/>
              <a:defRPr sz="1700" b="1"/>
            </a:lvl7pPr>
            <a:lvl8pPr marL="3478195" indent="0">
              <a:buNone/>
              <a:defRPr sz="1700" b="1"/>
            </a:lvl8pPr>
            <a:lvl9pPr marL="3975080" indent="0">
              <a:buNone/>
              <a:defRPr sz="1700" b="1"/>
            </a:lvl9pPr>
          </a:lstStyle>
          <a:p>
            <a:pPr lvl="0"/>
            <a:r>
              <a:rPr lang="da-DK" smtClean="0"/>
              <a:t>Click to edit Master text styles</a:t>
            </a:r>
          </a:p>
        </p:txBody>
      </p:sp>
      <p:sp>
        <p:nvSpPr>
          <p:cNvPr id="6" name="Pladsholder til indhold 5"/>
          <p:cNvSpPr>
            <a:spLocks noGrp="1"/>
          </p:cNvSpPr>
          <p:nvPr>
            <p:ph sz="quarter" idx="4"/>
          </p:nvPr>
        </p:nvSpPr>
        <p:spPr>
          <a:xfrm>
            <a:off x="5049047" y="2900503"/>
            <a:ext cx="4295678" cy="3756027"/>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1700"/>
            </a:lvl6pPr>
            <a:lvl7pPr>
              <a:defRPr sz="1700"/>
            </a:lvl7pPr>
            <a:lvl8pPr>
              <a:defRPr sz="1700"/>
            </a:lvl8pPr>
            <a:lvl9pPr>
              <a:defRPr sz="17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10" name="Pladsholder til tekst 5"/>
          <p:cNvSpPr>
            <a:spLocks noGrp="1"/>
          </p:cNvSpPr>
          <p:nvPr>
            <p:ph type="body" sz="quarter" idx="13"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8180" y="5216207"/>
            <a:ext cx="5963603" cy="615803"/>
          </a:xfrm>
          <a:prstGeom prst="rect">
            <a:avLst/>
          </a:prstGeom>
        </p:spPr>
        <p:txBody>
          <a:bodyPr lIns="99377" tIns="49688" rIns="99377" bIns="49688" anchor="b"/>
          <a:lstStyle>
            <a:lvl1pPr algn="l">
              <a:defRPr sz="2600" b="1">
                <a:solidFill>
                  <a:srgbClr val="9F1132"/>
                </a:solidFill>
              </a:defRPr>
            </a:lvl1pPr>
          </a:lstStyle>
          <a:p>
            <a:r>
              <a:rPr lang="da-DK" smtClean="0"/>
              <a:t>Click to edit Master title style</a:t>
            </a:r>
            <a:endParaRPr lang="da-DK" dirty="0"/>
          </a:p>
        </p:txBody>
      </p:sp>
      <p:sp>
        <p:nvSpPr>
          <p:cNvPr id="3" name="Pladsholder til billede 2"/>
          <p:cNvSpPr>
            <a:spLocks noGrp="1"/>
          </p:cNvSpPr>
          <p:nvPr>
            <p:ph type="pic" idx="1"/>
          </p:nvPr>
        </p:nvSpPr>
        <p:spPr>
          <a:xfrm>
            <a:off x="1948180" y="810705"/>
            <a:ext cx="5963603" cy="4326155"/>
          </a:xfrm>
          <a:prstGeom prst="rect">
            <a:avLst/>
          </a:prstGeom>
        </p:spPr>
        <p:txBody>
          <a:bodyPr lIns="99377" tIns="49688" rIns="99377" bIns="49688"/>
          <a:lstStyle>
            <a:lvl1pPr marL="0" indent="0">
              <a:buNone/>
              <a:defRPr sz="3500"/>
            </a:lvl1pPr>
            <a:lvl2pPr marL="496885" indent="0">
              <a:buNone/>
              <a:defRPr sz="3000"/>
            </a:lvl2pPr>
            <a:lvl3pPr marL="993770" indent="0">
              <a:buNone/>
              <a:defRPr sz="2600"/>
            </a:lvl3pPr>
            <a:lvl4pPr marL="1490655" indent="0">
              <a:buNone/>
              <a:defRPr sz="2200"/>
            </a:lvl4pPr>
            <a:lvl5pPr marL="1987540" indent="0">
              <a:buNone/>
              <a:defRPr sz="2200"/>
            </a:lvl5pPr>
            <a:lvl6pPr marL="2484425" indent="0">
              <a:buNone/>
              <a:defRPr sz="2200"/>
            </a:lvl6pPr>
            <a:lvl7pPr marL="2981310" indent="0">
              <a:buNone/>
              <a:defRPr sz="2200"/>
            </a:lvl7pPr>
            <a:lvl8pPr marL="3478195" indent="0">
              <a:buNone/>
              <a:defRPr sz="2200"/>
            </a:lvl8pPr>
            <a:lvl9pPr marL="3975080" indent="0">
              <a:buNone/>
              <a:defRPr sz="2200"/>
            </a:lvl9pPr>
          </a:lstStyle>
          <a:p>
            <a:r>
              <a:rPr lang="da-DK" smtClean="0"/>
              <a:t>Drag picture to placeholder or click icon to add</a:t>
            </a:r>
            <a:endParaRPr lang="da-DK"/>
          </a:p>
        </p:txBody>
      </p:sp>
      <p:sp>
        <p:nvSpPr>
          <p:cNvPr id="4" name="Pladsholder til tekst 3"/>
          <p:cNvSpPr>
            <a:spLocks noGrp="1"/>
          </p:cNvSpPr>
          <p:nvPr>
            <p:ph type="body" sz="half" idx="2"/>
          </p:nvPr>
        </p:nvSpPr>
        <p:spPr>
          <a:xfrm>
            <a:off x="1948180" y="5832010"/>
            <a:ext cx="5963603" cy="874542"/>
          </a:xfrm>
          <a:prstGeom prst="rect">
            <a:avLst/>
          </a:prstGeom>
        </p:spPr>
        <p:txBody>
          <a:bodyPr lIns="99377" tIns="49688" rIns="99377" bIns="49688"/>
          <a:lstStyle>
            <a:lvl1pPr marL="0" indent="0">
              <a:buNone/>
              <a:defRPr sz="2000"/>
            </a:lvl1pPr>
            <a:lvl2pPr marL="496885" indent="0">
              <a:buNone/>
              <a:defRPr sz="1300"/>
            </a:lvl2pPr>
            <a:lvl3pPr marL="993770" indent="0">
              <a:buNone/>
              <a:defRPr sz="1100"/>
            </a:lvl3pPr>
            <a:lvl4pPr marL="1490655" indent="0">
              <a:buNone/>
              <a:defRPr sz="1000"/>
            </a:lvl4pPr>
            <a:lvl5pPr marL="1987540" indent="0">
              <a:buNone/>
              <a:defRPr sz="1000"/>
            </a:lvl5pPr>
            <a:lvl6pPr marL="2484425" indent="0">
              <a:buNone/>
              <a:defRPr sz="1000"/>
            </a:lvl6pPr>
            <a:lvl7pPr marL="2981310" indent="0">
              <a:buNone/>
              <a:defRPr sz="1000"/>
            </a:lvl7pPr>
            <a:lvl8pPr marL="3478195" indent="0">
              <a:buNone/>
              <a:defRPr sz="1000"/>
            </a:lvl8pPr>
            <a:lvl9pPr marL="3975080" indent="0">
              <a:buNone/>
              <a:defRPr sz="1000"/>
            </a:lvl9pPr>
          </a:lstStyle>
          <a:p>
            <a:pPr lvl="0"/>
            <a:r>
              <a:rPr lang="da-DK"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moch\Dropbox\cphbusiness\Grafik\Students\Cphbusiness_Students_logo\RGB\PNG\Cphbusiness_Students_RG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3872" y="322515"/>
            <a:ext cx="1256598" cy="30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3287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iming>
    <p:tnLst>
      <p:par>
        <p:cTn xmlns:p14="http://schemas.microsoft.com/office/powerpoint/2010/main" id="1" dur="indefinite" restart="never" nodeType="tmRoot"/>
      </p:par>
    </p:tnLst>
  </p:timing>
  <p:txStyles>
    <p:titleStyle>
      <a:lvl1pPr algn="l" defTabSz="496885" rtl="0" eaLnBrk="1" latinLnBrk="0" hangingPunct="1">
        <a:spcBef>
          <a:spcPct val="0"/>
        </a:spcBef>
        <a:buNone/>
        <a:defRPr sz="3600" kern="1200">
          <a:solidFill>
            <a:srgbClr val="FBB040"/>
          </a:solidFill>
          <a:latin typeface="Verdana"/>
          <a:ea typeface="+mj-ea"/>
          <a:cs typeface="Verdana"/>
        </a:defRPr>
      </a:lvl1pPr>
    </p:titleStyle>
    <p:bodyStyle>
      <a:lvl1pPr marL="372664" indent="-372664"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1pPr>
      <a:lvl2pPr marL="807438" indent="-310553"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2pPr>
      <a:lvl3pPr marL="124221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3pPr>
      <a:lvl4pPr marL="1739097"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4pPr>
      <a:lvl5pPr marL="223598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885" rtl="0" eaLnBrk="1" latinLnBrk="0" hangingPunct="1">
        <a:defRPr sz="2000" kern="1200">
          <a:solidFill>
            <a:schemeClr val="tx1"/>
          </a:solidFill>
          <a:latin typeface="+mn-lt"/>
          <a:ea typeface="+mn-ea"/>
          <a:cs typeface="+mn-cs"/>
        </a:defRPr>
      </a:lvl1pPr>
      <a:lvl2pPr marL="496885" algn="l" defTabSz="496885" rtl="0" eaLnBrk="1" latinLnBrk="0" hangingPunct="1">
        <a:defRPr sz="2000" kern="1200">
          <a:solidFill>
            <a:schemeClr val="tx1"/>
          </a:solidFill>
          <a:latin typeface="+mn-lt"/>
          <a:ea typeface="+mn-ea"/>
          <a:cs typeface="+mn-cs"/>
        </a:defRPr>
      </a:lvl2pPr>
      <a:lvl3pPr marL="993770" algn="l" defTabSz="496885" rtl="0" eaLnBrk="1" latinLnBrk="0" hangingPunct="1">
        <a:defRPr sz="2000" kern="1200">
          <a:solidFill>
            <a:schemeClr val="tx1"/>
          </a:solidFill>
          <a:latin typeface="+mn-lt"/>
          <a:ea typeface="+mn-ea"/>
          <a:cs typeface="+mn-cs"/>
        </a:defRPr>
      </a:lvl3pPr>
      <a:lvl4pPr marL="1490655" algn="l" defTabSz="496885" rtl="0" eaLnBrk="1" latinLnBrk="0" hangingPunct="1">
        <a:defRPr sz="2000" kern="1200">
          <a:solidFill>
            <a:schemeClr val="tx1"/>
          </a:solidFill>
          <a:latin typeface="+mn-lt"/>
          <a:ea typeface="+mn-ea"/>
          <a:cs typeface="+mn-cs"/>
        </a:defRPr>
      </a:lvl4pPr>
      <a:lvl5pPr marL="1987540" algn="l" defTabSz="496885" rtl="0" eaLnBrk="1" latinLnBrk="0" hangingPunct="1">
        <a:defRPr sz="2000" kern="1200">
          <a:solidFill>
            <a:schemeClr val="tx1"/>
          </a:solidFill>
          <a:latin typeface="+mn-lt"/>
          <a:ea typeface="+mn-ea"/>
          <a:cs typeface="+mn-cs"/>
        </a:defRPr>
      </a:lvl5pPr>
      <a:lvl6pPr marL="2484425" algn="l" defTabSz="496885" rtl="0" eaLnBrk="1" latinLnBrk="0" hangingPunct="1">
        <a:defRPr sz="2000" kern="1200">
          <a:solidFill>
            <a:schemeClr val="tx1"/>
          </a:solidFill>
          <a:latin typeface="+mn-lt"/>
          <a:ea typeface="+mn-ea"/>
          <a:cs typeface="+mn-cs"/>
        </a:defRPr>
      </a:lvl6pPr>
      <a:lvl7pPr marL="2981310" algn="l" defTabSz="496885" rtl="0" eaLnBrk="1" latinLnBrk="0" hangingPunct="1">
        <a:defRPr sz="2000" kern="1200">
          <a:solidFill>
            <a:schemeClr val="tx1"/>
          </a:solidFill>
          <a:latin typeface="+mn-lt"/>
          <a:ea typeface="+mn-ea"/>
          <a:cs typeface="+mn-cs"/>
        </a:defRPr>
      </a:lvl7pPr>
      <a:lvl8pPr marL="3478195" algn="l" defTabSz="496885" rtl="0" eaLnBrk="1" latinLnBrk="0" hangingPunct="1">
        <a:defRPr sz="2000" kern="1200">
          <a:solidFill>
            <a:schemeClr val="tx1"/>
          </a:solidFill>
          <a:latin typeface="+mn-lt"/>
          <a:ea typeface="+mn-ea"/>
          <a:cs typeface="+mn-cs"/>
        </a:defRPr>
      </a:lvl8pPr>
      <a:lvl9pPr marL="3975080" algn="l" defTabSz="4968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solidFill>
                  <a:srgbClr val="FFFFFF"/>
                </a:solidFill>
              </a:rPr>
              <a:t>Board of directors, </a:t>
            </a:r>
          </a:p>
          <a:p>
            <a:r>
              <a:rPr lang="en-GB" dirty="0" smtClean="0">
                <a:solidFill>
                  <a:srgbClr val="FFFFFF"/>
                </a:solidFill>
              </a:rPr>
              <a:t>Cphbusiness Students</a:t>
            </a:r>
            <a:endParaRPr lang="en-GB" dirty="0">
              <a:solidFill>
                <a:srgbClr val="FFFFFF"/>
              </a:solidFill>
            </a:endParaRPr>
          </a:p>
        </p:txBody>
      </p:sp>
      <p:sp>
        <p:nvSpPr>
          <p:cNvPr id="3" name="Pladsholder til tekst 2"/>
          <p:cNvSpPr>
            <a:spLocks noGrp="1"/>
          </p:cNvSpPr>
          <p:nvPr>
            <p:ph type="body" sz="quarter" idx="11"/>
          </p:nvPr>
        </p:nvSpPr>
        <p:spPr>
          <a:xfrm>
            <a:off x="1127236" y="5003800"/>
            <a:ext cx="7409023" cy="1707896"/>
          </a:xfrm>
        </p:spPr>
        <p:txBody>
          <a:bodyPr/>
          <a:lstStyle/>
          <a:p>
            <a:r>
              <a:rPr lang="en-GB" dirty="0"/>
              <a:t>M</a:t>
            </a:r>
            <a:r>
              <a:rPr lang="en-GB" dirty="0" smtClean="0"/>
              <a:t>eeting – 26.05.16</a:t>
            </a:r>
            <a:endParaRPr lang="en-GB" dirty="0"/>
          </a:p>
        </p:txBody>
      </p:sp>
    </p:spTree>
    <p:extLst>
      <p:ext uri="{BB962C8B-B14F-4D97-AF65-F5344CB8AC3E}">
        <p14:creationId xmlns:p14="http://schemas.microsoft.com/office/powerpoint/2010/main" val="28843643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6</a:t>
            </a:r>
            <a:r>
              <a:rPr lang="en-GB" dirty="0" smtClean="0"/>
              <a:t>. Advisory Board</a:t>
            </a:r>
            <a:endParaRPr lang="en-GB" dirty="0"/>
          </a:p>
          <a:p>
            <a:pPr algn="r"/>
            <a:r>
              <a:rPr lang="en-GB" sz="2400" dirty="0"/>
              <a:t>/ </a:t>
            </a:r>
            <a:r>
              <a:rPr lang="en-GB" sz="2400" dirty="0" smtClean="0"/>
              <a:t>Charlotte</a:t>
            </a:r>
            <a:endParaRPr lang="en-GB" sz="2400" dirty="0"/>
          </a:p>
          <a:p>
            <a:endParaRPr lang="da-DK" dirty="0"/>
          </a:p>
          <a:p>
            <a:endParaRPr lang="da-DK" dirty="0"/>
          </a:p>
        </p:txBody>
      </p:sp>
      <p:sp>
        <p:nvSpPr>
          <p:cNvPr id="3" name="Pladsholder til indhold 2"/>
          <p:cNvSpPr>
            <a:spLocks noGrp="1"/>
          </p:cNvSpPr>
          <p:nvPr>
            <p:ph sz="quarter" idx="12"/>
          </p:nvPr>
        </p:nvSpPr>
        <p:spPr>
          <a:xfrm>
            <a:off x="554736" y="1573517"/>
            <a:ext cx="8789988" cy="5642181"/>
          </a:xfrm>
        </p:spPr>
        <p:txBody>
          <a:bodyPr/>
          <a:lstStyle/>
          <a:p>
            <a:r>
              <a:rPr lang="en-GB" dirty="0" smtClean="0"/>
              <a:t>Structure suggestion:</a:t>
            </a:r>
          </a:p>
          <a:p>
            <a:pPr lvl="1"/>
            <a:r>
              <a:rPr lang="en-GB" dirty="0" smtClean="0"/>
              <a:t>3 x Board members: chairman, vice chairman and Cphbusiness employee representative</a:t>
            </a:r>
          </a:p>
          <a:p>
            <a:pPr lvl="1"/>
            <a:r>
              <a:rPr lang="en-GB" dirty="0" smtClean="0"/>
              <a:t>4 x External members – suggestion:</a:t>
            </a:r>
          </a:p>
          <a:p>
            <a:pPr lvl="2"/>
            <a:r>
              <a:rPr lang="en-GB" dirty="0" smtClean="0"/>
              <a:t>Anders </a:t>
            </a:r>
            <a:r>
              <a:rPr lang="en-GB" dirty="0" err="1" smtClean="0"/>
              <a:t>Lauritsen</a:t>
            </a:r>
            <a:r>
              <a:rPr lang="en-GB" dirty="0" smtClean="0"/>
              <a:t> from </a:t>
            </a:r>
            <a:r>
              <a:rPr lang="en-GB" dirty="0" err="1" smtClean="0"/>
              <a:t>Studenterbolaget</a:t>
            </a:r>
            <a:r>
              <a:rPr lang="en-GB" dirty="0" smtClean="0"/>
              <a:t>/</a:t>
            </a:r>
            <a:r>
              <a:rPr lang="en-GB" dirty="0" err="1" smtClean="0"/>
              <a:t>Monso</a:t>
            </a:r>
            <a:endParaRPr lang="en-GB" dirty="0" smtClean="0"/>
          </a:p>
          <a:p>
            <a:pPr lvl="2"/>
            <a:r>
              <a:rPr lang="en-GB" dirty="0" smtClean="0"/>
              <a:t>Ulla </a:t>
            </a:r>
            <a:r>
              <a:rPr lang="en-GB" dirty="0" err="1" smtClean="0"/>
              <a:t>Trolle</a:t>
            </a:r>
            <a:r>
              <a:rPr lang="en-GB" dirty="0" smtClean="0"/>
              <a:t> from </a:t>
            </a:r>
            <a:r>
              <a:rPr lang="en-GB" dirty="0" err="1" smtClean="0"/>
              <a:t>Trolle</a:t>
            </a:r>
            <a:r>
              <a:rPr lang="en-GB" dirty="0" smtClean="0"/>
              <a:t> Marketing</a:t>
            </a:r>
          </a:p>
          <a:p>
            <a:pPr lvl="2"/>
            <a:r>
              <a:rPr lang="en-GB" dirty="0" smtClean="0"/>
              <a:t>Merete </a:t>
            </a:r>
            <a:r>
              <a:rPr lang="en-GB" dirty="0" err="1" smtClean="0"/>
              <a:t>Brunander</a:t>
            </a:r>
            <a:r>
              <a:rPr lang="en-GB" dirty="0" smtClean="0"/>
              <a:t> from </a:t>
            </a:r>
            <a:r>
              <a:rPr lang="en-GB" dirty="0" err="1" smtClean="0"/>
              <a:t>Brunander</a:t>
            </a:r>
            <a:r>
              <a:rPr lang="en-GB" dirty="0" smtClean="0"/>
              <a:t> Consulting</a:t>
            </a:r>
          </a:p>
          <a:p>
            <a:pPr lvl="2"/>
            <a:r>
              <a:rPr lang="en-GB" dirty="0" smtClean="0"/>
              <a:t>Maria </a:t>
            </a:r>
            <a:r>
              <a:rPr lang="en-GB" dirty="0" err="1" smtClean="0"/>
              <a:t>Fauerby</a:t>
            </a:r>
            <a:r>
              <a:rPr lang="en-GB" dirty="0" smtClean="0"/>
              <a:t> from HK</a:t>
            </a:r>
          </a:p>
          <a:p>
            <a:pPr lvl="1"/>
            <a:r>
              <a:rPr lang="en-GB" dirty="0" smtClean="0"/>
              <a:t>1 x Cphbusiness </a:t>
            </a:r>
            <a:r>
              <a:rPr lang="en-GB" dirty="0"/>
              <a:t>s</a:t>
            </a:r>
            <a:r>
              <a:rPr lang="en-GB" dirty="0" smtClean="0"/>
              <a:t>taff members - suggestion: </a:t>
            </a:r>
          </a:p>
          <a:p>
            <a:pPr lvl="2"/>
            <a:r>
              <a:rPr lang="en-GB" dirty="0" err="1" smtClean="0"/>
              <a:t>Henriette</a:t>
            </a:r>
            <a:r>
              <a:rPr lang="en-GB" dirty="0" smtClean="0"/>
              <a:t> </a:t>
            </a:r>
            <a:r>
              <a:rPr lang="en-GB" dirty="0" err="1" smtClean="0"/>
              <a:t>Volmers</a:t>
            </a:r>
            <a:r>
              <a:rPr lang="en-GB" dirty="0" smtClean="0"/>
              <a:t> from Cphbusiness Partner</a:t>
            </a:r>
          </a:p>
          <a:p>
            <a:r>
              <a:rPr lang="en-GB" dirty="0" smtClean="0"/>
              <a:t>Formulate vision, purpose and tasks</a:t>
            </a:r>
          </a:p>
          <a:p>
            <a:r>
              <a:rPr lang="en-GB" dirty="0" smtClean="0"/>
              <a:t>Formulate rules for the advisory board</a:t>
            </a:r>
          </a:p>
          <a:p>
            <a:pPr marL="0" indent="0">
              <a:buNone/>
            </a:pPr>
            <a:r>
              <a:rPr lang="en-GB" dirty="0" smtClean="0"/>
              <a:t>Let’s from a work group!</a:t>
            </a:r>
            <a:endParaRPr lang="en-GB" dirty="0"/>
          </a:p>
        </p:txBody>
      </p:sp>
    </p:spTree>
    <p:extLst>
      <p:ext uri="{BB962C8B-B14F-4D97-AF65-F5344CB8AC3E}">
        <p14:creationId xmlns:p14="http://schemas.microsoft.com/office/powerpoint/2010/main" val="94470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7</a:t>
            </a:r>
            <a:r>
              <a:rPr lang="en-GB" dirty="0" smtClean="0"/>
              <a:t>. SWOT PRESENTATIONS</a:t>
            </a:r>
          </a:p>
          <a:p>
            <a:pPr algn="r"/>
            <a:r>
              <a:rPr lang="en-GB" dirty="0" smtClean="0"/>
              <a:t>– task for today</a:t>
            </a:r>
            <a:endParaRPr lang="en-GB" dirty="0"/>
          </a:p>
        </p:txBody>
      </p:sp>
      <p:sp>
        <p:nvSpPr>
          <p:cNvPr id="5" name="Content Placeholder 2"/>
          <p:cNvSpPr txBox="1">
            <a:spLocks/>
          </p:cNvSpPr>
          <p:nvPr/>
        </p:nvSpPr>
        <p:spPr>
          <a:xfrm>
            <a:off x="554736" y="2320078"/>
            <a:ext cx="9088628" cy="4512522"/>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r>
              <a:rPr lang="en-GB" b="1" dirty="0" smtClean="0">
                <a:sym typeface="Wingdings"/>
              </a:rPr>
              <a:t>Task for each department:</a:t>
            </a:r>
          </a:p>
          <a:p>
            <a:pPr lvl="1"/>
            <a:r>
              <a:rPr lang="en-GB" dirty="0" err="1" smtClean="0">
                <a:sym typeface="Wingdings"/>
              </a:rPr>
              <a:t>Analyze</a:t>
            </a:r>
            <a:r>
              <a:rPr lang="en-GB" dirty="0" smtClean="0">
                <a:sym typeface="Wingdings"/>
              </a:rPr>
              <a:t> the SWOT – what can </a:t>
            </a:r>
            <a:r>
              <a:rPr lang="en-GB" b="1" dirty="0" smtClean="0">
                <a:sym typeface="Wingdings"/>
              </a:rPr>
              <a:t>your department </a:t>
            </a:r>
            <a:r>
              <a:rPr lang="en-GB" dirty="0" smtClean="0">
                <a:sym typeface="Wingdings"/>
              </a:rPr>
              <a:t>do</a:t>
            </a:r>
          </a:p>
          <a:p>
            <a:pPr lvl="2"/>
            <a:r>
              <a:rPr lang="en-GB" dirty="0" smtClean="0">
                <a:sym typeface="Wingdings"/>
              </a:rPr>
              <a:t>To turn weaknesses into </a:t>
            </a:r>
            <a:r>
              <a:rPr lang="en-GB" dirty="0" err="1" smtClean="0">
                <a:sym typeface="Wingdings"/>
              </a:rPr>
              <a:t>strenghts</a:t>
            </a:r>
            <a:r>
              <a:rPr lang="en-GB" dirty="0" smtClean="0">
                <a:sym typeface="Wingdings"/>
              </a:rPr>
              <a:t>?</a:t>
            </a:r>
          </a:p>
          <a:p>
            <a:pPr lvl="2"/>
            <a:r>
              <a:rPr lang="en-GB" dirty="0" smtClean="0">
                <a:sym typeface="Wingdings"/>
              </a:rPr>
              <a:t>To exploit the opportunities?</a:t>
            </a:r>
          </a:p>
          <a:p>
            <a:pPr lvl="2"/>
            <a:r>
              <a:rPr lang="en-GB" dirty="0" smtClean="0">
                <a:sym typeface="Wingdings"/>
              </a:rPr>
              <a:t>To avoid threats?</a:t>
            </a:r>
          </a:p>
          <a:p>
            <a:pPr marL="993770" lvl="2" indent="0">
              <a:buNone/>
            </a:pPr>
            <a:endParaRPr lang="en-GB" b="1" dirty="0">
              <a:sym typeface="Wingdings"/>
            </a:endParaRPr>
          </a:p>
          <a:p>
            <a:r>
              <a:rPr lang="en-GB" b="1" dirty="0" smtClean="0">
                <a:sym typeface="Wingdings"/>
              </a:rPr>
              <a:t>Let’s see the action plans!</a:t>
            </a:r>
            <a:endParaRPr lang="en-GB" dirty="0" smtClean="0">
              <a:sym typeface="Wingdings"/>
            </a:endParaRPr>
          </a:p>
        </p:txBody>
      </p:sp>
    </p:spTree>
    <p:extLst>
      <p:ext uri="{BB962C8B-B14F-4D97-AF65-F5344CB8AC3E}">
        <p14:creationId xmlns:p14="http://schemas.microsoft.com/office/powerpoint/2010/main" val="3285555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COMMUNICATION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Rectangle 3"/>
          <p:cNvSpPr/>
          <p:nvPr/>
        </p:nvSpPr>
        <p:spPr>
          <a:xfrm>
            <a:off x="322877" y="2409333"/>
            <a:ext cx="7009297" cy="482183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800"/>
              </a:spcAft>
            </a:pPr>
            <a:r>
              <a:rPr lang="en-GB" sz="1800" b="1" dirty="0">
                <a:latin typeface="Calibri" panose="020F0502020204030204" pitchFamily="34" charset="0"/>
                <a:ea typeface="Calibri" panose="020F0502020204030204" pitchFamily="34" charset="0"/>
                <a:cs typeface="Times New Roman" panose="02020603050405020304" pitchFamily="18" charset="0"/>
              </a:rPr>
              <a:t>To exploit the opportunities?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800" i="1" dirty="0">
                <a:latin typeface="Calibri" panose="020F0502020204030204" pitchFamily="34" charset="0"/>
                <a:ea typeface="Calibri" panose="020F0502020204030204" pitchFamily="34" charset="0"/>
                <a:cs typeface="Times New Roman" panose="02020603050405020304" pitchFamily="18" charset="0"/>
              </a:rPr>
              <a:t>Many companies want us as partner</a:t>
            </a:r>
          </a:p>
          <a:p>
            <a:pPr>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Have a good visual presentation</a:t>
            </a:r>
          </a:p>
          <a:p>
            <a:pPr>
              <a:spcAft>
                <a:spcPts val="800"/>
              </a:spcAft>
            </a:pPr>
            <a:r>
              <a:rPr lang="en-US" sz="1800" i="1" dirty="0">
                <a:latin typeface="Calibri" panose="020F0502020204030204" pitchFamily="34" charset="0"/>
                <a:ea typeface="Calibri" panose="020F0502020204030204" pitchFamily="34" charset="0"/>
                <a:cs typeface="Times New Roman" panose="02020603050405020304" pitchFamily="18" charset="0"/>
              </a:rPr>
              <a:t>New members = new </a:t>
            </a:r>
            <a:r>
              <a:rPr lang="en-US" sz="1800" i="1" dirty="0" err="1">
                <a:latin typeface="Calibri" panose="020F0502020204030204" pitchFamily="34" charset="0"/>
                <a:ea typeface="Calibri" panose="020F0502020204030204" pitchFamily="34" charset="0"/>
                <a:cs typeface="Times New Roman" panose="02020603050405020304" pitchFamily="18" charset="0"/>
              </a:rPr>
              <a:t>ideas+potential</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Have meetings, and delegate, </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smtClean="0">
                <a:latin typeface="Calibri" panose="020F0502020204030204" pitchFamily="34" charset="0"/>
                <a:ea typeface="Calibri" panose="020F0502020204030204" pitchFamily="34" charset="0"/>
                <a:cs typeface="Times New Roman" panose="02020603050405020304" pitchFamily="18" charset="0"/>
              </a:rPr>
              <a:t>managers </a:t>
            </a:r>
            <a:r>
              <a:rPr lang="en-US" sz="1800" dirty="0">
                <a:latin typeface="Calibri" panose="020F0502020204030204" pitchFamily="34" charset="0"/>
                <a:ea typeface="Calibri" panose="020F0502020204030204" pitchFamily="34" charset="0"/>
                <a:cs typeface="Times New Roman" panose="02020603050405020304" pitchFamily="18" charset="0"/>
              </a:rPr>
              <a:t>forward ideas at </a:t>
            </a:r>
            <a:r>
              <a:rPr lang="en-US" sz="1800" dirty="0" smtClean="0">
                <a:latin typeface="Calibri" panose="020F0502020204030204" pitchFamily="34" charset="0"/>
                <a:ea typeface="Calibri" panose="020F0502020204030204" pitchFamily="34" charset="0"/>
                <a:cs typeface="Times New Roman" panose="02020603050405020304" pitchFamily="18" charset="0"/>
              </a:rPr>
              <a:t>management </a:t>
            </a:r>
            <a:r>
              <a:rPr lang="en-US" sz="1800" dirty="0">
                <a:latin typeface="Calibri" panose="020F0502020204030204" pitchFamily="34" charset="0"/>
                <a:ea typeface="Calibri" panose="020F0502020204030204" pitchFamily="34" charset="0"/>
                <a:cs typeface="Times New Roman" panose="02020603050405020304" pitchFamily="18" charset="0"/>
              </a:rPr>
              <a:t>meetings</a:t>
            </a:r>
          </a:p>
          <a:p>
            <a:pPr>
              <a:spcAft>
                <a:spcPts val="800"/>
              </a:spcAft>
            </a:pPr>
            <a:r>
              <a:rPr lang="en-US" sz="1800" i="1" dirty="0">
                <a:latin typeface="Calibri" panose="020F0502020204030204" pitchFamily="34" charset="0"/>
                <a:ea typeface="Calibri" panose="020F0502020204030204" pitchFamily="34" charset="0"/>
                <a:cs typeface="Times New Roman" panose="02020603050405020304" pitchFamily="18" charset="0"/>
              </a:rPr>
              <a:t>Staff</a:t>
            </a:r>
          </a:p>
          <a:p>
            <a:pPr>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The newsletter for teachers and students</a:t>
            </a:r>
          </a:p>
          <a:p>
            <a:pPr>
              <a:spcAft>
                <a:spcPts val="800"/>
              </a:spcAft>
            </a:pPr>
            <a:r>
              <a:rPr lang="en-US" sz="1800" i="1" dirty="0">
                <a:latin typeface="Calibri" panose="020F0502020204030204" pitchFamily="34" charset="0"/>
                <a:ea typeface="Calibri" panose="020F0502020204030204" pitchFamily="34" charset="0"/>
                <a:cs typeface="Times New Roman" panose="02020603050405020304" pitchFamily="18" charset="0"/>
              </a:rPr>
              <a:t>Students, Students are online, Access to the students – real life</a:t>
            </a:r>
          </a:p>
          <a:p>
            <a:pPr indent="457200">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More content of what we do (Newsletter, “behind the scenes” </a:t>
            </a:r>
            <a:r>
              <a:rPr lang="en-US" sz="1800" dirty="0" err="1">
                <a:latin typeface="Calibri" panose="020F0502020204030204" pitchFamily="34" charset="0"/>
                <a:ea typeface="Calibri" panose="020F0502020204030204" pitchFamily="34" charset="0"/>
                <a:cs typeface="Times New Roman" panose="02020603050405020304" pitchFamily="18" charset="0"/>
              </a:rPr>
              <a:t>etc</a:t>
            </a:r>
            <a:r>
              <a:rPr lang="en-US" sz="1800" dirty="0">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en-US" sz="1800" i="1" dirty="0">
                <a:latin typeface="Calibri" panose="020F0502020204030204" pitchFamily="34" charset="0"/>
                <a:ea typeface="Calibri" panose="020F0502020204030204" pitchFamily="34" charset="0"/>
                <a:cs typeface="Times New Roman" panose="02020603050405020304" pitchFamily="18" charset="0"/>
              </a:rPr>
              <a:t>Continue collaboration with Microsoft and HK, Sponsors</a:t>
            </a:r>
          </a:p>
          <a:p>
            <a:pPr marL="457200" marR="0">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Make sure to post HK visits at campus, make sure to produce quality products, which present partners good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71930" y="1771749"/>
            <a:ext cx="4968875" cy="194412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To avoid threats?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Knowledge and knowhow is leaving when the students are leaving</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Guidelines, summaries, Dropbox, the </a:t>
            </a:r>
            <a:r>
              <a:rPr lang="en-US" dirty="0" smtClean="0">
                <a:latin typeface="Calibri" panose="020F0502020204030204" pitchFamily="34" charset="0"/>
                <a:ea typeface="Calibri" panose="020F0502020204030204" pitchFamily="34" charset="0"/>
                <a:cs typeface="Times New Roman" panose="02020603050405020304" pitchFamily="18" charset="0"/>
              </a:rPr>
              <a:t>	new </a:t>
            </a:r>
            <a:r>
              <a:rPr lang="en-US" dirty="0">
                <a:latin typeface="Calibri" panose="020F0502020204030204" pitchFamily="34" charset="0"/>
                <a:ea typeface="Calibri" panose="020F0502020204030204" pitchFamily="34" charset="0"/>
                <a:cs typeface="Times New Roman" panose="02020603050405020304" pitchFamily="18" charset="0"/>
              </a:rPr>
              <a:t>mail “system”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0653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COMMUNICATION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Rectangle 7"/>
          <p:cNvSpPr/>
          <p:nvPr/>
        </p:nvSpPr>
        <p:spPr>
          <a:xfrm>
            <a:off x="484731" y="1591262"/>
            <a:ext cx="4968875" cy="237090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To turn weaknesses into </a:t>
            </a:r>
            <a:r>
              <a:rPr lang="en-GB" b="1" dirty="0" smtClean="0">
                <a:latin typeface="Calibri" panose="020F0502020204030204" pitchFamily="34" charset="0"/>
                <a:ea typeface="Calibri" panose="020F0502020204030204" pitchFamily="34" charset="0"/>
                <a:cs typeface="Times New Roman" panose="02020603050405020304" pitchFamily="18" charset="0"/>
              </a:rPr>
              <a:t>strengths?</a:t>
            </a:r>
            <a:endParaRPr lang="en-US" b="1"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Better marketing, more members, Active members should be active, get a camera, update guidelines and publish, members ideas should be taken up at management meeting, train own members regard the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other </a:t>
            </a:r>
            <a:r>
              <a:rPr lang="en-GB" dirty="0">
                <a:latin typeface="Calibri" panose="020F0502020204030204" pitchFamily="34" charset="0"/>
                <a:ea typeface="Calibri" panose="020F0502020204030204" pitchFamily="34" charset="0"/>
                <a:cs typeface="Times New Roman" panose="02020603050405020304" pitchFamily="18" charset="0"/>
              </a:rPr>
              <a:t>departments.</a:t>
            </a:r>
            <a:endParaRPr lang="en-US" dirty="0"/>
          </a:p>
        </p:txBody>
      </p:sp>
      <p:pic>
        <p:nvPicPr>
          <p:cNvPr id="10" name="Billede 3" descr="Communication_organisation.jpg"/>
          <p:cNvPicPr/>
          <p:nvPr/>
        </p:nvPicPr>
        <p:blipFill rotWithShape="1">
          <a:blip r:embed="rId2">
            <a:extLst>
              <a:ext uri="{28A0092B-C50C-407E-A947-70E740481C1C}">
                <a14:useLocalDpi xmlns:a14="http://schemas.microsoft.com/office/drawing/2010/main" val="0"/>
              </a:ext>
            </a:extLst>
          </a:blip>
          <a:srcRect l="19659" t="11530" r="9936" b="27136"/>
          <a:stretch/>
        </p:blipFill>
        <p:spPr>
          <a:xfrm>
            <a:off x="4533309" y="4003732"/>
            <a:ext cx="5167630" cy="3182620"/>
          </a:xfrm>
          <a:prstGeom prst="rect">
            <a:avLst/>
          </a:prstGeom>
        </p:spPr>
      </p:pic>
    </p:spTree>
    <p:extLst>
      <p:ext uri="{BB962C8B-B14F-4D97-AF65-F5344CB8AC3E}">
        <p14:creationId xmlns:p14="http://schemas.microsoft.com/office/powerpoint/2010/main" val="9697360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HR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400" y="1263710"/>
            <a:ext cx="9690100" cy="8525411"/>
          </a:xfrm>
          <a:prstGeom prst="rect">
            <a:avLst/>
          </a:prstGeom>
          <a:noFill/>
        </p:spPr>
        <p:txBody>
          <a:bodyPr wrap="square" rtlCol="0">
            <a:spAutoFit/>
          </a:bodyPr>
          <a:lstStyle/>
          <a:p>
            <a:endParaRPr lang="da-DK" sz="2600" b="1" dirty="0">
              <a:latin typeface="Verdana"/>
              <a:cs typeface="Verdana"/>
            </a:endParaRPr>
          </a:p>
          <a:p>
            <a:r>
              <a:rPr lang="da-DK" sz="2600" b="1" dirty="0" smtClean="0">
                <a:latin typeface="Verdana"/>
                <a:cs typeface="Verdana"/>
              </a:rPr>
              <a:t>WEAKNESSES</a:t>
            </a:r>
            <a:endParaRPr lang="da-DK" sz="2600" b="1" dirty="0">
              <a:latin typeface="Verdana"/>
              <a:cs typeface="Verdana"/>
            </a:endParaRPr>
          </a:p>
          <a:p>
            <a:pPr marL="342900" indent="-342900">
              <a:buFont typeface="Wingdings" charset="2"/>
              <a:buChar char="§"/>
            </a:pPr>
            <a:endParaRPr lang="da-DK" sz="2600" dirty="0" smtClean="0">
              <a:latin typeface="Verdana"/>
              <a:cs typeface="Verdana"/>
            </a:endParaRPr>
          </a:p>
          <a:p>
            <a:pPr marL="342900" indent="-342900">
              <a:buFont typeface="Wingdings" charset="2"/>
              <a:buChar char="§"/>
            </a:pPr>
            <a:r>
              <a:rPr lang="da-DK" sz="2600" dirty="0" err="1" smtClean="0">
                <a:latin typeface="Verdana"/>
                <a:cs typeface="Verdana"/>
              </a:rPr>
              <a:t>Lack</a:t>
            </a:r>
            <a:r>
              <a:rPr lang="da-DK" sz="2600" dirty="0" smtClean="0">
                <a:latin typeface="Verdana"/>
                <a:cs typeface="Verdana"/>
              </a:rPr>
              <a:t> </a:t>
            </a:r>
            <a:r>
              <a:rPr lang="da-DK" sz="2600" dirty="0">
                <a:latin typeface="Verdana"/>
                <a:cs typeface="Verdana"/>
              </a:rPr>
              <a:t>of </a:t>
            </a:r>
            <a:r>
              <a:rPr lang="da-DK" sz="2600" dirty="0" err="1">
                <a:latin typeface="Verdana"/>
                <a:cs typeface="Verdana"/>
              </a:rPr>
              <a:t>communication</a:t>
            </a:r>
            <a:r>
              <a:rPr lang="da-DK" sz="2600" dirty="0">
                <a:latin typeface="Verdana"/>
                <a:cs typeface="Verdana"/>
              </a:rPr>
              <a:t> </a:t>
            </a:r>
            <a:r>
              <a:rPr lang="da-DK" sz="2600" dirty="0" err="1">
                <a:latin typeface="Verdana"/>
                <a:cs typeface="Verdana"/>
              </a:rPr>
              <a:t>internal</a:t>
            </a:r>
            <a:r>
              <a:rPr lang="da-DK" sz="2600" dirty="0">
                <a:latin typeface="Verdana"/>
                <a:cs typeface="Verdana"/>
              </a:rPr>
              <a:t> and </a:t>
            </a:r>
            <a:r>
              <a:rPr lang="da-DK" sz="2600" dirty="0" err="1" smtClean="0">
                <a:latin typeface="Verdana"/>
                <a:cs typeface="Verdana"/>
              </a:rPr>
              <a:t>external</a:t>
            </a:r>
            <a:endParaRPr lang="da-DK" sz="2600" dirty="0" smtClean="0">
              <a:latin typeface="Verdana"/>
              <a:cs typeface="Verdana"/>
            </a:endParaRPr>
          </a:p>
          <a:p>
            <a:pPr marL="839785" lvl="1" indent="-342900">
              <a:buFont typeface="Wingdings" charset="2"/>
              <a:buChar char="§"/>
            </a:pPr>
            <a:r>
              <a:rPr lang="da-DK" sz="2200" dirty="0" err="1" smtClean="0">
                <a:latin typeface="Verdana"/>
                <a:cs typeface="Verdana"/>
              </a:rPr>
              <a:t>OrangeHRM</a:t>
            </a:r>
            <a:r>
              <a:rPr lang="da-DK" sz="2200" dirty="0" smtClean="0">
                <a:latin typeface="Verdana"/>
                <a:cs typeface="Verdana"/>
              </a:rPr>
              <a:t> </a:t>
            </a:r>
            <a:r>
              <a:rPr lang="da-DK" sz="2200" dirty="0">
                <a:latin typeface="Verdana"/>
                <a:cs typeface="Verdana"/>
              </a:rPr>
              <a:t>gives </a:t>
            </a:r>
            <a:r>
              <a:rPr lang="da-DK" sz="2200" dirty="0" err="1">
                <a:latin typeface="Verdana"/>
                <a:cs typeface="Verdana"/>
              </a:rPr>
              <a:t>you</a:t>
            </a:r>
            <a:r>
              <a:rPr lang="da-DK" sz="2200" dirty="0">
                <a:latin typeface="Verdana"/>
                <a:cs typeface="Verdana"/>
              </a:rPr>
              <a:t> an </a:t>
            </a:r>
            <a:r>
              <a:rPr lang="da-DK" sz="2200" dirty="0" err="1">
                <a:latin typeface="Verdana"/>
                <a:cs typeface="Verdana"/>
              </a:rPr>
              <a:t>easy</a:t>
            </a:r>
            <a:r>
              <a:rPr lang="da-DK" sz="2200" dirty="0">
                <a:latin typeface="Verdana"/>
                <a:cs typeface="Verdana"/>
              </a:rPr>
              <a:t> </a:t>
            </a:r>
            <a:r>
              <a:rPr lang="da-DK" sz="2200" dirty="0" err="1">
                <a:latin typeface="Verdana"/>
                <a:cs typeface="Verdana"/>
              </a:rPr>
              <a:t>access</a:t>
            </a:r>
            <a:r>
              <a:rPr lang="da-DK" sz="2200" dirty="0">
                <a:latin typeface="Verdana"/>
                <a:cs typeface="Verdana"/>
              </a:rPr>
              <a:t> to all the </a:t>
            </a:r>
            <a:r>
              <a:rPr lang="da-DK" sz="2200" dirty="0" err="1">
                <a:latin typeface="Verdana"/>
                <a:cs typeface="Verdana"/>
              </a:rPr>
              <a:t>active</a:t>
            </a:r>
            <a:r>
              <a:rPr lang="da-DK" sz="2200" dirty="0">
                <a:latin typeface="Verdana"/>
                <a:cs typeface="Verdana"/>
              </a:rPr>
              <a:t> </a:t>
            </a:r>
            <a:r>
              <a:rPr lang="da-DK" sz="2200" dirty="0" err="1">
                <a:latin typeface="Verdana"/>
                <a:cs typeface="Verdana"/>
              </a:rPr>
              <a:t>members</a:t>
            </a:r>
            <a:r>
              <a:rPr lang="da-DK" sz="2200" dirty="0">
                <a:latin typeface="Verdana"/>
                <a:cs typeface="Verdana"/>
              </a:rPr>
              <a:t> </a:t>
            </a:r>
            <a:r>
              <a:rPr lang="da-DK" sz="2200" dirty="0" err="1">
                <a:latin typeface="Verdana"/>
                <a:cs typeface="Verdana"/>
              </a:rPr>
              <a:t>contact</a:t>
            </a:r>
            <a:r>
              <a:rPr lang="da-DK" sz="2200" dirty="0">
                <a:latin typeface="Verdana"/>
                <a:cs typeface="Verdana"/>
              </a:rPr>
              <a:t> </a:t>
            </a:r>
            <a:r>
              <a:rPr lang="da-DK" sz="2200" dirty="0" err="1">
                <a:latin typeface="Verdana"/>
                <a:cs typeface="Verdana"/>
              </a:rPr>
              <a:t>details</a:t>
            </a:r>
            <a:r>
              <a:rPr lang="da-DK" sz="2200" dirty="0">
                <a:latin typeface="Verdana"/>
                <a:cs typeface="Verdana"/>
              </a:rPr>
              <a:t>. </a:t>
            </a:r>
            <a:r>
              <a:rPr lang="da-DK" sz="2200" dirty="0" err="1">
                <a:latin typeface="Verdana"/>
                <a:cs typeface="Verdana"/>
              </a:rPr>
              <a:t>You</a:t>
            </a:r>
            <a:r>
              <a:rPr lang="da-DK" sz="2200" dirty="0">
                <a:latin typeface="Verdana"/>
                <a:cs typeface="Verdana"/>
              </a:rPr>
              <a:t> </a:t>
            </a:r>
            <a:r>
              <a:rPr lang="da-DK" sz="2200" dirty="0" err="1">
                <a:latin typeface="Verdana"/>
                <a:cs typeface="Verdana"/>
              </a:rPr>
              <a:t>can</a:t>
            </a:r>
            <a:r>
              <a:rPr lang="da-DK" sz="2200" dirty="0">
                <a:latin typeface="Verdana"/>
                <a:cs typeface="Verdana"/>
              </a:rPr>
              <a:t> </a:t>
            </a:r>
            <a:r>
              <a:rPr lang="da-DK" sz="2200" dirty="0" err="1">
                <a:latin typeface="Verdana"/>
                <a:cs typeface="Verdana"/>
              </a:rPr>
              <a:t>easily</a:t>
            </a:r>
            <a:r>
              <a:rPr lang="da-DK" sz="2200" dirty="0">
                <a:latin typeface="Verdana"/>
                <a:cs typeface="Verdana"/>
              </a:rPr>
              <a:t> find </a:t>
            </a:r>
            <a:r>
              <a:rPr lang="da-DK" sz="2200" dirty="0" err="1">
                <a:latin typeface="Verdana"/>
                <a:cs typeface="Verdana"/>
              </a:rPr>
              <a:t>them</a:t>
            </a:r>
            <a:r>
              <a:rPr lang="da-DK" sz="2200" dirty="0">
                <a:latin typeface="Verdana"/>
                <a:cs typeface="Verdana"/>
              </a:rPr>
              <a:t> </a:t>
            </a:r>
            <a:r>
              <a:rPr lang="da-DK" sz="2200" dirty="0" err="1">
                <a:latin typeface="Verdana"/>
                <a:cs typeface="Verdana"/>
              </a:rPr>
              <a:t>sorted</a:t>
            </a:r>
            <a:r>
              <a:rPr lang="da-DK" sz="2200" dirty="0">
                <a:latin typeface="Verdana"/>
                <a:cs typeface="Verdana"/>
              </a:rPr>
              <a:t> by </a:t>
            </a:r>
            <a:r>
              <a:rPr lang="da-DK" sz="2200" dirty="0" err="1">
                <a:latin typeface="Verdana"/>
                <a:cs typeface="Verdana"/>
              </a:rPr>
              <a:t>department</a:t>
            </a:r>
            <a:r>
              <a:rPr lang="da-DK" sz="2200" dirty="0">
                <a:latin typeface="Verdana"/>
                <a:cs typeface="Verdana"/>
              </a:rPr>
              <a:t>, campus, job </a:t>
            </a:r>
            <a:r>
              <a:rPr lang="da-DK" sz="2200" dirty="0" err="1">
                <a:latin typeface="Verdana"/>
                <a:cs typeface="Verdana"/>
              </a:rPr>
              <a:t>title</a:t>
            </a:r>
            <a:r>
              <a:rPr lang="da-DK" sz="2200" dirty="0">
                <a:latin typeface="Verdana"/>
                <a:cs typeface="Verdana"/>
              </a:rPr>
              <a:t>, etc. </a:t>
            </a:r>
            <a:endParaRPr lang="da-DK" sz="2200" dirty="0" smtClean="0">
              <a:latin typeface="Verdana"/>
              <a:cs typeface="Verdana"/>
            </a:endParaRPr>
          </a:p>
          <a:p>
            <a:pPr lvl="1"/>
            <a:endParaRPr lang="da-DK" sz="2200" dirty="0">
              <a:latin typeface="Verdana"/>
              <a:cs typeface="Verdana"/>
            </a:endParaRPr>
          </a:p>
          <a:p>
            <a:pPr marL="342900" indent="-342900">
              <a:buFont typeface="Wingdings" charset="2"/>
              <a:buChar char="§"/>
            </a:pPr>
            <a:r>
              <a:rPr lang="da-DK" sz="2600" dirty="0" err="1" smtClean="0">
                <a:latin typeface="Verdana"/>
                <a:cs typeface="Verdana"/>
              </a:rPr>
              <a:t>Weak</a:t>
            </a:r>
            <a:r>
              <a:rPr lang="da-DK" sz="2600" dirty="0" smtClean="0">
                <a:latin typeface="Verdana"/>
                <a:cs typeface="Verdana"/>
              </a:rPr>
              <a:t> </a:t>
            </a:r>
            <a:r>
              <a:rPr lang="da-DK" sz="2600" dirty="0">
                <a:latin typeface="Verdana"/>
                <a:cs typeface="Verdana"/>
              </a:rPr>
              <a:t>marketing + FB </a:t>
            </a:r>
            <a:r>
              <a:rPr lang="da-DK" sz="2600" dirty="0" smtClean="0">
                <a:latin typeface="Verdana"/>
                <a:cs typeface="Verdana"/>
              </a:rPr>
              <a:t>marketing</a:t>
            </a:r>
          </a:p>
          <a:p>
            <a:pPr marL="839785" lvl="1" indent="-342900">
              <a:buFont typeface="Wingdings" charset="2"/>
              <a:buChar char="§"/>
            </a:pPr>
            <a:r>
              <a:rPr lang="da-DK" sz="2200" dirty="0" err="1" smtClean="0">
                <a:latin typeface="Verdana"/>
                <a:cs typeface="Verdana"/>
              </a:rPr>
              <a:t>We</a:t>
            </a:r>
            <a:r>
              <a:rPr lang="da-DK" sz="2200" dirty="0" smtClean="0">
                <a:latin typeface="Verdana"/>
                <a:cs typeface="Verdana"/>
              </a:rPr>
              <a:t> </a:t>
            </a:r>
            <a:r>
              <a:rPr lang="da-DK" sz="2200" dirty="0" err="1">
                <a:latin typeface="Verdana"/>
                <a:cs typeface="Verdana"/>
              </a:rPr>
              <a:t>will</a:t>
            </a:r>
            <a:r>
              <a:rPr lang="da-DK" sz="2200" dirty="0">
                <a:latin typeface="Verdana"/>
                <a:cs typeface="Verdana"/>
              </a:rPr>
              <a:t> </a:t>
            </a:r>
            <a:r>
              <a:rPr lang="da-DK" sz="2200" dirty="0" err="1">
                <a:latin typeface="Verdana"/>
                <a:cs typeface="Verdana"/>
              </a:rPr>
              <a:t>help</a:t>
            </a:r>
            <a:r>
              <a:rPr lang="da-DK" sz="2200" dirty="0">
                <a:latin typeface="Verdana"/>
                <a:cs typeface="Verdana"/>
              </a:rPr>
              <a:t> </a:t>
            </a:r>
            <a:r>
              <a:rPr lang="da-DK" sz="2200" dirty="0" err="1">
                <a:latin typeface="Verdana"/>
                <a:cs typeface="Verdana"/>
              </a:rPr>
              <a:t>sharing</a:t>
            </a:r>
            <a:r>
              <a:rPr lang="da-DK" sz="2200" dirty="0">
                <a:latin typeface="Verdana"/>
                <a:cs typeface="Verdana"/>
              </a:rPr>
              <a:t> the </a:t>
            </a:r>
            <a:r>
              <a:rPr lang="da-DK" sz="2200" dirty="0" err="1">
                <a:latin typeface="Verdana"/>
                <a:cs typeface="Verdana"/>
              </a:rPr>
              <a:t>material</a:t>
            </a:r>
            <a:r>
              <a:rPr lang="da-DK" sz="2200" dirty="0">
                <a:latin typeface="Verdana"/>
                <a:cs typeface="Verdana"/>
              </a:rPr>
              <a:t> </a:t>
            </a:r>
            <a:r>
              <a:rPr lang="da-DK" sz="2200" dirty="0" err="1">
                <a:latin typeface="Verdana"/>
                <a:cs typeface="Verdana"/>
              </a:rPr>
              <a:t>throughout</a:t>
            </a:r>
            <a:r>
              <a:rPr lang="da-DK" sz="2200" dirty="0">
                <a:latin typeface="Verdana"/>
                <a:cs typeface="Verdana"/>
              </a:rPr>
              <a:t> the social media. </a:t>
            </a:r>
          </a:p>
          <a:p>
            <a:pPr marL="839785" lvl="1" indent="-342900">
              <a:buFont typeface="Wingdings" charset="2"/>
              <a:buChar char="§"/>
            </a:pPr>
            <a:r>
              <a:rPr lang="da-DK" sz="2200" dirty="0" smtClean="0">
                <a:latin typeface="Verdana"/>
                <a:cs typeface="Verdana"/>
              </a:rPr>
              <a:t>Active </a:t>
            </a:r>
            <a:r>
              <a:rPr lang="da-DK" sz="2200" dirty="0" err="1">
                <a:latin typeface="Verdana"/>
                <a:cs typeface="Verdana"/>
              </a:rPr>
              <a:t>members</a:t>
            </a:r>
            <a:r>
              <a:rPr lang="da-DK" sz="2200" dirty="0">
                <a:latin typeface="Verdana"/>
                <a:cs typeface="Verdana"/>
              </a:rPr>
              <a:t> </a:t>
            </a:r>
            <a:r>
              <a:rPr lang="da-DK" sz="2200" dirty="0" err="1">
                <a:latin typeface="Verdana"/>
                <a:cs typeface="Verdana"/>
              </a:rPr>
              <a:t>need</a:t>
            </a:r>
            <a:r>
              <a:rPr lang="da-DK" sz="2200" dirty="0">
                <a:latin typeface="Verdana"/>
                <a:cs typeface="Verdana"/>
              </a:rPr>
              <a:t> to </a:t>
            </a:r>
            <a:r>
              <a:rPr lang="da-DK" sz="2200" dirty="0" err="1">
                <a:latin typeface="Verdana"/>
                <a:cs typeface="Verdana"/>
              </a:rPr>
              <a:t>help</a:t>
            </a:r>
            <a:r>
              <a:rPr lang="da-DK" sz="2200" dirty="0">
                <a:latin typeface="Verdana"/>
                <a:cs typeface="Verdana"/>
              </a:rPr>
              <a:t> with the </a:t>
            </a:r>
            <a:r>
              <a:rPr lang="da-DK" sz="2200" dirty="0" err="1">
                <a:latin typeface="Verdana"/>
                <a:cs typeface="Verdana"/>
              </a:rPr>
              <a:t>communication</a:t>
            </a:r>
            <a:r>
              <a:rPr lang="da-DK" sz="2200" dirty="0">
                <a:latin typeface="Verdana"/>
                <a:cs typeface="Verdana"/>
              </a:rPr>
              <a:t> </a:t>
            </a:r>
          </a:p>
          <a:p>
            <a:pPr marL="839785" lvl="1" indent="-342900">
              <a:buFont typeface="Wingdings" charset="2"/>
              <a:buChar char="§"/>
            </a:pPr>
            <a:r>
              <a:rPr lang="da-DK" sz="2200" dirty="0" smtClean="0">
                <a:latin typeface="Verdana"/>
                <a:cs typeface="Verdana"/>
              </a:rPr>
              <a:t>Actives </a:t>
            </a:r>
            <a:r>
              <a:rPr lang="da-DK" sz="2200" dirty="0" err="1">
                <a:latin typeface="Verdana"/>
                <a:cs typeface="Verdana"/>
              </a:rPr>
              <a:t>lack</a:t>
            </a:r>
            <a:r>
              <a:rPr lang="da-DK" sz="2200" dirty="0">
                <a:latin typeface="Verdana"/>
                <a:cs typeface="Verdana"/>
              </a:rPr>
              <a:t> </a:t>
            </a:r>
            <a:r>
              <a:rPr lang="da-DK" sz="2200" dirty="0" err="1">
                <a:latin typeface="Verdana"/>
                <a:cs typeface="Verdana"/>
              </a:rPr>
              <a:t>understanding</a:t>
            </a:r>
            <a:r>
              <a:rPr lang="da-DK" sz="2200" dirty="0">
                <a:latin typeface="Verdana"/>
                <a:cs typeface="Verdana"/>
              </a:rPr>
              <a:t> of </a:t>
            </a:r>
            <a:r>
              <a:rPr lang="da-DK" sz="2200" dirty="0" err="1">
                <a:latin typeface="Verdana"/>
                <a:cs typeface="Verdana"/>
              </a:rPr>
              <a:t>how</a:t>
            </a:r>
            <a:r>
              <a:rPr lang="da-DK" sz="2200" dirty="0">
                <a:latin typeface="Verdana"/>
                <a:cs typeface="Verdana"/>
              </a:rPr>
              <a:t> social media </a:t>
            </a:r>
            <a:r>
              <a:rPr lang="da-DK" sz="2200" dirty="0" err="1">
                <a:latin typeface="Verdana"/>
                <a:cs typeface="Verdana"/>
              </a:rPr>
              <a:t>works</a:t>
            </a:r>
            <a:r>
              <a:rPr lang="da-DK" sz="2200" dirty="0">
                <a:latin typeface="Verdana"/>
                <a:cs typeface="Verdana"/>
              </a:rPr>
              <a:t> - </a:t>
            </a:r>
            <a:r>
              <a:rPr lang="da-DK" sz="2200" dirty="0" err="1">
                <a:latin typeface="Verdana"/>
                <a:cs typeface="Verdana"/>
              </a:rPr>
              <a:t>how</a:t>
            </a:r>
            <a:r>
              <a:rPr lang="da-DK" sz="2200" dirty="0">
                <a:latin typeface="Verdana"/>
                <a:cs typeface="Verdana"/>
              </a:rPr>
              <a:t> </a:t>
            </a:r>
            <a:r>
              <a:rPr lang="da-DK" sz="2200" dirty="0" err="1">
                <a:latin typeface="Verdana"/>
                <a:cs typeface="Verdana"/>
              </a:rPr>
              <a:t>there</a:t>
            </a:r>
            <a:r>
              <a:rPr lang="da-DK" sz="2200" dirty="0">
                <a:latin typeface="Verdana"/>
                <a:cs typeface="Verdana"/>
              </a:rPr>
              <a:t> </a:t>
            </a:r>
            <a:r>
              <a:rPr lang="da-DK" sz="2200" dirty="0" err="1">
                <a:latin typeface="Verdana"/>
                <a:cs typeface="Verdana"/>
              </a:rPr>
              <a:t>needs</a:t>
            </a:r>
            <a:r>
              <a:rPr lang="da-DK" sz="2200" dirty="0">
                <a:latin typeface="Verdana"/>
                <a:cs typeface="Verdana"/>
              </a:rPr>
              <a:t> to </a:t>
            </a:r>
            <a:r>
              <a:rPr lang="da-DK" sz="2200" dirty="0" err="1">
                <a:latin typeface="Verdana"/>
                <a:cs typeface="Verdana"/>
              </a:rPr>
              <a:t>be</a:t>
            </a:r>
            <a:r>
              <a:rPr lang="da-DK" sz="2200" dirty="0">
                <a:latin typeface="Verdana"/>
                <a:cs typeface="Verdana"/>
              </a:rPr>
              <a:t> </a:t>
            </a:r>
            <a:r>
              <a:rPr lang="da-DK" sz="2200" dirty="0" err="1">
                <a:latin typeface="Verdana"/>
                <a:cs typeface="Verdana"/>
              </a:rPr>
              <a:t>activity</a:t>
            </a:r>
            <a:r>
              <a:rPr lang="da-DK" sz="2200" dirty="0" smtClean="0">
                <a:latin typeface="Verdana"/>
                <a:cs typeface="Verdana"/>
              </a:rPr>
              <a:t>. </a:t>
            </a:r>
            <a:r>
              <a:rPr lang="da-DK" sz="2200" dirty="0" err="1" smtClean="0">
                <a:latin typeface="Verdana"/>
                <a:cs typeface="Verdana"/>
              </a:rPr>
              <a:t>We</a:t>
            </a:r>
            <a:r>
              <a:rPr lang="da-DK" sz="2200" dirty="0" smtClean="0">
                <a:latin typeface="Verdana"/>
                <a:cs typeface="Verdana"/>
              </a:rPr>
              <a:t> </a:t>
            </a:r>
            <a:r>
              <a:rPr lang="da-DK" sz="2200" dirty="0" err="1" smtClean="0">
                <a:latin typeface="Verdana"/>
                <a:cs typeface="Verdana"/>
              </a:rPr>
              <a:t>can</a:t>
            </a:r>
            <a:r>
              <a:rPr lang="da-DK" sz="2200" dirty="0" smtClean="0">
                <a:latin typeface="Verdana"/>
                <a:cs typeface="Verdana"/>
              </a:rPr>
              <a:t> </a:t>
            </a:r>
            <a:r>
              <a:rPr lang="da-DK" sz="2200" dirty="0" err="1" smtClean="0">
                <a:latin typeface="Verdana"/>
                <a:cs typeface="Verdana"/>
              </a:rPr>
              <a:t>explain</a:t>
            </a:r>
            <a:r>
              <a:rPr lang="da-DK" sz="2200" dirty="0" smtClean="0">
                <a:latin typeface="Verdana"/>
                <a:cs typeface="Verdana"/>
              </a:rPr>
              <a:t> </a:t>
            </a:r>
            <a:r>
              <a:rPr lang="da-DK" sz="2200" dirty="0">
                <a:latin typeface="Verdana"/>
                <a:cs typeface="Verdana"/>
              </a:rPr>
              <a:t>the </a:t>
            </a:r>
            <a:r>
              <a:rPr lang="da-DK" sz="2200" dirty="0" err="1">
                <a:latin typeface="Verdana"/>
                <a:cs typeface="Verdana"/>
              </a:rPr>
              <a:t>importance</a:t>
            </a:r>
            <a:r>
              <a:rPr lang="da-DK" sz="2200" dirty="0">
                <a:latin typeface="Verdana"/>
                <a:cs typeface="Verdana"/>
              </a:rPr>
              <a:t> of </a:t>
            </a:r>
            <a:r>
              <a:rPr lang="da-DK" sz="2200" dirty="0" err="1">
                <a:latin typeface="Verdana"/>
                <a:cs typeface="Verdana"/>
              </a:rPr>
              <a:t>that</a:t>
            </a:r>
            <a:r>
              <a:rPr lang="da-DK" sz="2200" dirty="0">
                <a:latin typeface="Verdana"/>
                <a:cs typeface="Verdana"/>
              </a:rPr>
              <a:t> </a:t>
            </a:r>
            <a:r>
              <a:rPr lang="da-DK" sz="2200" dirty="0" err="1">
                <a:latin typeface="Verdana"/>
                <a:cs typeface="Verdana"/>
              </a:rPr>
              <a:t>during</a:t>
            </a:r>
            <a:r>
              <a:rPr lang="da-DK" sz="2200" dirty="0">
                <a:latin typeface="Verdana"/>
                <a:cs typeface="Verdana"/>
              </a:rPr>
              <a:t> the </a:t>
            </a:r>
            <a:r>
              <a:rPr lang="da-DK" sz="2200" dirty="0" err="1">
                <a:latin typeface="Verdana"/>
                <a:cs typeface="Verdana"/>
              </a:rPr>
              <a:t>first</a:t>
            </a:r>
            <a:r>
              <a:rPr lang="da-DK" sz="2200" dirty="0">
                <a:latin typeface="Verdana"/>
                <a:cs typeface="Verdana"/>
              </a:rPr>
              <a:t> interview. </a:t>
            </a: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smtClean="0">
              <a:latin typeface="Verdana"/>
              <a:cs typeface="Verdana"/>
            </a:endParaRPr>
          </a:p>
          <a:p>
            <a:endParaRPr lang="da-DK" sz="2200" dirty="0" smtClean="0">
              <a:latin typeface="Verdana"/>
              <a:cs typeface="Verdana"/>
            </a:endParaRPr>
          </a:p>
          <a:p>
            <a:endParaRPr lang="da-DK" sz="2200" dirty="0" smtClean="0">
              <a:latin typeface="Verdana"/>
              <a:cs typeface="Verdana"/>
            </a:endParaRPr>
          </a:p>
        </p:txBody>
      </p:sp>
    </p:spTree>
    <p:extLst>
      <p:ext uri="{BB962C8B-B14F-4D97-AF65-F5344CB8AC3E}">
        <p14:creationId xmlns:p14="http://schemas.microsoft.com/office/powerpoint/2010/main" val="13710477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HR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400" y="1263710"/>
            <a:ext cx="9690100" cy="7848303"/>
          </a:xfrm>
          <a:prstGeom prst="rect">
            <a:avLst/>
          </a:prstGeom>
          <a:noFill/>
        </p:spPr>
        <p:txBody>
          <a:bodyPr wrap="square" rtlCol="0">
            <a:spAutoFit/>
          </a:bodyPr>
          <a:lstStyle/>
          <a:p>
            <a:r>
              <a:rPr lang="da-DK" sz="2600" b="1" dirty="0" smtClean="0">
                <a:latin typeface="Verdana"/>
                <a:cs typeface="Verdana"/>
              </a:rPr>
              <a:t>WEAKNESSES</a:t>
            </a:r>
          </a:p>
          <a:p>
            <a:endParaRPr lang="da-DK" sz="2600" b="1" dirty="0">
              <a:latin typeface="Verdana"/>
              <a:cs typeface="Verdana"/>
            </a:endParaRPr>
          </a:p>
          <a:p>
            <a:pPr marL="342900" indent="-342900">
              <a:buFont typeface="Wingdings" charset="2"/>
              <a:buChar char="§"/>
            </a:pPr>
            <a:r>
              <a:rPr lang="da-DK" sz="2600" dirty="0" err="1" smtClean="0">
                <a:latin typeface="Verdana"/>
                <a:cs typeface="Verdana"/>
              </a:rPr>
              <a:t>Lack</a:t>
            </a:r>
            <a:r>
              <a:rPr lang="da-DK" sz="2600" dirty="0" smtClean="0">
                <a:latin typeface="Verdana"/>
                <a:cs typeface="Verdana"/>
              </a:rPr>
              <a:t> </a:t>
            </a:r>
            <a:r>
              <a:rPr lang="da-DK" sz="2600" dirty="0">
                <a:latin typeface="Verdana"/>
                <a:cs typeface="Verdana"/>
              </a:rPr>
              <a:t>of </a:t>
            </a:r>
            <a:r>
              <a:rPr lang="da-DK" sz="2600" dirty="0" err="1">
                <a:latin typeface="Verdana"/>
                <a:cs typeface="Verdana"/>
              </a:rPr>
              <a:t>knowledge</a:t>
            </a:r>
            <a:r>
              <a:rPr lang="da-DK" sz="2600" dirty="0">
                <a:latin typeface="Verdana"/>
                <a:cs typeface="Verdana"/>
              </a:rPr>
              <a:t> of the student </a:t>
            </a:r>
            <a:r>
              <a:rPr lang="da-DK" sz="2600" dirty="0" smtClean="0">
                <a:latin typeface="Verdana"/>
                <a:cs typeface="Verdana"/>
              </a:rPr>
              <a:t>organisation</a:t>
            </a:r>
          </a:p>
          <a:p>
            <a:pPr marL="839785" lvl="1" indent="-342900">
              <a:buFont typeface="Wingdings" charset="2"/>
              <a:buChar char="§"/>
            </a:pPr>
            <a:r>
              <a:rPr lang="da-DK" sz="2200" dirty="0" smtClean="0">
                <a:latin typeface="Verdana"/>
                <a:cs typeface="Verdana"/>
              </a:rPr>
              <a:t>Post </a:t>
            </a:r>
            <a:r>
              <a:rPr lang="da-DK" sz="2200" dirty="0">
                <a:latin typeface="Verdana"/>
                <a:cs typeface="Verdana"/>
              </a:rPr>
              <a:t>the job </a:t>
            </a:r>
            <a:r>
              <a:rPr lang="da-DK" sz="2200" dirty="0" err="1" smtClean="0">
                <a:latin typeface="Verdana"/>
                <a:cs typeface="Verdana"/>
              </a:rPr>
              <a:t>postings</a:t>
            </a:r>
            <a:r>
              <a:rPr lang="da-DK" sz="2200" dirty="0" smtClean="0">
                <a:latin typeface="Verdana"/>
                <a:cs typeface="Verdana"/>
              </a:rPr>
              <a:t> </a:t>
            </a:r>
            <a:r>
              <a:rPr lang="da-DK" sz="2200" dirty="0">
                <a:latin typeface="Verdana"/>
                <a:cs typeface="Verdana"/>
              </a:rPr>
              <a:t>to </a:t>
            </a:r>
            <a:r>
              <a:rPr lang="da-DK" sz="2200" dirty="0" smtClean="0">
                <a:latin typeface="Verdana"/>
                <a:cs typeface="Verdana"/>
              </a:rPr>
              <a:t>the FB </a:t>
            </a:r>
            <a:r>
              <a:rPr lang="da-DK" sz="2200" dirty="0" err="1">
                <a:latin typeface="Verdana"/>
                <a:cs typeface="Verdana"/>
              </a:rPr>
              <a:t>groups</a:t>
            </a:r>
            <a:r>
              <a:rPr lang="da-DK" sz="2200" dirty="0">
                <a:latin typeface="Verdana"/>
                <a:cs typeface="Verdana"/>
              </a:rPr>
              <a:t>, </a:t>
            </a:r>
            <a:r>
              <a:rPr lang="da-DK" sz="2200" dirty="0" err="1">
                <a:latin typeface="Verdana"/>
                <a:cs typeface="Verdana"/>
              </a:rPr>
              <a:t>like</a:t>
            </a:r>
            <a:r>
              <a:rPr lang="da-DK" sz="2200" dirty="0">
                <a:latin typeface="Verdana"/>
                <a:cs typeface="Verdana"/>
              </a:rPr>
              <a:t> and </a:t>
            </a:r>
            <a:r>
              <a:rPr lang="da-DK" sz="2200" dirty="0" err="1">
                <a:latin typeface="Verdana"/>
                <a:cs typeface="Verdana"/>
              </a:rPr>
              <a:t>share</a:t>
            </a:r>
            <a:r>
              <a:rPr lang="da-DK" sz="2200" dirty="0">
                <a:latin typeface="Verdana"/>
                <a:cs typeface="Verdana"/>
              </a:rPr>
              <a:t> it</a:t>
            </a:r>
            <a:r>
              <a:rPr lang="da-DK" sz="2200" dirty="0" smtClean="0">
                <a:latin typeface="Verdana"/>
                <a:cs typeface="Verdana"/>
              </a:rPr>
              <a:t>!</a:t>
            </a:r>
          </a:p>
          <a:p>
            <a:pPr marL="839785" lvl="1" indent="-342900">
              <a:buFont typeface="Wingdings" charset="2"/>
              <a:buChar char="§"/>
            </a:pPr>
            <a:r>
              <a:rPr lang="da-DK" sz="2200" dirty="0" err="1" smtClean="0">
                <a:latin typeface="Verdana"/>
                <a:cs typeface="Verdana"/>
              </a:rPr>
              <a:t>Create</a:t>
            </a:r>
            <a:r>
              <a:rPr lang="da-DK" sz="2200" dirty="0" smtClean="0">
                <a:latin typeface="Verdana"/>
                <a:cs typeface="Verdana"/>
              </a:rPr>
              <a:t> posters </a:t>
            </a:r>
            <a:r>
              <a:rPr lang="da-DK" sz="2200" dirty="0">
                <a:latin typeface="Verdana"/>
                <a:cs typeface="Verdana"/>
              </a:rPr>
              <a:t>with “How to </a:t>
            </a:r>
            <a:r>
              <a:rPr lang="da-DK" sz="2200" dirty="0" err="1">
                <a:latin typeface="Verdana"/>
                <a:cs typeface="Verdana"/>
              </a:rPr>
              <a:t>apply</a:t>
            </a:r>
            <a:r>
              <a:rPr lang="da-DK" sz="2200" dirty="0" smtClean="0">
                <a:latin typeface="Verdana"/>
                <a:cs typeface="Verdana"/>
              </a:rPr>
              <a:t>” </a:t>
            </a:r>
            <a:r>
              <a:rPr lang="da-DK" sz="2200" dirty="0">
                <a:latin typeface="Verdana"/>
                <a:cs typeface="Verdana"/>
              </a:rPr>
              <a:t>with QR </a:t>
            </a:r>
            <a:r>
              <a:rPr lang="da-DK" sz="2200" dirty="0" err="1" smtClean="0">
                <a:latin typeface="Verdana"/>
                <a:cs typeface="Verdana"/>
              </a:rPr>
              <a:t>code</a:t>
            </a:r>
            <a:endParaRPr lang="da-DK" sz="2200" dirty="0" smtClean="0">
              <a:latin typeface="Verdana"/>
              <a:cs typeface="Verdana"/>
            </a:endParaRPr>
          </a:p>
          <a:p>
            <a:pPr marL="839785" lvl="1" indent="-342900">
              <a:buFont typeface="Wingdings" charset="2"/>
              <a:buChar char="§"/>
            </a:pPr>
            <a:r>
              <a:rPr lang="da-DK" sz="2200" dirty="0" err="1" smtClean="0">
                <a:latin typeface="Verdana"/>
                <a:cs typeface="Verdana"/>
              </a:rPr>
              <a:t>Use</a:t>
            </a:r>
            <a:r>
              <a:rPr lang="da-DK" sz="2200" dirty="0" smtClean="0">
                <a:latin typeface="Verdana"/>
                <a:cs typeface="Verdana"/>
              </a:rPr>
              <a:t> </a:t>
            </a:r>
            <a:r>
              <a:rPr lang="da-DK" sz="2200" dirty="0">
                <a:latin typeface="Verdana"/>
                <a:cs typeface="Verdana"/>
              </a:rPr>
              <a:t>a link with </a:t>
            </a:r>
            <a:r>
              <a:rPr lang="da-DK" sz="2200" dirty="0" err="1">
                <a:latin typeface="Verdana"/>
                <a:cs typeface="Verdana"/>
              </a:rPr>
              <a:t>vacancies</a:t>
            </a:r>
            <a:r>
              <a:rPr lang="da-DK" sz="2200" dirty="0">
                <a:latin typeface="Verdana"/>
                <a:cs typeface="Verdana"/>
              </a:rPr>
              <a:t> in the </a:t>
            </a:r>
            <a:r>
              <a:rPr lang="da-DK" sz="2200" dirty="0" err="1" smtClean="0">
                <a:latin typeface="Verdana"/>
                <a:cs typeface="Verdana"/>
              </a:rPr>
              <a:t>Newsletter</a:t>
            </a:r>
            <a:endParaRPr lang="da-DK" sz="2200" dirty="0">
              <a:latin typeface="Verdana"/>
              <a:cs typeface="Verdana"/>
            </a:endParaRPr>
          </a:p>
          <a:p>
            <a:pPr marL="342900" indent="-342900">
              <a:buFont typeface="Wingdings" charset="2"/>
              <a:buChar char="§"/>
            </a:pPr>
            <a:endParaRPr lang="da-DK" sz="2600" dirty="0" smtClean="0">
              <a:latin typeface="Verdana"/>
              <a:cs typeface="Verdana"/>
            </a:endParaRPr>
          </a:p>
          <a:p>
            <a:pPr marL="342900" indent="-342900">
              <a:buFont typeface="Wingdings" charset="2"/>
              <a:buChar char="§"/>
            </a:pPr>
            <a:r>
              <a:rPr lang="da-DK" sz="2600" dirty="0" err="1" smtClean="0">
                <a:latin typeface="Verdana"/>
                <a:cs typeface="Verdana"/>
              </a:rPr>
              <a:t>Lack</a:t>
            </a:r>
            <a:r>
              <a:rPr lang="da-DK" sz="2600" dirty="0" smtClean="0">
                <a:latin typeface="Verdana"/>
                <a:cs typeface="Verdana"/>
              </a:rPr>
              <a:t> </a:t>
            </a:r>
            <a:r>
              <a:rPr lang="da-DK" sz="2600" dirty="0">
                <a:latin typeface="Verdana"/>
                <a:cs typeface="Verdana"/>
              </a:rPr>
              <a:t>of </a:t>
            </a:r>
            <a:r>
              <a:rPr lang="da-DK" sz="2600" dirty="0" err="1" smtClean="0">
                <a:latin typeface="Verdana"/>
                <a:cs typeface="Verdana"/>
              </a:rPr>
              <a:t>structure</a:t>
            </a:r>
            <a:endParaRPr lang="da-DK" sz="2600" dirty="0" smtClean="0">
              <a:latin typeface="Verdana"/>
              <a:cs typeface="Verdana"/>
            </a:endParaRPr>
          </a:p>
          <a:p>
            <a:pPr marL="839785" lvl="1" indent="-342900">
              <a:buFont typeface="Wingdings" charset="2"/>
              <a:buChar char="§"/>
            </a:pPr>
            <a:r>
              <a:rPr lang="da-DK" sz="2200" dirty="0" err="1">
                <a:latin typeface="Verdana"/>
                <a:cs typeface="Verdana"/>
              </a:rPr>
              <a:t>I</a:t>
            </a:r>
            <a:r>
              <a:rPr lang="da-DK" sz="2200" dirty="0" err="1" smtClean="0">
                <a:latin typeface="Verdana"/>
                <a:cs typeface="Verdana"/>
              </a:rPr>
              <a:t>ntroduce</a:t>
            </a:r>
            <a:r>
              <a:rPr lang="da-DK" sz="2200" dirty="0" smtClean="0">
                <a:latin typeface="Verdana"/>
                <a:cs typeface="Verdana"/>
              </a:rPr>
              <a:t> </a:t>
            </a:r>
            <a:r>
              <a:rPr lang="da-DK" sz="2200" dirty="0" err="1">
                <a:latin typeface="Verdana"/>
                <a:cs typeface="Verdana"/>
              </a:rPr>
              <a:t>Trello</a:t>
            </a:r>
            <a:r>
              <a:rPr lang="da-DK" sz="2200" dirty="0">
                <a:latin typeface="Verdana"/>
                <a:cs typeface="Verdana"/>
              </a:rPr>
              <a:t> to the new </a:t>
            </a:r>
            <a:r>
              <a:rPr lang="da-DK" sz="2200" dirty="0" err="1">
                <a:latin typeface="Verdana"/>
                <a:cs typeface="Verdana"/>
              </a:rPr>
              <a:t>members</a:t>
            </a:r>
            <a:r>
              <a:rPr lang="da-DK" sz="2200" dirty="0">
                <a:latin typeface="Verdana"/>
                <a:cs typeface="Verdana"/>
              </a:rPr>
              <a:t> </a:t>
            </a:r>
            <a:r>
              <a:rPr lang="da-DK" sz="2200" dirty="0" err="1">
                <a:latin typeface="Verdana"/>
                <a:cs typeface="Verdana"/>
              </a:rPr>
              <a:t>during</a:t>
            </a:r>
            <a:r>
              <a:rPr lang="da-DK" sz="2200" dirty="0">
                <a:latin typeface="Verdana"/>
                <a:cs typeface="Verdana"/>
              </a:rPr>
              <a:t> the </a:t>
            </a:r>
            <a:r>
              <a:rPr lang="da-DK" sz="2200" dirty="0" err="1">
                <a:latin typeface="Verdana"/>
                <a:cs typeface="Verdana"/>
              </a:rPr>
              <a:t>first</a:t>
            </a:r>
            <a:r>
              <a:rPr lang="da-DK" sz="2200" dirty="0">
                <a:latin typeface="Verdana"/>
                <a:cs typeface="Verdana"/>
              </a:rPr>
              <a:t> </a:t>
            </a:r>
            <a:r>
              <a:rPr lang="da-DK" sz="2200" dirty="0" smtClean="0">
                <a:latin typeface="Verdana"/>
                <a:cs typeface="Verdana"/>
              </a:rPr>
              <a:t>interview. </a:t>
            </a:r>
            <a:r>
              <a:rPr lang="da-DK" sz="2200" dirty="0" err="1" smtClean="0">
                <a:latin typeface="Verdana"/>
                <a:cs typeface="Verdana"/>
              </a:rPr>
              <a:t>Trello</a:t>
            </a:r>
            <a:r>
              <a:rPr lang="da-DK" sz="2200" dirty="0" smtClean="0">
                <a:latin typeface="Verdana"/>
                <a:cs typeface="Verdana"/>
              </a:rPr>
              <a:t> </a:t>
            </a:r>
            <a:r>
              <a:rPr lang="da-DK" sz="2200" dirty="0">
                <a:latin typeface="Verdana"/>
                <a:cs typeface="Verdana"/>
              </a:rPr>
              <a:t>is a </a:t>
            </a:r>
            <a:r>
              <a:rPr lang="da-DK" sz="2200" dirty="0" err="1">
                <a:latin typeface="Verdana"/>
                <a:cs typeface="Verdana"/>
              </a:rPr>
              <a:t>good</a:t>
            </a:r>
            <a:r>
              <a:rPr lang="da-DK" sz="2200" dirty="0">
                <a:latin typeface="Verdana"/>
                <a:cs typeface="Verdana"/>
              </a:rPr>
              <a:t> </a:t>
            </a:r>
            <a:r>
              <a:rPr lang="da-DK" sz="2200" dirty="0" err="1">
                <a:latin typeface="Verdana"/>
                <a:cs typeface="Verdana"/>
              </a:rPr>
              <a:t>way</a:t>
            </a:r>
            <a:r>
              <a:rPr lang="da-DK" sz="2200" dirty="0">
                <a:latin typeface="Verdana"/>
                <a:cs typeface="Verdana"/>
              </a:rPr>
              <a:t> to </a:t>
            </a:r>
            <a:r>
              <a:rPr lang="da-DK" sz="2200" dirty="0" err="1">
                <a:latin typeface="Verdana"/>
                <a:cs typeface="Verdana"/>
              </a:rPr>
              <a:t>structure</a:t>
            </a:r>
            <a:r>
              <a:rPr lang="da-DK" sz="2200" dirty="0">
                <a:latin typeface="Verdana"/>
                <a:cs typeface="Verdana"/>
              </a:rPr>
              <a:t> </a:t>
            </a:r>
            <a:r>
              <a:rPr lang="da-DK" sz="2200" dirty="0" err="1">
                <a:latin typeface="Verdana"/>
                <a:cs typeface="Verdana"/>
              </a:rPr>
              <a:t>our</a:t>
            </a:r>
            <a:r>
              <a:rPr lang="da-DK" sz="2200" dirty="0">
                <a:latin typeface="Verdana"/>
                <a:cs typeface="Verdana"/>
              </a:rPr>
              <a:t> </a:t>
            </a:r>
            <a:r>
              <a:rPr lang="da-DK" sz="2200" dirty="0" err="1">
                <a:latin typeface="Verdana"/>
                <a:cs typeface="Verdana"/>
              </a:rPr>
              <a:t>daily</a:t>
            </a:r>
            <a:r>
              <a:rPr lang="da-DK" sz="2200" dirty="0">
                <a:latin typeface="Verdana"/>
                <a:cs typeface="Verdana"/>
              </a:rPr>
              <a:t> </a:t>
            </a:r>
            <a:r>
              <a:rPr lang="da-DK" sz="2200" dirty="0" err="1">
                <a:latin typeface="Verdana"/>
                <a:cs typeface="Verdana"/>
              </a:rPr>
              <a:t>work</a:t>
            </a:r>
            <a:r>
              <a:rPr lang="da-DK" sz="2200" dirty="0">
                <a:latin typeface="Verdana"/>
                <a:cs typeface="Verdana"/>
              </a:rPr>
              <a:t> </a:t>
            </a:r>
            <a:r>
              <a:rPr lang="da-DK" sz="2200" dirty="0" err="1">
                <a:latin typeface="Verdana"/>
                <a:cs typeface="Verdana"/>
              </a:rPr>
              <a:t>throughout</a:t>
            </a:r>
            <a:r>
              <a:rPr lang="da-DK" sz="2200" dirty="0">
                <a:latin typeface="Verdana"/>
                <a:cs typeface="Verdana"/>
              </a:rPr>
              <a:t> the </a:t>
            </a:r>
            <a:r>
              <a:rPr lang="da-DK" sz="2200" dirty="0" smtClean="0">
                <a:latin typeface="Verdana"/>
                <a:cs typeface="Verdana"/>
              </a:rPr>
              <a:t>organisation </a:t>
            </a:r>
            <a:r>
              <a:rPr lang="da-DK" sz="2200" dirty="0">
                <a:latin typeface="Verdana"/>
                <a:cs typeface="Verdana"/>
              </a:rPr>
              <a:t>and </a:t>
            </a:r>
            <a:r>
              <a:rPr lang="da-DK" sz="2200" dirty="0" err="1">
                <a:latin typeface="Verdana"/>
                <a:cs typeface="Verdana"/>
              </a:rPr>
              <a:t>once</a:t>
            </a:r>
            <a:r>
              <a:rPr lang="da-DK" sz="2200" dirty="0">
                <a:latin typeface="Verdana"/>
                <a:cs typeface="Verdana"/>
              </a:rPr>
              <a:t> </a:t>
            </a:r>
            <a:r>
              <a:rPr lang="da-DK" sz="2200" dirty="0" err="1">
                <a:latin typeface="Verdana"/>
                <a:cs typeface="Verdana"/>
              </a:rPr>
              <a:t>introduced</a:t>
            </a:r>
            <a:r>
              <a:rPr lang="da-DK" sz="2200" dirty="0">
                <a:latin typeface="Verdana"/>
                <a:cs typeface="Verdana"/>
              </a:rPr>
              <a:t> to it from the </a:t>
            </a:r>
            <a:r>
              <a:rPr lang="da-DK" sz="2200" dirty="0" err="1">
                <a:latin typeface="Verdana"/>
                <a:cs typeface="Verdana"/>
              </a:rPr>
              <a:t>beginning</a:t>
            </a:r>
            <a:r>
              <a:rPr lang="da-DK" sz="2200" dirty="0">
                <a:latin typeface="Verdana"/>
                <a:cs typeface="Verdana"/>
              </a:rPr>
              <a:t> it </a:t>
            </a:r>
            <a:r>
              <a:rPr lang="da-DK" sz="2200" dirty="0" err="1">
                <a:latin typeface="Verdana"/>
                <a:cs typeface="Verdana"/>
              </a:rPr>
              <a:t>should</a:t>
            </a:r>
            <a:r>
              <a:rPr lang="da-DK" sz="2200" dirty="0">
                <a:latin typeface="Verdana"/>
                <a:cs typeface="Verdana"/>
              </a:rPr>
              <a:t> </a:t>
            </a:r>
            <a:r>
              <a:rPr lang="da-DK" sz="2200" dirty="0" err="1">
                <a:latin typeface="Verdana"/>
                <a:cs typeface="Verdana"/>
              </a:rPr>
              <a:t>help</a:t>
            </a:r>
            <a:r>
              <a:rPr lang="da-DK" sz="2200" dirty="0">
                <a:latin typeface="Verdana"/>
                <a:cs typeface="Verdana"/>
              </a:rPr>
              <a:t> to </a:t>
            </a:r>
            <a:r>
              <a:rPr lang="da-DK" sz="2200" dirty="0" err="1">
                <a:latin typeface="Verdana"/>
                <a:cs typeface="Verdana"/>
              </a:rPr>
              <a:t>keep</a:t>
            </a:r>
            <a:r>
              <a:rPr lang="da-DK" sz="2200" dirty="0">
                <a:latin typeface="Verdana"/>
                <a:cs typeface="Verdana"/>
              </a:rPr>
              <a:t> it </a:t>
            </a:r>
            <a:r>
              <a:rPr lang="da-DK" sz="2200" dirty="0" err="1">
                <a:latin typeface="Verdana"/>
                <a:cs typeface="Verdana"/>
              </a:rPr>
              <a:t>structured</a:t>
            </a:r>
            <a:r>
              <a:rPr lang="da-DK" sz="2200" dirty="0">
                <a:latin typeface="Verdana"/>
                <a:cs typeface="Verdana"/>
              </a:rPr>
              <a:t>.</a:t>
            </a: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a:latin typeface="Verdana"/>
              <a:cs typeface="Verdana"/>
            </a:endParaRPr>
          </a:p>
          <a:p>
            <a:endParaRPr lang="da-DK" sz="2200" dirty="0" smtClean="0">
              <a:latin typeface="Verdana"/>
              <a:cs typeface="Verdana"/>
            </a:endParaRPr>
          </a:p>
          <a:p>
            <a:endParaRPr lang="da-DK" sz="2200" dirty="0" smtClean="0">
              <a:latin typeface="Verdana"/>
              <a:cs typeface="Verdana"/>
            </a:endParaRPr>
          </a:p>
          <a:p>
            <a:endParaRPr lang="da-DK" sz="2200" dirty="0" smtClean="0">
              <a:latin typeface="Verdana"/>
              <a:cs typeface="Verdana"/>
            </a:endParaRPr>
          </a:p>
        </p:txBody>
      </p:sp>
    </p:spTree>
    <p:extLst>
      <p:ext uri="{BB962C8B-B14F-4D97-AF65-F5344CB8AC3E}">
        <p14:creationId xmlns:p14="http://schemas.microsoft.com/office/powerpoint/2010/main" val="29301696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FINANCE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7" name="Billede 6" descr="SWOT_Finance_Side_1.jpg"/>
          <p:cNvPicPr>
            <a:picLocks noChangeAspect="1"/>
          </p:cNvPicPr>
          <p:nvPr/>
        </p:nvPicPr>
        <p:blipFill rotWithShape="1">
          <a:blip r:embed="rId2">
            <a:extLst>
              <a:ext uri="{28A0092B-C50C-407E-A947-70E740481C1C}">
                <a14:useLocalDpi xmlns:a14="http://schemas.microsoft.com/office/drawing/2010/main" val="0"/>
              </a:ext>
            </a:extLst>
          </a:blip>
          <a:srcRect l="6325" t="13107" r="5629" b="20538"/>
          <a:stretch/>
        </p:blipFill>
        <p:spPr>
          <a:xfrm>
            <a:off x="239111" y="2062149"/>
            <a:ext cx="9492765" cy="4023711"/>
          </a:xfrm>
          <a:prstGeom prst="rect">
            <a:avLst/>
          </a:prstGeom>
        </p:spPr>
      </p:pic>
    </p:spTree>
    <p:extLst>
      <p:ext uri="{BB962C8B-B14F-4D97-AF65-F5344CB8AC3E}">
        <p14:creationId xmlns:p14="http://schemas.microsoft.com/office/powerpoint/2010/main" val="25688021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SWOT_Finance_Side_2.jpg"/>
          <p:cNvPicPr>
            <a:picLocks noChangeAspect="1"/>
          </p:cNvPicPr>
          <p:nvPr/>
        </p:nvPicPr>
        <p:blipFill rotWithShape="1">
          <a:blip r:embed="rId2">
            <a:extLst>
              <a:ext uri="{28A0092B-C50C-407E-A947-70E740481C1C}">
                <a14:useLocalDpi xmlns:a14="http://schemas.microsoft.com/office/drawing/2010/main" val="0"/>
              </a:ext>
            </a:extLst>
          </a:blip>
          <a:srcRect l="7717" t="9437" r="7654"/>
          <a:stretch/>
        </p:blipFill>
        <p:spPr>
          <a:xfrm>
            <a:off x="-6023" y="842465"/>
            <a:ext cx="9923722" cy="5972696"/>
          </a:xfrm>
          <a:prstGeom prst="rect">
            <a:avLst/>
          </a:prstGeom>
        </p:spPr>
      </p:pic>
    </p:spTree>
    <p:extLst>
      <p:ext uri="{BB962C8B-B14F-4D97-AF65-F5344CB8AC3E}">
        <p14:creationId xmlns:p14="http://schemas.microsoft.com/office/powerpoint/2010/main" val="37169948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SWOT_Finance_Side_3.jpg"/>
          <p:cNvPicPr>
            <a:picLocks noChangeAspect="1"/>
          </p:cNvPicPr>
          <p:nvPr/>
        </p:nvPicPr>
        <p:blipFill rotWithShape="1">
          <a:blip r:embed="rId2">
            <a:extLst>
              <a:ext uri="{28A0092B-C50C-407E-A947-70E740481C1C}">
                <a14:useLocalDpi xmlns:a14="http://schemas.microsoft.com/office/drawing/2010/main" val="0"/>
              </a:ext>
            </a:extLst>
          </a:blip>
          <a:srcRect l="8096" t="5388" r="33207" b="32081"/>
          <a:stretch/>
        </p:blipFill>
        <p:spPr>
          <a:xfrm>
            <a:off x="339484" y="955632"/>
            <a:ext cx="9359738" cy="5608048"/>
          </a:xfrm>
          <a:prstGeom prst="rect">
            <a:avLst/>
          </a:prstGeom>
        </p:spPr>
      </p:pic>
    </p:spTree>
    <p:extLst>
      <p:ext uri="{BB962C8B-B14F-4D97-AF65-F5344CB8AC3E}">
        <p14:creationId xmlns:p14="http://schemas.microsoft.com/office/powerpoint/2010/main" val="14129921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BAR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399" y="1263710"/>
            <a:ext cx="9529182" cy="8063746"/>
          </a:xfrm>
          <a:prstGeom prst="rect">
            <a:avLst/>
          </a:prstGeom>
          <a:noFill/>
        </p:spPr>
        <p:txBody>
          <a:bodyPr wrap="square" rtlCol="0">
            <a:spAutoFit/>
          </a:bodyPr>
          <a:lstStyle/>
          <a:p>
            <a:r>
              <a:rPr lang="da-DK" sz="2600" b="1" dirty="0" smtClean="0">
                <a:latin typeface="Verdana"/>
                <a:cs typeface="Verdana"/>
              </a:rPr>
              <a:t>STRENGHTS</a:t>
            </a:r>
            <a:endParaRPr lang="da-DK" sz="2600" b="1" dirty="0">
              <a:latin typeface="Verdana"/>
              <a:cs typeface="Verdana"/>
            </a:endParaRPr>
          </a:p>
          <a:p>
            <a:pPr marL="457200" indent="-457200">
              <a:buFont typeface="Wingdings" charset="2"/>
              <a:buChar char="§"/>
            </a:pPr>
            <a:r>
              <a:rPr lang="da-DK" sz="2600" dirty="0" smtClean="0">
                <a:latin typeface="Verdana"/>
                <a:cs typeface="Verdana"/>
              </a:rPr>
              <a:t>Friday </a:t>
            </a:r>
            <a:r>
              <a:rPr lang="da-DK" sz="2600" dirty="0">
                <a:latin typeface="Verdana"/>
                <a:cs typeface="Verdana"/>
              </a:rPr>
              <a:t>bar </a:t>
            </a:r>
            <a:r>
              <a:rPr lang="da-DK" sz="2600" dirty="0" err="1">
                <a:latin typeface="Verdana"/>
                <a:cs typeface="Verdana"/>
              </a:rPr>
              <a:t>makes</a:t>
            </a:r>
            <a:r>
              <a:rPr lang="da-DK" sz="2600" dirty="0">
                <a:latin typeface="Verdana"/>
                <a:cs typeface="Verdana"/>
              </a:rPr>
              <a:t> profit</a:t>
            </a:r>
          </a:p>
          <a:p>
            <a:pPr marL="457200" indent="-457200">
              <a:buFont typeface="Wingdings" charset="2"/>
              <a:buChar char="§"/>
            </a:pPr>
            <a:r>
              <a:rPr lang="da-DK" sz="2600" dirty="0" err="1" smtClean="0">
                <a:latin typeface="Verdana"/>
                <a:cs typeface="Verdana"/>
              </a:rPr>
              <a:t>Motivated</a:t>
            </a:r>
            <a:r>
              <a:rPr lang="da-DK" sz="2600" dirty="0" smtClean="0">
                <a:latin typeface="Verdana"/>
                <a:cs typeface="Verdana"/>
              </a:rPr>
              <a:t> </a:t>
            </a:r>
            <a:r>
              <a:rPr lang="da-DK" sz="2600" dirty="0">
                <a:latin typeface="Verdana"/>
                <a:cs typeface="Verdana"/>
              </a:rPr>
              <a:t>bartenders</a:t>
            </a:r>
          </a:p>
          <a:p>
            <a:pPr marL="457200" indent="-457200">
              <a:buFont typeface="Wingdings" charset="2"/>
              <a:buChar char="§"/>
            </a:pPr>
            <a:r>
              <a:rPr lang="da-DK" sz="2600" dirty="0" smtClean="0">
                <a:latin typeface="Verdana"/>
                <a:cs typeface="Verdana"/>
              </a:rPr>
              <a:t>Access </a:t>
            </a:r>
            <a:r>
              <a:rPr lang="da-DK" sz="2600" dirty="0">
                <a:latin typeface="Verdana"/>
                <a:cs typeface="Verdana"/>
              </a:rPr>
              <a:t>to students </a:t>
            </a:r>
            <a:r>
              <a:rPr lang="da-DK" sz="2600" dirty="0" err="1">
                <a:latin typeface="Verdana"/>
                <a:cs typeface="Verdana"/>
              </a:rPr>
              <a:t>every</a:t>
            </a:r>
            <a:r>
              <a:rPr lang="da-DK" sz="2600" dirty="0">
                <a:latin typeface="Verdana"/>
                <a:cs typeface="Verdana"/>
              </a:rPr>
              <a:t> </a:t>
            </a:r>
            <a:r>
              <a:rPr lang="da-DK" sz="2600" dirty="0" err="1" smtClean="0">
                <a:latin typeface="Verdana"/>
                <a:cs typeface="Verdana"/>
              </a:rPr>
              <a:t>week</a:t>
            </a:r>
            <a:endParaRPr lang="da-DK" sz="2600" dirty="0">
              <a:latin typeface="Verdana"/>
              <a:cs typeface="Verdana"/>
            </a:endParaRPr>
          </a:p>
          <a:p>
            <a:endParaRPr lang="da-DK" sz="2600" b="1" dirty="0" smtClean="0">
              <a:latin typeface="Verdana"/>
              <a:cs typeface="Verdana"/>
            </a:endParaRPr>
          </a:p>
          <a:p>
            <a:r>
              <a:rPr lang="da-DK" sz="2600" b="1" dirty="0" smtClean="0">
                <a:latin typeface="Verdana"/>
                <a:cs typeface="Verdana"/>
              </a:rPr>
              <a:t>WEAKNESSES</a:t>
            </a:r>
          </a:p>
          <a:p>
            <a:pPr marL="457200" indent="-457200">
              <a:buFont typeface="Wingdings" charset="2"/>
              <a:buChar char="§"/>
            </a:pPr>
            <a:r>
              <a:rPr lang="da-DK" sz="2600" dirty="0" err="1">
                <a:latin typeface="Verdana"/>
                <a:cs typeface="Verdana"/>
              </a:rPr>
              <a:t>Lack</a:t>
            </a:r>
            <a:r>
              <a:rPr lang="da-DK" sz="2600" dirty="0">
                <a:latin typeface="Verdana"/>
                <a:cs typeface="Verdana"/>
              </a:rPr>
              <a:t> of </a:t>
            </a:r>
            <a:r>
              <a:rPr lang="da-DK" sz="2600" dirty="0" err="1">
                <a:latin typeface="Verdana"/>
                <a:cs typeface="Verdana"/>
              </a:rPr>
              <a:t>communication</a:t>
            </a:r>
            <a:r>
              <a:rPr lang="da-DK" sz="2600" dirty="0" smtClean="0">
                <a:latin typeface="Verdana"/>
                <a:cs typeface="Verdana"/>
              </a:rPr>
              <a:t>:</a:t>
            </a:r>
            <a:endParaRPr lang="da-DK" sz="2600" dirty="0">
              <a:latin typeface="Verdana"/>
              <a:cs typeface="Verdana"/>
            </a:endParaRPr>
          </a:p>
          <a:p>
            <a:pPr marL="954085" lvl="1" indent="-457200">
              <a:buFont typeface="Wingdings" charset="2"/>
              <a:buChar char="§"/>
            </a:pPr>
            <a:r>
              <a:rPr lang="da-DK" sz="2200" dirty="0" err="1" smtClean="0">
                <a:latin typeface="Verdana"/>
                <a:cs typeface="Verdana"/>
              </a:rPr>
              <a:t>We</a:t>
            </a:r>
            <a:r>
              <a:rPr lang="da-DK" sz="2200" dirty="0" smtClean="0">
                <a:latin typeface="Verdana"/>
                <a:cs typeface="Verdana"/>
              </a:rPr>
              <a:t> </a:t>
            </a:r>
            <a:r>
              <a:rPr lang="da-DK" sz="2200" dirty="0" err="1" smtClean="0">
                <a:latin typeface="Verdana"/>
                <a:cs typeface="Verdana"/>
              </a:rPr>
              <a:t>can</a:t>
            </a:r>
            <a:r>
              <a:rPr lang="da-DK" sz="2200" dirty="0" smtClean="0">
                <a:latin typeface="Verdana"/>
                <a:cs typeface="Verdana"/>
              </a:rPr>
              <a:t> plan </a:t>
            </a:r>
            <a:r>
              <a:rPr lang="da-DK" sz="2200" dirty="0" err="1">
                <a:latin typeface="Verdana"/>
                <a:cs typeface="Verdana"/>
              </a:rPr>
              <a:t>ahead</a:t>
            </a:r>
            <a:r>
              <a:rPr lang="da-DK" sz="2200" dirty="0">
                <a:latin typeface="Verdana"/>
                <a:cs typeface="Verdana"/>
              </a:rPr>
              <a:t>, so the </a:t>
            </a:r>
            <a:r>
              <a:rPr lang="da-DK" sz="2200" dirty="0" err="1">
                <a:latin typeface="Verdana"/>
                <a:cs typeface="Verdana"/>
              </a:rPr>
              <a:t>Communication</a:t>
            </a:r>
            <a:r>
              <a:rPr lang="da-DK" sz="2200" dirty="0">
                <a:latin typeface="Verdana"/>
                <a:cs typeface="Verdana"/>
              </a:rPr>
              <a:t> </a:t>
            </a:r>
            <a:r>
              <a:rPr lang="da-DK" sz="2200" dirty="0" err="1" smtClean="0">
                <a:latin typeface="Verdana"/>
                <a:cs typeface="Verdana"/>
              </a:rPr>
              <a:t>department</a:t>
            </a:r>
            <a:r>
              <a:rPr lang="da-DK" sz="2200" dirty="0" smtClean="0">
                <a:latin typeface="Verdana"/>
                <a:cs typeface="Verdana"/>
              </a:rPr>
              <a:t> </a:t>
            </a:r>
            <a:r>
              <a:rPr lang="da-DK" sz="2200" dirty="0">
                <a:latin typeface="Verdana"/>
                <a:cs typeface="Verdana"/>
              </a:rPr>
              <a:t>has time to </a:t>
            </a:r>
            <a:r>
              <a:rPr lang="da-DK" sz="2200" dirty="0" err="1" smtClean="0">
                <a:latin typeface="Verdana"/>
                <a:cs typeface="Verdana"/>
              </a:rPr>
              <a:t>prepare</a:t>
            </a:r>
            <a:r>
              <a:rPr lang="da-DK" sz="2200" dirty="0" smtClean="0">
                <a:latin typeface="Verdana"/>
                <a:cs typeface="Verdana"/>
              </a:rPr>
              <a:t> the promotion of the Friday Bars</a:t>
            </a:r>
            <a:endParaRPr lang="da-DK" sz="2200" dirty="0">
              <a:latin typeface="Verdana"/>
              <a:cs typeface="Verdana"/>
            </a:endParaRPr>
          </a:p>
          <a:p>
            <a:pPr marL="457200" indent="-457200">
              <a:buFont typeface="Wingdings" charset="2"/>
              <a:buChar char="§"/>
            </a:pPr>
            <a:r>
              <a:rPr lang="da-DK" sz="2600" dirty="0" err="1">
                <a:latin typeface="Verdana"/>
                <a:cs typeface="Verdana"/>
              </a:rPr>
              <a:t>Weak</a:t>
            </a:r>
            <a:r>
              <a:rPr lang="da-DK" sz="2600" dirty="0">
                <a:latin typeface="Verdana"/>
                <a:cs typeface="Verdana"/>
              </a:rPr>
              <a:t> marketing:</a:t>
            </a:r>
          </a:p>
          <a:p>
            <a:pPr marL="954085" lvl="1" indent="-457200">
              <a:buFont typeface="Wingdings" charset="2"/>
              <a:buChar char="§"/>
            </a:pPr>
            <a:r>
              <a:rPr lang="da-DK" sz="2200" dirty="0" err="1" smtClean="0">
                <a:latin typeface="Verdana"/>
                <a:cs typeface="Verdana"/>
              </a:rPr>
              <a:t>We</a:t>
            </a:r>
            <a:r>
              <a:rPr lang="da-DK" sz="2200" dirty="0" smtClean="0">
                <a:latin typeface="Verdana"/>
                <a:cs typeface="Verdana"/>
              </a:rPr>
              <a:t> </a:t>
            </a:r>
            <a:r>
              <a:rPr lang="da-DK" sz="2200" dirty="0" err="1" smtClean="0">
                <a:latin typeface="Verdana"/>
                <a:cs typeface="Verdana"/>
              </a:rPr>
              <a:t>can</a:t>
            </a:r>
            <a:r>
              <a:rPr lang="da-DK" sz="2200" dirty="0" smtClean="0">
                <a:latin typeface="Verdana"/>
                <a:cs typeface="Verdana"/>
              </a:rPr>
              <a:t> </a:t>
            </a:r>
            <a:r>
              <a:rPr lang="da-DK" sz="2200" dirty="0" err="1" smtClean="0">
                <a:latin typeface="Verdana"/>
                <a:cs typeface="Verdana"/>
              </a:rPr>
              <a:t>use</a:t>
            </a:r>
            <a:r>
              <a:rPr lang="da-DK" sz="2200" dirty="0" smtClean="0">
                <a:latin typeface="Verdana"/>
                <a:cs typeface="Verdana"/>
              </a:rPr>
              <a:t> </a:t>
            </a:r>
            <a:r>
              <a:rPr lang="da-DK" sz="2200" dirty="0">
                <a:latin typeface="Verdana"/>
                <a:cs typeface="Verdana"/>
              </a:rPr>
              <a:t>bartenders for </a:t>
            </a:r>
            <a:r>
              <a:rPr lang="da-DK" sz="2200" dirty="0" err="1">
                <a:latin typeface="Verdana"/>
                <a:cs typeface="Verdana"/>
              </a:rPr>
              <a:t>sharing</a:t>
            </a:r>
            <a:r>
              <a:rPr lang="da-DK" sz="2200" dirty="0">
                <a:latin typeface="Verdana"/>
                <a:cs typeface="Verdana"/>
              </a:rPr>
              <a:t> and </a:t>
            </a:r>
            <a:r>
              <a:rPr lang="da-DK" sz="2200" dirty="0" err="1">
                <a:latin typeface="Verdana"/>
                <a:cs typeface="Verdana"/>
              </a:rPr>
              <a:t>posting</a:t>
            </a:r>
            <a:r>
              <a:rPr lang="da-DK" sz="2200" dirty="0">
                <a:latin typeface="Verdana"/>
                <a:cs typeface="Verdana"/>
              </a:rPr>
              <a:t> </a:t>
            </a:r>
            <a:r>
              <a:rPr lang="da-DK" sz="2200" dirty="0" err="1">
                <a:latin typeface="Verdana"/>
                <a:cs typeface="Verdana"/>
              </a:rPr>
              <a:t>pictures</a:t>
            </a:r>
            <a:r>
              <a:rPr lang="da-DK" sz="2200" dirty="0">
                <a:latin typeface="Verdana"/>
                <a:cs typeface="Verdana"/>
              </a:rPr>
              <a:t>, as </a:t>
            </a:r>
            <a:r>
              <a:rPr lang="da-DK" sz="2200" dirty="0" err="1">
                <a:latin typeface="Verdana"/>
                <a:cs typeface="Verdana"/>
              </a:rPr>
              <a:t>well</a:t>
            </a:r>
            <a:r>
              <a:rPr lang="da-DK" sz="2200" dirty="0">
                <a:latin typeface="Verdana"/>
                <a:cs typeface="Verdana"/>
              </a:rPr>
              <a:t> as </a:t>
            </a:r>
            <a:r>
              <a:rPr lang="da-DK" sz="2200" dirty="0" err="1">
                <a:latin typeface="Verdana"/>
                <a:cs typeface="Verdana"/>
              </a:rPr>
              <a:t>working</a:t>
            </a:r>
            <a:r>
              <a:rPr lang="da-DK" sz="2200" dirty="0">
                <a:latin typeface="Verdana"/>
                <a:cs typeface="Verdana"/>
              </a:rPr>
              <a:t> </a:t>
            </a:r>
            <a:r>
              <a:rPr lang="da-DK" sz="2200" dirty="0" err="1" smtClean="0">
                <a:latin typeface="Verdana"/>
                <a:cs typeface="Verdana"/>
              </a:rPr>
              <a:t>closely</a:t>
            </a:r>
            <a:r>
              <a:rPr lang="da-DK" sz="2200" dirty="0" smtClean="0">
                <a:latin typeface="Verdana"/>
                <a:cs typeface="Verdana"/>
              </a:rPr>
              <a:t> </a:t>
            </a:r>
            <a:r>
              <a:rPr lang="da-DK" sz="2200" dirty="0">
                <a:latin typeface="Verdana"/>
                <a:cs typeface="Verdana"/>
              </a:rPr>
              <a:t>with </a:t>
            </a:r>
            <a:r>
              <a:rPr lang="da-DK" sz="2200" dirty="0" smtClean="0">
                <a:latin typeface="Verdana"/>
                <a:cs typeface="Verdana"/>
              </a:rPr>
              <a:t>the </a:t>
            </a:r>
            <a:r>
              <a:rPr lang="da-DK" sz="2200" dirty="0" err="1" smtClean="0">
                <a:latin typeface="Verdana"/>
                <a:cs typeface="Verdana"/>
              </a:rPr>
              <a:t>Communication</a:t>
            </a:r>
            <a:r>
              <a:rPr lang="da-DK" sz="2200" dirty="0" smtClean="0">
                <a:latin typeface="Verdana"/>
                <a:cs typeface="Verdana"/>
              </a:rPr>
              <a:t> </a:t>
            </a:r>
            <a:r>
              <a:rPr lang="da-DK" sz="2200" dirty="0" err="1" smtClean="0">
                <a:latin typeface="Verdana"/>
                <a:cs typeface="Verdana"/>
              </a:rPr>
              <a:t>department</a:t>
            </a:r>
            <a:r>
              <a:rPr lang="da-DK" sz="2200" dirty="0" smtClean="0">
                <a:latin typeface="Verdana"/>
                <a:cs typeface="Verdana"/>
              </a:rPr>
              <a:t> to </a:t>
            </a:r>
            <a:r>
              <a:rPr lang="da-DK" sz="2200" dirty="0">
                <a:latin typeface="Verdana"/>
                <a:cs typeface="Verdana"/>
              </a:rPr>
              <a:t>promote Friday Bars. </a:t>
            </a:r>
            <a:endParaRPr lang="da-DK" sz="2200" dirty="0" smtClean="0">
              <a:latin typeface="Verdana"/>
              <a:cs typeface="Verdana"/>
            </a:endParaRPr>
          </a:p>
          <a:p>
            <a:pPr marL="954085" lvl="1" indent="-457200">
              <a:buFont typeface="Wingdings" charset="2"/>
              <a:buChar char="§"/>
            </a:pPr>
            <a:r>
              <a:rPr lang="da-DK" sz="2200" dirty="0" err="1" smtClean="0">
                <a:latin typeface="Verdana"/>
                <a:cs typeface="Verdana"/>
              </a:rPr>
              <a:t>We</a:t>
            </a:r>
            <a:r>
              <a:rPr lang="da-DK" sz="2200" dirty="0" smtClean="0">
                <a:latin typeface="Verdana"/>
                <a:cs typeface="Verdana"/>
              </a:rPr>
              <a:t> </a:t>
            </a:r>
            <a:r>
              <a:rPr lang="da-DK" sz="2200" dirty="0" err="1" smtClean="0">
                <a:latin typeface="Verdana"/>
                <a:cs typeface="Verdana"/>
              </a:rPr>
              <a:t>can</a:t>
            </a:r>
            <a:r>
              <a:rPr lang="da-DK" sz="2200" dirty="0" smtClean="0">
                <a:latin typeface="Verdana"/>
                <a:cs typeface="Verdana"/>
              </a:rPr>
              <a:t> </a:t>
            </a:r>
            <a:r>
              <a:rPr lang="da-DK" sz="2200" dirty="0" err="1" smtClean="0">
                <a:latin typeface="Verdana"/>
                <a:cs typeface="Verdana"/>
              </a:rPr>
              <a:t>create</a:t>
            </a:r>
            <a:r>
              <a:rPr lang="da-DK" sz="2200" dirty="0" smtClean="0">
                <a:latin typeface="Verdana"/>
                <a:cs typeface="Verdana"/>
              </a:rPr>
              <a:t> short</a:t>
            </a:r>
            <a:r>
              <a:rPr lang="da-DK" sz="2200" dirty="0">
                <a:latin typeface="Verdana"/>
                <a:cs typeface="Verdana"/>
              </a:rPr>
              <a:t>, </a:t>
            </a:r>
            <a:r>
              <a:rPr lang="da-DK" sz="2200" dirty="0" err="1">
                <a:latin typeface="Verdana"/>
                <a:cs typeface="Verdana"/>
              </a:rPr>
              <a:t>entertaining</a:t>
            </a:r>
            <a:r>
              <a:rPr lang="da-DK" sz="2200" dirty="0">
                <a:latin typeface="Verdana"/>
                <a:cs typeface="Verdana"/>
              </a:rPr>
              <a:t> and </a:t>
            </a:r>
            <a:r>
              <a:rPr lang="da-DK" sz="2200" dirty="0" err="1">
                <a:latin typeface="Verdana"/>
                <a:cs typeface="Verdana"/>
              </a:rPr>
              <a:t>catchy</a:t>
            </a:r>
            <a:r>
              <a:rPr lang="da-DK" sz="2200" dirty="0">
                <a:latin typeface="Verdana"/>
                <a:cs typeface="Verdana"/>
              </a:rPr>
              <a:t> event </a:t>
            </a:r>
            <a:r>
              <a:rPr lang="da-DK" sz="2200" dirty="0" err="1">
                <a:latin typeface="Verdana"/>
                <a:cs typeface="Verdana"/>
              </a:rPr>
              <a:t>descriptions</a:t>
            </a:r>
            <a:r>
              <a:rPr lang="da-DK" sz="2200" dirty="0">
                <a:latin typeface="Verdana"/>
                <a:cs typeface="Verdana"/>
              </a:rPr>
              <a:t>. </a:t>
            </a:r>
          </a:p>
          <a:p>
            <a:pPr marL="457200" indent="-457200">
              <a:buFont typeface="Wingdings" charset="2"/>
              <a:buChar char="§"/>
            </a:pPr>
            <a:endParaRPr lang="da-DK" sz="2600" dirty="0">
              <a:latin typeface="Verdana"/>
              <a:cs typeface="Verdana"/>
            </a:endParaRPr>
          </a:p>
          <a:p>
            <a:pPr marL="457200" indent="-457200">
              <a:buFont typeface="Wingdings" charset="2"/>
              <a:buChar char="§"/>
            </a:pPr>
            <a:endParaRPr lang="da-DK" sz="2600" dirty="0">
              <a:latin typeface="Verdana"/>
              <a:cs typeface="Verdana"/>
            </a:endParaRPr>
          </a:p>
          <a:p>
            <a:endParaRPr lang="da-DK" sz="2600" dirty="0">
              <a:latin typeface="Verdana"/>
              <a:cs typeface="Verdana"/>
            </a:endParaRPr>
          </a:p>
          <a:p>
            <a:endParaRPr lang="da-DK" sz="2600" dirty="0" smtClean="0">
              <a:latin typeface="Verdana"/>
              <a:cs typeface="Verdana"/>
            </a:endParaRPr>
          </a:p>
          <a:p>
            <a:endParaRPr lang="da-DK" sz="2600" dirty="0" smtClean="0">
              <a:latin typeface="Verdana"/>
              <a:cs typeface="Verdana"/>
            </a:endParaRPr>
          </a:p>
          <a:p>
            <a:endParaRPr lang="da-DK" sz="2600" dirty="0" smtClean="0">
              <a:latin typeface="Verdana"/>
              <a:cs typeface="Verdana"/>
            </a:endParaRPr>
          </a:p>
        </p:txBody>
      </p:sp>
    </p:spTree>
    <p:extLst>
      <p:ext uri="{BB962C8B-B14F-4D97-AF65-F5344CB8AC3E}">
        <p14:creationId xmlns:p14="http://schemas.microsoft.com/office/powerpoint/2010/main" val="42265927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AGENDA	</a:t>
            </a:r>
            <a:endParaRPr lang="en-GB" dirty="0"/>
          </a:p>
        </p:txBody>
      </p:sp>
      <p:sp>
        <p:nvSpPr>
          <p:cNvPr id="3" name="Pladsholder til indhold 2"/>
          <p:cNvSpPr>
            <a:spLocks noGrp="1"/>
          </p:cNvSpPr>
          <p:nvPr>
            <p:ph sz="quarter" idx="12"/>
          </p:nvPr>
        </p:nvSpPr>
        <p:spPr>
          <a:xfrm>
            <a:off x="254000" y="1433248"/>
            <a:ext cx="9575800" cy="5488252"/>
          </a:xfrm>
        </p:spPr>
        <p:txBody>
          <a:bodyPr/>
          <a:lstStyle/>
          <a:p>
            <a:pPr marL="514350" indent="-514350">
              <a:buFont typeface="+mj-lt"/>
              <a:buAutoNum type="arabicPeriod"/>
            </a:pPr>
            <a:r>
              <a:rPr lang="en-GB" sz="2400" dirty="0" smtClean="0"/>
              <a:t>Approval of the agenda</a:t>
            </a:r>
          </a:p>
          <a:p>
            <a:pPr marL="514350" indent="-514350">
              <a:buFont typeface="+mj-lt"/>
              <a:buAutoNum type="arabicPeriod"/>
            </a:pPr>
            <a:r>
              <a:rPr lang="en-GB" sz="2400" dirty="0" smtClean="0"/>
              <a:t>Approval of the minutes from the last meeting</a:t>
            </a:r>
          </a:p>
          <a:p>
            <a:pPr marL="514350" indent="-514350">
              <a:buFont typeface="+mj-lt"/>
              <a:buAutoNum type="arabicPeriod"/>
            </a:pPr>
            <a:r>
              <a:rPr lang="en-GB" sz="2400" dirty="0"/>
              <a:t>Orientation / Charlotte</a:t>
            </a:r>
          </a:p>
          <a:p>
            <a:pPr marL="514350" indent="-514350">
              <a:buFont typeface="+mj-lt"/>
              <a:buAutoNum type="arabicPeriod"/>
            </a:pPr>
            <a:r>
              <a:rPr lang="en-GB" sz="2400" dirty="0" smtClean="0"/>
              <a:t>Chairman candidate / Interview Panel</a:t>
            </a:r>
          </a:p>
          <a:p>
            <a:pPr marL="514350" indent="-514350">
              <a:buFont typeface="+mj-lt"/>
              <a:buAutoNum type="arabicPeriod"/>
            </a:pPr>
            <a:r>
              <a:rPr lang="en-GB" sz="2400" dirty="0"/>
              <a:t>Guidelines for the Board of directors / Charlotte</a:t>
            </a:r>
          </a:p>
          <a:p>
            <a:pPr marL="514350" indent="-514350">
              <a:buFont typeface="+mj-lt"/>
              <a:buAutoNum type="arabicPeriod"/>
            </a:pPr>
            <a:r>
              <a:rPr lang="en-GB" sz="2400" dirty="0" smtClean="0"/>
              <a:t>Advisory </a:t>
            </a:r>
            <a:r>
              <a:rPr lang="en-GB" sz="2400" dirty="0"/>
              <a:t>Board / Charlotte</a:t>
            </a:r>
          </a:p>
          <a:p>
            <a:pPr marL="514350" indent="-514350">
              <a:buFont typeface="+mj-lt"/>
              <a:buAutoNum type="arabicPeriod"/>
            </a:pPr>
            <a:r>
              <a:rPr lang="en-GB" sz="2400" dirty="0"/>
              <a:t>SWOT presentations / everyone</a:t>
            </a:r>
          </a:p>
          <a:p>
            <a:pPr marL="514350" indent="-514350">
              <a:buFont typeface="+mj-lt"/>
              <a:buAutoNum type="arabicPeriod"/>
            </a:pPr>
            <a:r>
              <a:rPr lang="en-GB" sz="2400" dirty="0" smtClean="0"/>
              <a:t>Financial situation / Finance</a:t>
            </a:r>
          </a:p>
          <a:p>
            <a:pPr marL="514350" indent="-514350">
              <a:buFont typeface="+mj-lt"/>
              <a:buAutoNum type="arabicPeriod"/>
            </a:pPr>
            <a:r>
              <a:rPr lang="en-GB" sz="2400" dirty="0" smtClean="0"/>
              <a:t>Status from HR / HR</a:t>
            </a:r>
          </a:p>
          <a:p>
            <a:pPr marL="514350" indent="-514350">
              <a:buFont typeface="+mj-lt"/>
              <a:buAutoNum type="arabicPeriod"/>
            </a:pPr>
            <a:r>
              <a:rPr lang="en-GB" sz="2400" dirty="0"/>
              <a:t>Status from Business / Business</a:t>
            </a:r>
          </a:p>
          <a:p>
            <a:pPr marL="514350" indent="-514350">
              <a:buFont typeface="+mj-lt"/>
              <a:buAutoNum type="arabicPeriod"/>
            </a:pPr>
            <a:r>
              <a:rPr lang="en-GB" sz="2400" dirty="0" smtClean="0"/>
              <a:t>Visit from Campus Student Council</a:t>
            </a:r>
          </a:p>
          <a:p>
            <a:pPr marL="514350" indent="-514350">
              <a:buFont typeface="+mj-lt"/>
              <a:buAutoNum type="arabicPeriod"/>
            </a:pPr>
            <a:r>
              <a:rPr lang="en-GB" sz="2400" dirty="0" smtClean="0"/>
              <a:t>Other topics</a:t>
            </a:r>
          </a:p>
          <a:p>
            <a:pPr marL="514350" indent="-514350">
              <a:buFont typeface="+mj-lt"/>
              <a:buAutoNum type="arabicPeriod"/>
            </a:pPr>
            <a:r>
              <a:rPr lang="en-GB" sz="2400" dirty="0" smtClean="0"/>
              <a:t>Next meeting</a:t>
            </a:r>
          </a:p>
        </p:txBody>
      </p:sp>
    </p:spTree>
    <p:extLst>
      <p:ext uri="{BB962C8B-B14F-4D97-AF65-F5344CB8AC3E}">
        <p14:creationId xmlns:p14="http://schemas.microsoft.com/office/powerpoint/2010/main" val="32240905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BAR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399" y="1263710"/>
            <a:ext cx="9202271" cy="7140417"/>
          </a:xfrm>
          <a:prstGeom prst="rect">
            <a:avLst/>
          </a:prstGeom>
          <a:noFill/>
        </p:spPr>
        <p:txBody>
          <a:bodyPr wrap="square" rtlCol="0">
            <a:spAutoFit/>
          </a:bodyPr>
          <a:lstStyle/>
          <a:p>
            <a:r>
              <a:rPr lang="da-DK" sz="2600" b="1" dirty="0" smtClean="0">
                <a:latin typeface="Verdana"/>
                <a:cs typeface="Verdana"/>
              </a:rPr>
              <a:t>WEAKNESSES</a:t>
            </a:r>
          </a:p>
          <a:p>
            <a:pPr marL="457200" indent="-457200">
              <a:buFont typeface="Wingdings" charset="2"/>
              <a:buChar char="§"/>
            </a:pPr>
            <a:r>
              <a:rPr lang="da-DK" sz="2600" dirty="0" smtClean="0">
                <a:latin typeface="Verdana"/>
                <a:cs typeface="Verdana"/>
              </a:rPr>
              <a:t>Students </a:t>
            </a:r>
            <a:r>
              <a:rPr lang="da-DK" sz="2600" dirty="0" err="1">
                <a:latin typeface="Verdana"/>
                <a:cs typeface="Verdana"/>
              </a:rPr>
              <a:t>lack</a:t>
            </a:r>
            <a:r>
              <a:rPr lang="da-DK" sz="2600" dirty="0">
                <a:latin typeface="Verdana"/>
                <a:cs typeface="Verdana"/>
              </a:rPr>
              <a:t> </a:t>
            </a:r>
            <a:r>
              <a:rPr lang="da-DK" sz="2600" dirty="0" err="1">
                <a:latin typeface="Verdana"/>
                <a:cs typeface="Verdana"/>
              </a:rPr>
              <a:t>knowledge</a:t>
            </a:r>
            <a:r>
              <a:rPr lang="da-DK" sz="2600" dirty="0">
                <a:latin typeface="Verdana"/>
                <a:cs typeface="Verdana"/>
              </a:rPr>
              <a:t> of </a:t>
            </a:r>
            <a:r>
              <a:rPr lang="da-DK" sz="2600" dirty="0" smtClean="0">
                <a:latin typeface="Verdana"/>
                <a:cs typeface="Verdana"/>
              </a:rPr>
              <a:t>the student organisation</a:t>
            </a:r>
            <a:r>
              <a:rPr lang="da-DK" sz="2600" dirty="0">
                <a:latin typeface="Verdana"/>
                <a:cs typeface="Verdana"/>
              </a:rPr>
              <a:t>:</a:t>
            </a:r>
          </a:p>
          <a:p>
            <a:pPr marL="954085" lvl="1" indent="-457200">
              <a:buFont typeface="Wingdings" charset="2"/>
              <a:buChar char="§"/>
            </a:pPr>
            <a:r>
              <a:rPr lang="da-DK" sz="2200" dirty="0" err="1" smtClean="0">
                <a:latin typeface="Verdana"/>
                <a:cs typeface="Verdana"/>
              </a:rPr>
              <a:t>We</a:t>
            </a:r>
            <a:r>
              <a:rPr lang="da-DK" sz="2200" dirty="0" smtClean="0">
                <a:latin typeface="Verdana"/>
                <a:cs typeface="Verdana"/>
              </a:rPr>
              <a:t> </a:t>
            </a:r>
            <a:r>
              <a:rPr lang="da-DK" sz="2200" dirty="0" err="1" smtClean="0">
                <a:latin typeface="Verdana"/>
                <a:cs typeface="Verdana"/>
              </a:rPr>
              <a:t>can</a:t>
            </a:r>
            <a:r>
              <a:rPr lang="da-DK" sz="2200" dirty="0" smtClean="0">
                <a:latin typeface="Verdana"/>
                <a:cs typeface="Verdana"/>
              </a:rPr>
              <a:t> give a proper </a:t>
            </a:r>
            <a:r>
              <a:rPr lang="da-DK" sz="2200" dirty="0" err="1">
                <a:latin typeface="Verdana"/>
                <a:cs typeface="Verdana"/>
              </a:rPr>
              <a:t>introduction</a:t>
            </a:r>
            <a:r>
              <a:rPr lang="da-DK" sz="2200" dirty="0">
                <a:latin typeface="Verdana"/>
                <a:cs typeface="Verdana"/>
              </a:rPr>
              <a:t> of the Bar </a:t>
            </a:r>
            <a:r>
              <a:rPr lang="da-DK" sz="2200" dirty="0" err="1">
                <a:latin typeface="Verdana"/>
                <a:cs typeface="Verdana"/>
              </a:rPr>
              <a:t>d</a:t>
            </a:r>
            <a:r>
              <a:rPr lang="da-DK" sz="2200" dirty="0" err="1" smtClean="0">
                <a:latin typeface="Verdana"/>
                <a:cs typeface="Verdana"/>
              </a:rPr>
              <a:t>epartment</a:t>
            </a:r>
            <a:r>
              <a:rPr lang="da-DK" sz="2200" dirty="0" smtClean="0">
                <a:latin typeface="Verdana"/>
                <a:cs typeface="Verdana"/>
              </a:rPr>
              <a:t> </a:t>
            </a:r>
            <a:r>
              <a:rPr lang="da-DK" sz="2200" dirty="0" err="1">
                <a:latin typeface="Verdana"/>
                <a:cs typeface="Verdana"/>
              </a:rPr>
              <a:t>during</a:t>
            </a:r>
            <a:r>
              <a:rPr lang="da-DK" sz="2200" dirty="0">
                <a:latin typeface="Verdana"/>
                <a:cs typeface="Verdana"/>
              </a:rPr>
              <a:t> </a:t>
            </a:r>
            <a:r>
              <a:rPr lang="da-DK" sz="2200" dirty="0" smtClean="0">
                <a:latin typeface="Verdana"/>
                <a:cs typeface="Verdana"/>
              </a:rPr>
              <a:t>the intro </a:t>
            </a:r>
            <a:r>
              <a:rPr lang="da-DK" sz="2200" dirty="0" err="1" smtClean="0">
                <a:latin typeface="Verdana"/>
                <a:cs typeface="Verdana"/>
              </a:rPr>
              <a:t>days</a:t>
            </a:r>
            <a:endParaRPr lang="da-DK" sz="2200" dirty="0" smtClean="0">
              <a:latin typeface="Verdana"/>
              <a:cs typeface="Verdana"/>
            </a:endParaRPr>
          </a:p>
          <a:p>
            <a:pPr marL="457200" indent="-457200">
              <a:buFont typeface="Wingdings" charset="2"/>
              <a:buChar char="§"/>
            </a:pPr>
            <a:r>
              <a:rPr lang="da-DK" sz="2600" dirty="0" smtClean="0">
                <a:latin typeface="Verdana"/>
                <a:cs typeface="Verdana"/>
              </a:rPr>
              <a:t>Active </a:t>
            </a:r>
            <a:r>
              <a:rPr lang="da-DK" sz="2600" dirty="0" err="1">
                <a:latin typeface="Verdana"/>
                <a:cs typeface="Verdana"/>
              </a:rPr>
              <a:t>members</a:t>
            </a:r>
            <a:r>
              <a:rPr lang="da-DK" sz="2600" dirty="0">
                <a:latin typeface="Verdana"/>
                <a:cs typeface="Verdana"/>
              </a:rPr>
              <a:t> not </a:t>
            </a:r>
            <a:r>
              <a:rPr lang="da-DK" sz="2600" dirty="0" err="1">
                <a:latin typeface="Verdana"/>
                <a:cs typeface="Verdana"/>
              </a:rPr>
              <a:t>participating</a:t>
            </a:r>
            <a:r>
              <a:rPr lang="da-DK" sz="2600" dirty="0">
                <a:latin typeface="Verdana"/>
                <a:cs typeface="Verdana"/>
              </a:rPr>
              <a:t> in </a:t>
            </a:r>
            <a:r>
              <a:rPr lang="da-DK" sz="2600" dirty="0" smtClean="0">
                <a:latin typeface="Verdana"/>
                <a:cs typeface="Verdana"/>
              </a:rPr>
              <a:t>marketing:</a:t>
            </a:r>
          </a:p>
          <a:p>
            <a:pPr marL="954085" lvl="1" indent="-457200">
              <a:buFont typeface="Wingdings" charset="2"/>
              <a:buChar char="§"/>
            </a:pPr>
            <a:r>
              <a:rPr lang="da-DK" sz="2200" dirty="0" err="1" smtClean="0">
                <a:latin typeface="Verdana"/>
                <a:cs typeface="Verdana"/>
              </a:rPr>
              <a:t>We</a:t>
            </a:r>
            <a:r>
              <a:rPr lang="da-DK" sz="2200" dirty="0" smtClean="0">
                <a:latin typeface="Verdana"/>
                <a:cs typeface="Verdana"/>
              </a:rPr>
              <a:t> </a:t>
            </a:r>
            <a:r>
              <a:rPr lang="da-DK" sz="2200" dirty="0" err="1" smtClean="0">
                <a:latin typeface="Verdana"/>
                <a:cs typeface="Verdana"/>
              </a:rPr>
              <a:t>can</a:t>
            </a:r>
            <a:r>
              <a:rPr lang="da-DK" sz="2200" dirty="0" smtClean="0">
                <a:latin typeface="Verdana"/>
                <a:cs typeface="Verdana"/>
              </a:rPr>
              <a:t> </a:t>
            </a:r>
            <a:r>
              <a:rPr lang="da-DK" sz="2200" dirty="0" err="1" smtClean="0">
                <a:latin typeface="Verdana"/>
                <a:cs typeface="Verdana"/>
              </a:rPr>
              <a:t>actively</a:t>
            </a:r>
            <a:r>
              <a:rPr lang="da-DK" sz="2200" dirty="0" smtClean="0">
                <a:latin typeface="Verdana"/>
                <a:cs typeface="Verdana"/>
              </a:rPr>
              <a:t> </a:t>
            </a:r>
            <a:r>
              <a:rPr lang="da-DK" sz="2200" dirty="0" err="1" smtClean="0">
                <a:latin typeface="Verdana"/>
                <a:cs typeface="Verdana"/>
              </a:rPr>
              <a:t>encourage</a:t>
            </a:r>
            <a:r>
              <a:rPr lang="da-DK" sz="2200" dirty="0" smtClean="0">
                <a:latin typeface="Verdana"/>
                <a:cs typeface="Verdana"/>
              </a:rPr>
              <a:t> </a:t>
            </a:r>
            <a:r>
              <a:rPr lang="da-DK" sz="2200" dirty="0">
                <a:latin typeface="Verdana"/>
                <a:cs typeface="Verdana"/>
              </a:rPr>
              <a:t>bartenders to post </a:t>
            </a:r>
            <a:r>
              <a:rPr lang="da-DK" sz="2200" dirty="0" err="1">
                <a:latin typeface="Verdana"/>
                <a:cs typeface="Verdana"/>
              </a:rPr>
              <a:t>photos</a:t>
            </a:r>
            <a:r>
              <a:rPr lang="da-DK" sz="2200" dirty="0">
                <a:latin typeface="Verdana"/>
                <a:cs typeface="Verdana"/>
              </a:rPr>
              <a:t> from </a:t>
            </a:r>
            <a:r>
              <a:rPr lang="da-DK" sz="2200" dirty="0" smtClean="0">
                <a:latin typeface="Verdana"/>
                <a:cs typeface="Verdana"/>
              </a:rPr>
              <a:t>the Friday </a:t>
            </a:r>
            <a:r>
              <a:rPr lang="da-DK" sz="2200" dirty="0">
                <a:latin typeface="Verdana"/>
                <a:cs typeface="Verdana"/>
              </a:rPr>
              <a:t>Bars on social media </a:t>
            </a:r>
            <a:r>
              <a:rPr lang="da-DK" sz="2200" dirty="0" err="1">
                <a:latin typeface="Verdana"/>
                <a:cs typeface="Verdana"/>
              </a:rPr>
              <a:t>using</a:t>
            </a:r>
            <a:r>
              <a:rPr lang="da-DK" sz="2200" dirty="0">
                <a:latin typeface="Verdana"/>
                <a:cs typeface="Verdana"/>
              </a:rPr>
              <a:t> hashtags; </a:t>
            </a:r>
            <a:r>
              <a:rPr lang="da-DK" sz="2200" dirty="0" err="1">
                <a:latin typeface="Verdana"/>
                <a:cs typeface="Verdana"/>
              </a:rPr>
              <a:t>sharing</a:t>
            </a:r>
            <a:r>
              <a:rPr lang="da-DK" sz="2200" dirty="0">
                <a:latin typeface="Verdana"/>
                <a:cs typeface="Verdana"/>
              </a:rPr>
              <a:t>, </a:t>
            </a:r>
            <a:r>
              <a:rPr lang="da-DK" sz="2200" dirty="0" err="1">
                <a:latin typeface="Verdana"/>
                <a:cs typeface="Verdana"/>
              </a:rPr>
              <a:t>liking</a:t>
            </a:r>
            <a:r>
              <a:rPr lang="da-DK" sz="2200" dirty="0">
                <a:latin typeface="Verdana"/>
                <a:cs typeface="Verdana"/>
              </a:rPr>
              <a:t> and </a:t>
            </a:r>
            <a:r>
              <a:rPr lang="da-DK" sz="2200" dirty="0" err="1" smtClean="0">
                <a:latin typeface="Verdana"/>
                <a:cs typeface="Verdana"/>
              </a:rPr>
              <a:t>inviting</a:t>
            </a:r>
            <a:r>
              <a:rPr lang="da-DK" sz="2200" dirty="0" smtClean="0">
                <a:latin typeface="Verdana"/>
                <a:cs typeface="Verdana"/>
              </a:rPr>
              <a:t>.</a:t>
            </a:r>
          </a:p>
          <a:p>
            <a:pPr marL="457200" indent="-457200">
              <a:buFont typeface="Wingdings" charset="2"/>
              <a:buChar char="§"/>
            </a:pPr>
            <a:r>
              <a:rPr lang="da-DK" sz="2600" dirty="0" smtClean="0">
                <a:latin typeface="Verdana"/>
                <a:cs typeface="Verdana"/>
              </a:rPr>
              <a:t>Putting </a:t>
            </a:r>
            <a:r>
              <a:rPr lang="da-DK" sz="2600" dirty="0">
                <a:latin typeface="Verdana"/>
                <a:cs typeface="Verdana"/>
              </a:rPr>
              <a:t>out fires </a:t>
            </a:r>
            <a:r>
              <a:rPr lang="da-DK" sz="2600" dirty="0" err="1">
                <a:latin typeface="Verdana"/>
                <a:cs typeface="Verdana"/>
              </a:rPr>
              <a:t>instead</a:t>
            </a:r>
            <a:r>
              <a:rPr lang="da-DK" sz="2600" dirty="0">
                <a:latin typeface="Verdana"/>
                <a:cs typeface="Verdana"/>
              </a:rPr>
              <a:t> of </a:t>
            </a:r>
            <a:r>
              <a:rPr lang="da-DK" sz="2600" dirty="0" err="1">
                <a:latin typeface="Verdana"/>
                <a:cs typeface="Verdana"/>
              </a:rPr>
              <a:t>planning</a:t>
            </a:r>
            <a:r>
              <a:rPr lang="da-DK" sz="2600" dirty="0">
                <a:latin typeface="Verdana"/>
                <a:cs typeface="Verdana"/>
              </a:rPr>
              <a:t>:</a:t>
            </a:r>
          </a:p>
          <a:p>
            <a:pPr marL="954085" lvl="1" indent="-457200">
              <a:buFont typeface="Wingdings" charset="2"/>
              <a:buChar char="§"/>
            </a:pPr>
            <a:r>
              <a:rPr lang="da-DK" sz="2200" dirty="0" smtClean="0">
                <a:latin typeface="Verdana"/>
                <a:cs typeface="Verdana"/>
              </a:rPr>
              <a:t>Planning </a:t>
            </a:r>
            <a:r>
              <a:rPr lang="da-DK" sz="2200" dirty="0">
                <a:latin typeface="Verdana"/>
                <a:cs typeface="Verdana"/>
              </a:rPr>
              <a:t>Friday Bars </a:t>
            </a:r>
            <a:r>
              <a:rPr lang="da-DK" sz="2200" dirty="0" err="1">
                <a:latin typeface="Verdana"/>
                <a:cs typeface="Verdana"/>
              </a:rPr>
              <a:t>ahead</a:t>
            </a:r>
            <a:r>
              <a:rPr lang="da-DK" sz="2200" dirty="0">
                <a:latin typeface="Verdana"/>
                <a:cs typeface="Verdana"/>
              </a:rPr>
              <a:t>, not </a:t>
            </a:r>
            <a:r>
              <a:rPr lang="da-DK" sz="2200" dirty="0" err="1">
                <a:latin typeface="Verdana"/>
                <a:cs typeface="Verdana"/>
              </a:rPr>
              <a:t>only</a:t>
            </a:r>
            <a:r>
              <a:rPr lang="da-DK" sz="2200" dirty="0">
                <a:latin typeface="Verdana"/>
                <a:cs typeface="Verdana"/>
              </a:rPr>
              <a:t> the </a:t>
            </a:r>
            <a:r>
              <a:rPr lang="da-DK" sz="2200" dirty="0" err="1">
                <a:latin typeface="Verdana"/>
                <a:cs typeface="Verdana"/>
              </a:rPr>
              <a:t>closest</a:t>
            </a:r>
            <a:r>
              <a:rPr lang="da-DK" sz="2200" dirty="0">
                <a:latin typeface="Verdana"/>
                <a:cs typeface="Verdana"/>
              </a:rPr>
              <a:t> </a:t>
            </a:r>
            <a:r>
              <a:rPr lang="da-DK" sz="2200" dirty="0" err="1">
                <a:latin typeface="Verdana"/>
                <a:cs typeface="Verdana"/>
              </a:rPr>
              <a:t>one</a:t>
            </a:r>
            <a:r>
              <a:rPr lang="da-DK" sz="2200" dirty="0">
                <a:latin typeface="Verdana"/>
                <a:cs typeface="Verdana"/>
              </a:rPr>
              <a:t>. </a:t>
            </a:r>
          </a:p>
          <a:p>
            <a:pPr marL="954085" lvl="1" indent="-457200">
              <a:buFont typeface="Wingdings" charset="2"/>
              <a:buChar char="§"/>
            </a:pPr>
            <a:r>
              <a:rPr lang="da-DK" sz="2200" dirty="0" err="1" smtClean="0">
                <a:latin typeface="Verdana"/>
                <a:cs typeface="Verdana"/>
              </a:rPr>
              <a:t>Evaluating</a:t>
            </a:r>
            <a:r>
              <a:rPr lang="da-DK" sz="2200" dirty="0" smtClean="0">
                <a:latin typeface="Verdana"/>
                <a:cs typeface="Verdana"/>
              </a:rPr>
              <a:t> </a:t>
            </a:r>
            <a:r>
              <a:rPr lang="da-DK" sz="2200" dirty="0" err="1">
                <a:latin typeface="Verdana"/>
                <a:cs typeface="Verdana"/>
              </a:rPr>
              <a:t>after</a:t>
            </a:r>
            <a:r>
              <a:rPr lang="da-DK" sz="2200" dirty="0">
                <a:latin typeface="Verdana"/>
                <a:cs typeface="Verdana"/>
              </a:rPr>
              <a:t> </a:t>
            </a:r>
            <a:r>
              <a:rPr lang="da-DK" sz="2200" dirty="0" err="1">
                <a:latin typeface="Verdana"/>
                <a:cs typeface="Verdana"/>
              </a:rPr>
              <a:t>each</a:t>
            </a:r>
            <a:r>
              <a:rPr lang="da-DK" sz="2200" dirty="0">
                <a:latin typeface="Verdana"/>
                <a:cs typeface="Verdana"/>
              </a:rPr>
              <a:t> </a:t>
            </a:r>
            <a:r>
              <a:rPr lang="da-DK" sz="2200" dirty="0" err="1">
                <a:latin typeface="Verdana"/>
                <a:cs typeface="Verdana"/>
              </a:rPr>
              <a:t>one</a:t>
            </a:r>
            <a:r>
              <a:rPr lang="da-DK" sz="2200" dirty="0">
                <a:latin typeface="Verdana"/>
                <a:cs typeface="Verdana"/>
              </a:rPr>
              <a:t> to </a:t>
            </a:r>
            <a:r>
              <a:rPr lang="da-DK" sz="2200" dirty="0" err="1">
                <a:latin typeface="Verdana"/>
                <a:cs typeface="Verdana"/>
              </a:rPr>
              <a:t>see</a:t>
            </a:r>
            <a:r>
              <a:rPr lang="da-DK" sz="2200" dirty="0">
                <a:latin typeface="Verdana"/>
                <a:cs typeface="Verdana"/>
              </a:rPr>
              <a:t> </a:t>
            </a:r>
            <a:r>
              <a:rPr lang="da-DK" sz="2200" dirty="0" err="1">
                <a:latin typeface="Verdana"/>
                <a:cs typeface="Verdana"/>
              </a:rPr>
              <a:t>what</a:t>
            </a:r>
            <a:r>
              <a:rPr lang="da-DK" sz="2200" dirty="0">
                <a:latin typeface="Verdana"/>
                <a:cs typeface="Verdana"/>
              </a:rPr>
              <a:t> </a:t>
            </a:r>
            <a:r>
              <a:rPr lang="da-DK" sz="2200" dirty="0" err="1">
                <a:latin typeface="Verdana"/>
                <a:cs typeface="Verdana"/>
              </a:rPr>
              <a:t>works</a:t>
            </a:r>
            <a:r>
              <a:rPr lang="da-DK" sz="2200" dirty="0">
                <a:latin typeface="Verdana"/>
                <a:cs typeface="Verdana"/>
              </a:rPr>
              <a:t> and </a:t>
            </a:r>
            <a:r>
              <a:rPr lang="da-DK" sz="2200" dirty="0" err="1">
                <a:latin typeface="Verdana"/>
                <a:cs typeface="Verdana"/>
              </a:rPr>
              <a:t>what</a:t>
            </a:r>
            <a:r>
              <a:rPr lang="da-DK" sz="2200" dirty="0">
                <a:latin typeface="Verdana"/>
                <a:cs typeface="Verdana"/>
              </a:rPr>
              <a:t> </a:t>
            </a:r>
            <a:r>
              <a:rPr lang="da-DK" sz="2200" dirty="0" err="1">
                <a:latin typeface="Verdana"/>
                <a:cs typeface="Verdana"/>
              </a:rPr>
              <a:t>doesn’t</a:t>
            </a:r>
            <a:r>
              <a:rPr lang="da-DK" sz="2200" dirty="0">
                <a:latin typeface="Verdana"/>
                <a:cs typeface="Verdana"/>
              </a:rPr>
              <a:t>.</a:t>
            </a:r>
          </a:p>
          <a:p>
            <a:pPr marL="457200" indent="-457200">
              <a:buFont typeface="Wingdings" charset="2"/>
              <a:buChar char="§"/>
            </a:pPr>
            <a:r>
              <a:rPr lang="da-DK" sz="2600" dirty="0" smtClean="0">
                <a:latin typeface="Verdana"/>
                <a:cs typeface="Verdana"/>
              </a:rPr>
              <a:t>Not </a:t>
            </a:r>
            <a:r>
              <a:rPr lang="da-DK" sz="2600" dirty="0" err="1">
                <a:latin typeface="Verdana"/>
                <a:cs typeface="Verdana"/>
              </a:rPr>
              <a:t>aware</a:t>
            </a:r>
            <a:r>
              <a:rPr lang="da-DK" sz="2600" dirty="0">
                <a:latin typeface="Verdana"/>
                <a:cs typeface="Verdana"/>
              </a:rPr>
              <a:t> of the right </a:t>
            </a:r>
            <a:r>
              <a:rPr lang="da-DK" sz="2600" dirty="0" err="1">
                <a:latin typeface="Verdana"/>
                <a:cs typeface="Verdana"/>
              </a:rPr>
              <a:t>contact</a:t>
            </a:r>
            <a:r>
              <a:rPr lang="da-DK" sz="2600" dirty="0">
                <a:latin typeface="Verdana"/>
                <a:cs typeface="Verdana"/>
              </a:rPr>
              <a:t> </a:t>
            </a:r>
            <a:r>
              <a:rPr lang="da-DK" sz="2600" dirty="0" err="1">
                <a:latin typeface="Verdana"/>
                <a:cs typeface="Verdana"/>
              </a:rPr>
              <a:t>people</a:t>
            </a:r>
            <a:r>
              <a:rPr lang="da-DK" sz="2600" dirty="0">
                <a:latin typeface="Verdana"/>
                <a:cs typeface="Verdana"/>
              </a:rPr>
              <a:t>:</a:t>
            </a:r>
          </a:p>
          <a:p>
            <a:pPr marL="954085" lvl="1" indent="-457200">
              <a:buFont typeface="Wingdings" charset="2"/>
              <a:buChar char="§"/>
            </a:pPr>
            <a:r>
              <a:rPr lang="da-DK" sz="2200" dirty="0" smtClean="0">
                <a:latin typeface="Verdana"/>
                <a:cs typeface="Verdana"/>
              </a:rPr>
              <a:t>Have </a:t>
            </a:r>
            <a:r>
              <a:rPr lang="da-DK" sz="2200" dirty="0" err="1">
                <a:latin typeface="Verdana"/>
                <a:cs typeface="Verdana"/>
              </a:rPr>
              <a:t>created</a:t>
            </a:r>
            <a:r>
              <a:rPr lang="da-DK" sz="2200" dirty="0">
                <a:latin typeface="Verdana"/>
                <a:cs typeface="Verdana"/>
              </a:rPr>
              <a:t> list of </a:t>
            </a:r>
            <a:r>
              <a:rPr lang="da-DK" sz="2200" dirty="0" err="1">
                <a:latin typeface="Verdana"/>
                <a:cs typeface="Verdana"/>
              </a:rPr>
              <a:t>contact</a:t>
            </a:r>
            <a:r>
              <a:rPr lang="da-DK" sz="2200" dirty="0">
                <a:latin typeface="Verdana"/>
                <a:cs typeface="Verdana"/>
              </a:rPr>
              <a:t> </a:t>
            </a:r>
            <a:r>
              <a:rPr lang="da-DK" sz="2200" dirty="0" err="1" smtClean="0">
                <a:latin typeface="Verdana"/>
                <a:cs typeface="Verdana"/>
              </a:rPr>
              <a:t>people</a:t>
            </a:r>
            <a:endParaRPr lang="da-DK" sz="2200" dirty="0">
              <a:latin typeface="Verdana"/>
              <a:cs typeface="Verdana"/>
            </a:endParaRPr>
          </a:p>
          <a:p>
            <a:endParaRPr lang="da-DK" sz="2600" dirty="0">
              <a:latin typeface="Verdana"/>
              <a:cs typeface="Verdana"/>
            </a:endParaRPr>
          </a:p>
          <a:p>
            <a:endParaRPr lang="da-DK" sz="2600" dirty="0" smtClean="0">
              <a:latin typeface="Verdana"/>
              <a:cs typeface="Verdana"/>
            </a:endParaRPr>
          </a:p>
          <a:p>
            <a:endParaRPr lang="da-DK" sz="2600" dirty="0" smtClean="0">
              <a:latin typeface="Verdana"/>
              <a:cs typeface="Verdana"/>
            </a:endParaRPr>
          </a:p>
          <a:p>
            <a:endParaRPr lang="da-DK" sz="2600" dirty="0" smtClean="0">
              <a:latin typeface="Verdana"/>
              <a:cs typeface="Verdana"/>
            </a:endParaRPr>
          </a:p>
        </p:txBody>
      </p:sp>
    </p:spTree>
    <p:extLst>
      <p:ext uri="{BB962C8B-B14F-4D97-AF65-F5344CB8AC3E}">
        <p14:creationId xmlns:p14="http://schemas.microsoft.com/office/powerpoint/2010/main" val="42265927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BAR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400" y="1263710"/>
            <a:ext cx="9516608" cy="6709529"/>
          </a:xfrm>
          <a:prstGeom prst="rect">
            <a:avLst/>
          </a:prstGeom>
          <a:noFill/>
        </p:spPr>
        <p:txBody>
          <a:bodyPr wrap="square" rtlCol="0">
            <a:spAutoFit/>
          </a:bodyPr>
          <a:lstStyle/>
          <a:p>
            <a:endParaRPr lang="da-DK" sz="2600" b="1" dirty="0" smtClean="0">
              <a:latin typeface="Verdana"/>
              <a:cs typeface="Verdana"/>
            </a:endParaRPr>
          </a:p>
          <a:p>
            <a:r>
              <a:rPr lang="da-DK" sz="2600" b="1" dirty="0" smtClean="0">
                <a:latin typeface="Verdana"/>
                <a:cs typeface="Verdana"/>
              </a:rPr>
              <a:t>OPPPORTUNITIES</a:t>
            </a:r>
          </a:p>
          <a:p>
            <a:pPr marL="342900" indent="-342900">
              <a:buFont typeface="Wingdings" charset="2"/>
              <a:buChar char="§"/>
            </a:pPr>
            <a:r>
              <a:rPr lang="da-DK" sz="2600" dirty="0" smtClean="0">
                <a:latin typeface="Verdana"/>
                <a:cs typeface="Verdana"/>
              </a:rPr>
              <a:t>New </a:t>
            </a:r>
            <a:r>
              <a:rPr lang="da-DK" sz="2600" dirty="0" err="1">
                <a:latin typeface="Verdana"/>
                <a:cs typeface="Verdana"/>
              </a:rPr>
              <a:t>members</a:t>
            </a:r>
            <a:r>
              <a:rPr lang="da-DK" sz="2600" dirty="0">
                <a:latin typeface="Verdana"/>
                <a:cs typeface="Verdana"/>
              </a:rPr>
              <a:t> bring new </a:t>
            </a:r>
            <a:r>
              <a:rPr lang="da-DK" sz="2600" dirty="0" err="1">
                <a:latin typeface="Verdana"/>
                <a:cs typeface="Verdana"/>
              </a:rPr>
              <a:t>ideas</a:t>
            </a:r>
            <a:endParaRPr lang="da-DK" sz="2600" dirty="0">
              <a:latin typeface="Verdana"/>
              <a:cs typeface="Verdana"/>
            </a:endParaRPr>
          </a:p>
          <a:p>
            <a:pPr marL="342900" indent="-342900">
              <a:buFont typeface="Wingdings" charset="2"/>
              <a:buChar char="§"/>
            </a:pPr>
            <a:r>
              <a:rPr lang="da-DK" sz="2600" dirty="0" smtClean="0">
                <a:latin typeface="Verdana"/>
                <a:cs typeface="Verdana"/>
              </a:rPr>
              <a:t>Students </a:t>
            </a:r>
            <a:r>
              <a:rPr lang="da-DK" sz="2600" dirty="0" err="1">
                <a:latin typeface="Verdana"/>
                <a:cs typeface="Verdana"/>
              </a:rPr>
              <a:t>are</a:t>
            </a:r>
            <a:r>
              <a:rPr lang="da-DK" sz="2600" dirty="0">
                <a:latin typeface="Verdana"/>
                <a:cs typeface="Verdana"/>
              </a:rPr>
              <a:t> online</a:t>
            </a:r>
          </a:p>
          <a:p>
            <a:pPr marL="342900" indent="-342900">
              <a:buFont typeface="Wingdings" charset="2"/>
              <a:buChar char="§"/>
            </a:pPr>
            <a:r>
              <a:rPr lang="da-DK" sz="2600" dirty="0" smtClean="0">
                <a:latin typeface="Verdana"/>
                <a:cs typeface="Verdana"/>
              </a:rPr>
              <a:t>Access </a:t>
            </a:r>
            <a:r>
              <a:rPr lang="da-DK" sz="2600" dirty="0">
                <a:latin typeface="Verdana"/>
                <a:cs typeface="Verdana"/>
              </a:rPr>
              <a:t>to the students in real </a:t>
            </a:r>
            <a:r>
              <a:rPr lang="da-DK" sz="2600" dirty="0" err="1">
                <a:latin typeface="Verdana"/>
                <a:cs typeface="Verdana"/>
              </a:rPr>
              <a:t>life</a:t>
            </a:r>
            <a:endParaRPr lang="da-DK" sz="2600" dirty="0">
              <a:latin typeface="Verdana"/>
              <a:cs typeface="Verdana"/>
            </a:endParaRPr>
          </a:p>
          <a:p>
            <a:pPr marL="342900" indent="-342900">
              <a:buFont typeface="Wingdings" charset="2"/>
              <a:buChar char="§"/>
            </a:pPr>
            <a:r>
              <a:rPr lang="da-DK" sz="2600" dirty="0" err="1" smtClean="0">
                <a:latin typeface="Verdana"/>
                <a:cs typeface="Verdana"/>
              </a:rPr>
              <a:t>Many</a:t>
            </a:r>
            <a:r>
              <a:rPr lang="da-DK" sz="2600" dirty="0" smtClean="0">
                <a:latin typeface="Verdana"/>
                <a:cs typeface="Verdana"/>
              </a:rPr>
              <a:t> </a:t>
            </a:r>
            <a:r>
              <a:rPr lang="da-DK" sz="2600" dirty="0" err="1">
                <a:latin typeface="Verdana"/>
                <a:cs typeface="Verdana"/>
              </a:rPr>
              <a:t>companies</a:t>
            </a:r>
            <a:r>
              <a:rPr lang="da-DK" sz="2600" dirty="0">
                <a:latin typeface="Verdana"/>
                <a:cs typeface="Verdana"/>
              </a:rPr>
              <a:t> </a:t>
            </a:r>
            <a:r>
              <a:rPr lang="da-DK" sz="2600" dirty="0" err="1">
                <a:latin typeface="Verdana"/>
                <a:cs typeface="Verdana"/>
              </a:rPr>
              <a:t>wants</a:t>
            </a:r>
            <a:r>
              <a:rPr lang="da-DK" sz="2600" dirty="0">
                <a:latin typeface="Verdana"/>
                <a:cs typeface="Verdana"/>
              </a:rPr>
              <a:t> </a:t>
            </a:r>
            <a:r>
              <a:rPr lang="da-DK" sz="2600" dirty="0" err="1">
                <a:latin typeface="Verdana"/>
                <a:cs typeface="Verdana"/>
              </a:rPr>
              <a:t>us</a:t>
            </a:r>
            <a:r>
              <a:rPr lang="da-DK" sz="2600" dirty="0">
                <a:latin typeface="Verdana"/>
                <a:cs typeface="Verdana"/>
              </a:rPr>
              <a:t> as partner / sponsor </a:t>
            </a:r>
            <a:r>
              <a:rPr lang="da-DK" sz="2600" dirty="0" err="1" smtClean="0">
                <a:latin typeface="Verdana"/>
                <a:cs typeface="Verdana"/>
              </a:rPr>
              <a:t>us</a:t>
            </a:r>
            <a:endParaRPr lang="da-DK" sz="2600" dirty="0" smtClean="0">
              <a:latin typeface="Verdana"/>
              <a:cs typeface="Verdana"/>
            </a:endParaRPr>
          </a:p>
          <a:p>
            <a:pPr marL="342900" indent="-342900">
              <a:buFont typeface="Wingdings" charset="2"/>
              <a:buChar char="§"/>
            </a:pPr>
            <a:endParaRPr lang="da-DK" sz="2600" dirty="0">
              <a:latin typeface="Verdana"/>
              <a:cs typeface="Verdana"/>
            </a:endParaRPr>
          </a:p>
          <a:p>
            <a:r>
              <a:rPr lang="da-DK" sz="2600" b="1" dirty="0" smtClean="0">
                <a:latin typeface="Verdana"/>
                <a:cs typeface="Verdana"/>
              </a:rPr>
              <a:t>THREATS</a:t>
            </a:r>
            <a:endParaRPr lang="da-DK" sz="2600" b="1" dirty="0">
              <a:latin typeface="Verdana"/>
              <a:cs typeface="Verdana"/>
            </a:endParaRPr>
          </a:p>
          <a:p>
            <a:pPr marL="514350" indent="-514350">
              <a:buFont typeface="Wingdings" charset="2"/>
              <a:buChar char="§"/>
            </a:pPr>
            <a:r>
              <a:rPr lang="da-DK" sz="2600" dirty="0">
                <a:latin typeface="Verdana"/>
                <a:cs typeface="Verdana"/>
              </a:rPr>
              <a:t>Knowledge and knowhow </a:t>
            </a:r>
            <a:r>
              <a:rPr lang="da-DK" sz="2600" dirty="0" err="1">
                <a:latin typeface="Verdana"/>
                <a:cs typeface="Verdana"/>
              </a:rPr>
              <a:t>are</a:t>
            </a:r>
            <a:r>
              <a:rPr lang="da-DK" sz="2600" dirty="0">
                <a:latin typeface="Verdana"/>
                <a:cs typeface="Verdana"/>
              </a:rPr>
              <a:t> </a:t>
            </a:r>
            <a:r>
              <a:rPr lang="da-DK" sz="2600" dirty="0" err="1">
                <a:latin typeface="Verdana"/>
                <a:cs typeface="Verdana"/>
              </a:rPr>
              <a:t>leaving</a:t>
            </a:r>
            <a:r>
              <a:rPr lang="da-DK" sz="2600" dirty="0">
                <a:latin typeface="Verdana"/>
                <a:cs typeface="Verdana"/>
              </a:rPr>
              <a:t> </a:t>
            </a:r>
            <a:endParaRPr lang="da-DK" sz="2600" dirty="0" smtClean="0">
              <a:latin typeface="Verdana"/>
              <a:cs typeface="Verdana"/>
            </a:endParaRPr>
          </a:p>
          <a:p>
            <a:pPr marL="1011235" lvl="1" indent="-514350">
              <a:buFont typeface="Wingdings" charset="2"/>
              <a:buChar char="§"/>
            </a:pPr>
            <a:r>
              <a:rPr lang="da-DK" sz="2200" dirty="0" err="1" smtClean="0">
                <a:latin typeface="Verdana"/>
                <a:cs typeface="Verdana"/>
              </a:rPr>
              <a:t>Every</a:t>
            </a:r>
            <a:r>
              <a:rPr lang="da-DK" sz="2200" dirty="0" smtClean="0">
                <a:latin typeface="Verdana"/>
                <a:cs typeface="Verdana"/>
              </a:rPr>
              <a:t> </a:t>
            </a:r>
            <a:r>
              <a:rPr lang="da-DK" sz="2200" dirty="0">
                <a:latin typeface="Verdana"/>
                <a:cs typeface="Verdana"/>
              </a:rPr>
              <a:t>procedure, </a:t>
            </a:r>
            <a:r>
              <a:rPr lang="da-DK" sz="2200" dirty="0" err="1">
                <a:latin typeface="Verdana"/>
                <a:cs typeface="Verdana"/>
              </a:rPr>
              <a:t>contact</a:t>
            </a:r>
            <a:r>
              <a:rPr lang="da-DK" sz="2200" dirty="0">
                <a:latin typeface="Verdana"/>
                <a:cs typeface="Verdana"/>
              </a:rPr>
              <a:t> </a:t>
            </a:r>
            <a:r>
              <a:rPr lang="da-DK" sz="2200" dirty="0" err="1">
                <a:latin typeface="Verdana"/>
                <a:cs typeface="Verdana"/>
              </a:rPr>
              <a:t>people</a:t>
            </a:r>
            <a:r>
              <a:rPr lang="da-DK" sz="2200" dirty="0">
                <a:latin typeface="Verdana"/>
                <a:cs typeface="Verdana"/>
              </a:rPr>
              <a:t> etc. is </a:t>
            </a:r>
            <a:r>
              <a:rPr lang="da-DK" sz="2200" dirty="0" err="1">
                <a:latin typeface="Verdana"/>
                <a:cs typeface="Verdana"/>
              </a:rPr>
              <a:t>documented</a:t>
            </a:r>
            <a:r>
              <a:rPr lang="da-DK" sz="2200" dirty="0">
                <a:latin typeface="Verdana"/>
                <a:cs typeface="Verdana"/>
              </a:rPr>
              <a:t> and </a:t>
            </a:r>
            <a:r>
              <a:rPr lang="da-DK" sz="2200" dirty="0" err="1">
                <a:latin typeface="Verdana"/>
                <a:cs typeface="Verdana"/>
              </a:rPr>
              <a:t>left</a:t>
            </a:r>
            <a:r>
              <a:rPr lang="da-DK" sz="2200" dirty="0">
                <a:latin typeface="Verdana"/>
                <a:cs typeface="Verdana"/>
              </a:rPr>
              <a:t> for </a:t>
            </a:r>
            <a:r>
              <a:rPr lang="da-DK" sz="2200" dirty="0" err="1">
                <a:latin typeface="Verdana"/>
                <a:cs typeface="Verdana"/>
              </a:rPr>
              <a:t>newcomers</a:t>
            </a:r>
            <a:r>
              <a:rPr lang="da-DK" sz="2200" dirty="0">
                <a:latin typeface="Verdana"/>
                <a:cs typeface="Verdana"/>
              </a:rPr>
              <a:t>. </a:t>
            </a:r>
            <a:endParaRPr lang="da-DK" sz="2200" dirty="0" smtClean="0">
              <a:latin typeface="Verdana"/>
              <a:cs typeface="Verdana"/>
            </a:endParaRPr>
          </a:p>
          <a:p>
            <a:pPr marL="1011235" lvl="1" indent="-514350">
              <a:buFont typeface="Wingdings" charset="2"/>
              <a:buChar char="§"/>
            </a:pPr>
            <a:r>
              <a:rPr lang="da-DK" sz="2200" dirty="0" smtClean="0">
                <a:latin typeface="Verdana"/>
                <a:cs typeface="Verdana"/>
              </a:rPr>
              <a:t>New </a:t>
            </a:r>
            <a:r>
              <a:rPr lang="da-DK" sz="2200" dirty="0" err="1">
                <a:latin typeface="Verdana"/>
                <a:cs typeface="Verdana"/>
              </a:rPr>
              <a:t>people</a:t>
            </a:r>
            <a:r>
              <a:rPr lang="da-DK" sz="2200" dirty="0">
                <a:latin typeface="Verdana"/>
                <a:cs typeface="Verdana"/>
              </a:rPr>
              <a:t> </a:t>
            </a:r>
            <a:r>
              <a:rPr lang="da-DK" sz="2200" dirty="0" err="1">
                <a:latin typeface="Verdana"/>
                <a:cs typeface="Verdana"/>
              </a:rPr>
              <a:t>are</a:t>
            </a:r>
            <a:r>
              <a:rPr lang="da-DK" sz="2200" dirty="0">
                <a:latin typeface="Verdana"/>
                <a:cs typeface="Verdana"/>
              </a:rPr>
              <a:t> </a:t>
            </a:r>
            <a:r>
              <a:rPr lang="da-DK" sz="2200" dirty="0" err="1">
                <a:latin typeface="Verdana"/>
                <a:cs typeface="Verdana"/>
              </a:rPr>
              <a:t>trained</a:t>
            </a:r>
            <a:r>
              <a:rPr lang="da-DK" sz="2200" dirty="0">
                <a:latin typeface="Verdana"/>
                <a:cs typeface="Verdana"/>
              </a:rPr>
              <a:t> to </a:t>
            </a:r>
            <a:r>
              <a:rPr lang="da-DK" sz="2200" dirty="0" err="1">
                <a:latin typeface="Verdana"/>
                <a:cs typeface="Verdana"/>
              </a:rPr>
              <a:t>take</a:t>
            </a:r>
            <a:r>
              <a:rPr lang="da-DK" sz="2200" dirty="0">
                <a:latin typeface="Verdana"/>
                <a:cs typeface="Verdana"/>
              </a:rPr>
              <a:t> over. </a:t>
            </a:r>
          </a:p>
          <a:p>
            <a:endParaRPr lang="da-DK" sz="2600" dirty="0">
              <a:latin typeface="Verdana"/>
              <a:cs typeface="Verdana"/>
            </a:endParaRPr>
          </a:p>
          <a:p>
            <a:endParaRPr lang="da-DK" sz="2600" dirty="0">
              <a:latin typeface="Verdana"/>
              <a:cs typeface="Verdana"/>
            </a:endParaRPr>
          </a:p>
          <a:p>
            <a:endParaRPr lang="da-DK" sz="2600" dirty="0">
              <a:latin typeface="Verdana"/>
              <a:cs typeface="Verdana"/>
            </a:endParaRPr>
          </a:p>
          <a:p>
            <a:endParaRPr lang="da-DK" sz="2600" dirty="0">
              <a:latin typeface="Verdana"/>
              <a:cs typeface="Verdana"/>
            </a:endParaRPr>
          </a:p>
          <a:p>
            <a:endParaRPr lang="da-DK" sz="2600" dirty="0" smtClean="0">
              <a:latin typeface="Verdana"/>
              <a:cs typeface="Verdana"/>
            </a:endParaRPr>
          </a:p>
        </p:txBody>
      </p:sp>
    </p:spTree>
    <p:extLst>
      <p:ext uri="{BB962C8B-B14F-4D97-AF65-F5344CB8AC3E}">
        <p14:creationId xmlns:p14="http://schemas.microsoft.com/office/powerpoint/2010/main" val="42265927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EVENT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400" y="1263710"/>
            <a:ext cx="9690100" cy="6647973"/>
          </a:xfrm>
          <a:prstGeom prst="rect">
            <a:avLst/>
          </a:prstGeom>
          <a:noFill/>
        </p:spPr>
        <p:txBody>
          <a:bodyPr wrap="square" rtlCol="0">
            <a:spAutoFit/>
          </a:bodyPr>
          <a:lstStyle/>
          <a:p>
            <a:pPr marL="342900" indent="-342900">
              <a:buFont typeface="Wingdings" charset="2"/>
              <a:buChar char="§"/>
            </a:pPr>
            <a:r>
              <a:rPr lang="da-DK" sz="2600" dirty="0" err="1">
                <a:latin typeface="Verdana"/>
                <a:cs typeface="Verdana"/>
              </a:rPr>
              <a:t>Lack</a:t>
            </a:r>
            <a:r>
              <a:rPr lang="da-DK" sz="2600" dirty="0">
                <a:latin typeface="Verdana"/>
                <a:cs typeface="Verdana"/>
              </a:rPr>
              <a:t> of </a:t>
            </a:r>
            <a:r>
              <a:rPr lang="da-DK" sz="2600" dirty="0" err="1">
                <a:latin typeface="Verdana"/>
                <a:cs typeface="Verdana"/>
              </a:rPr>
              <a:t>communication</a:t>
            </a:r>
            <a:r>
              <a:rPr lang="da-DK" sz="2600" dirty="0">
                <a:latin typeface="Verdana"/>
                <a:cs typeface="Verdana"/>
              </a:rPr>
              <a:t> </a:t>
            </a:r>
            <a:r>
              <a:rPr lang="da-DK" sz="2600" dirty="0" err="1">
                <a:latin typeface="Verdana"/>
                <a:cs typeface="Verdana"/>
              </a:rPr>
              <a:t>internal</a:t>
            </a:r>
            <a:r>
              <a:rPr lang="da-DK" sz="2600" dirty="0">
                <a:latin typeface="Verdana"/>
                <a:cs typeface="Verdana"/>
              </a:rPr>
              <a:t> and </a:t>
            </a:r>
            <a:r>
              <a:rPr lang="da-DK" sz="2600" dirty="0" err="1">
                <a:latin typeface="Verdana"/>
                <a:cs typeface="Verdana"/>
              </a:rPr>
              <a:t>external</a:t>
            </a:r>
            <a:r>
              <a:rPr lang="da-DK" sz="2200" dirty="0">
                <a:latin typeface="Verdana"/>
                <a:cs typeface="Verdana"/>
              </a:rPr>
              <a:t> </a:t>
            </a:r>
            <a:endParaRPr lang="da-DK" sz="2200" dirty="0" smtClean="0">
              <a:latin typeface="Verdana"/>
              <a:cs typeface="Verdana"/>
            </a:endParaRPr>
          </a:p>
          <a:p>
            <a:pPr marL="839785" lvl="1" indent="-342900">
              <a:buFont typeface="Wingdings" charset="2"/>
              <a:buChar char="§"/>
            </a:pPr>
            <a:r>
              <a:rPr lang="da-DK" sz="2200" dirty="0" smtClean="0">
                <a:latin typeface="Verdana"/>
                <a:cs typeface="Verdana"/>
              </a:rPr>
              <a:t>Focus </a:t>
            </a:r>
            <a:r>
              <a:rPr lang="da-DK" sz="2200" dirty="0">
                <a:latin typeface="Verdana"/>
                <a:cs typeface="Verdana"/>
              </a:rPr>
              <a:t>on </a:t>
            </a:r>
            <a:r>
              <a:rPr lang="da-DK" sz="2200" dirty="0" err="1">
                <a:latin typeface="Verdana"/>
                <a:cs typeface="Verdana"/>
              </a:rPr>
              <a:t>own</a:t>
            </a:r>
            <a:r>
              <a:rPr lang="da-DK" sz="2200" dirty="0">
                <a:latin typeface="Verdana"/>
                <a:cs typeface="Verdana"/>
              </a:rPr>
              <a:t> </a:t>
            </a:r>
            <a:r>
              <a:rPr lang="da-DK" sz="2200" dirty="0" err="1">
                <a:latin typeface="Verdana"/>
                <a:cs typeface="Verdana"/>
              </a:rPr>
              <a:t>department</a:t>
            </a:r>
            <a:r>
              <a:rPr lang="da-DK" sz="2200" dirty="0">
                <a:latin typeface="Verdana"/>
                <a:cs typeface="Verdana"/>
              </a:rPr>
              <a:t> </a:t>
            </a:r>
            <a:r>
              <a:rPr lang="da-DK" sz="2200" dirty="0" err="1">
                <a:latin typeface="Verdana"/>
                <a:cs typeface="Verdana"/>
              </a:rPr>
              <a:t>internal</a:t>
            </a:r>
            <a:r>
              <a:rPr lang="da-DK" sz="2200" dirty="0">
                <a:latin typeface="Verdana"/>
                <a:cs typeface="Verdana"/>
              </a:rPr>
              <a:t> </a:t>
            </a:r>
            <a:r>
              <a:rPr lang="da-DK" sz="2200" dirty="0" err="1">
                <a:latin typeface="Verdana"/>
                <a:cs typeface="Verdana"/>
              </a:rPr>
              <a:t>communication</a:t>
            </a:r>
            <a:r>
              <a:rPr lang="da-DK" sz="2200" dirty="0">
                <a:latin typeface="Verdana"/>
                <a:cs typeface="Verdana"/>
              </a:rPr>
              <a:t> and </a:t>
            </a:r>
            <a:r>
              <a:rPr lang="da-DK" sz="2200" dirty="0" err="1">
                <a:latin typeface="Verdana"/>
                <a:cs typeface="Verdana"/>
              </a:rPr>
              <a:t>effectively</a:t>
            </a:r>
            <a:r>
              <a:rPr lang="da-DK" sz="2200" dirty="0">
                <a:latin typeface="Verdana"/>
                <a:cs typeface="Verdana"/>
              </a:rPr>
              <a:t> </a:t>
            </a:r>
            <a:r>
              <a:rPr lang="da-DK" sz="2200" dirty="0" err="1">
                <a:latin typeface="Verdana"/>
                <a:cs typeface="Verdana"/>
              </a:rPr>
              <a:t>communicate</a:t>
            </a:r>
            <a:r>
              <a:rPr lang="da-DK" sz="2200" dirty="0">
                <a:latin typeface="Verdana"/>
                <a:cs typeface="Verdana"/>
              </a:rPr>
              <a:t> to </a:t>
            </a:r>
            <a:r>
              <a:rPr lang="da-DK" sz="2200" dirty="0" err="1">
                <a:latin typeface="Verdana"/>
                <a:cs typeface="Verdana"/>
              </a:rPr>
              <a:t>other</a:t>
            </a:r>
            <a:r>
              <a:rPr lang="da-DK" sz="2200" dirty="0">
                <a:latin typeface="Verdana"/>
                <a:cs typeface="Verdana"/>
              </a:rPr>
              <a:t> </a:t>
            </a:r>
            <a:r>
              <a:rPr lang="da-DK" sz="2200" dirty="0" err="1">
                <a:latin typeface="Verdana"/>
                <a:cs typeface="Verdana"/>
              </a:rPr>
              <a:t>departments</a:t>
            </a:r>
            <a:r>
              <a:rPr lang="da-DK" sz="2200" dirty="0">
                <a:latin typeface="Verdana"/>
                <a:cs typeface="Verdana"/>
              </a:rPr>
              <a:t> </a:t>
            </a:r>
            <a:r>
              <a:rPr lang="da-DK" sz="2200" dirty="0" err="1">
                <a:latin typeface="Verdana"/>
                <a:cs typeface="Verdana"/>
              </a:rPr>
              <a:t>through</a:t>
            </a:r>
            <a:r>
              <a:rPr lang="da-DK" sz="2200" dirty="0">
                <a:latin typeface="Verdana"/>
                <a:cs typeface="Verdana"/>
              </a:rPr>
              <a:t> meetings/ </a:t>
            </a:r>
            <a:r>
              <a:rPr lang="da-DK" sz="2200" dirty="0" err="1">
                <a:latin typeface="Verdana"/>
                <a:cs typeface="Verdana"/>
              </a:rPr>
              <a:t>reports</a:t>
            </a:r>
            <a:r>
              <a:rPr lang="da-DK" sz="2200" dirty="0">
                <a:latin typeface="Verdana"/>
                <a:cs typeface="Verdana"/>
              </a:rPr>
              <a:t> </a:t>
            </a:r>
          </a:p>
          <a:p>
            <a:pPr marL="342900" indent="-342900">
              <a:buFont typeface="Wingdings" charset="2"/>
              <a:buChar char="§"/>
            </a:pPr>
            <a:r>
              <a:rPr lang="da-DK" sz="2600" dirty="0" err="1">
                <a:latin typeface="Verdana"/>
                <a:cs typeface="Verdana"/>
              </a:rPr>
              <a:t>Weak</a:t>
            </a:r>
            <a:r>
              <a:rPr lang="da-DK" sz="2600" dirty="0">
                <a:latin typeface="Verdana"/>
                <a:cs typeface="Verdana"/>
              </a:rPr>
              <a:t> </a:t>
            </a:r>
            <a:r>
              <a:rPr lang="da-DK" sz="2600" dirty="0" smtClean="0">
                <a:latin typeface="Verdana"/>
                <a:cs typeface="Verdana"/>
              </a:rPr>
              <a:t>Marketing</a:t>
            </a:r>
          </a:p>
          <a:p>
            <a:pPr marL="839785" lvl="1" indent="-342900">
              <a:buFont typeface="Wingdings" charset="2"/>
              <a:buChar char="§"/>
            </a:pPr>
            <a:r>
              <a:rPr lang="da-DK" sz="2200" dirty="0" smtClean="0">
                <a:latin typeface="Verdana"/>
                <a:cs typeface="Verdana"/>
              </a:rPr>
              <a:t>Event </a:t>
            </a:r>
            <a:r>
              <a:rPr lang="da-DK" sz="2200" dirty="0" err="1">
                <a:latin typeface="Verdana"/>
                <a:cs typeface="Verdana"/>
              </a:rPr>
              <a:t>department</a:t>
            </a:r>
            <a:r>
              <a:rPr lang="da-DK" sz="2200" dirty="0">
                <a:latin typeface="Verdana"/>
                <a:cs typeface="Verdana"/>
              </a:rPr>
              <a:t> </a:t>
            </a:r>
            <a:r>
              <a:rPr lang="da-DK" sz="2200" dirty="0" err="1">
                <a:latin typeface="Verdana"/>
                <a:cs typeface="Verdana"/>
              </a:rPr>
              <a:t>can</a:t>
            </a:r>
            <a:r>
              <a:rPr lang="da-DK" sz="2200" dirty="0">
                <a:latin typeface="Verdana"/>
                <a:cs typeface="Verdana"/>
              </a:rPr>
              <a:t> </a:t>
            </a:r>
            <a:r>
              <a:rPr lang="da-DK" sz="2200" dirty="0" err="1">
                <a:latin typeface="Verdana"/>
                <a:cs typeface="Verdana"/>
              </a:rPr>
              <a:t>contribute</a:t>
            </a:r>
            <a:r>
              <a:rPr lang="da-DK" sz="2200" dirty="0">
                <a:latin typeface="Verdana"/>
                <a:cs typeface="Verdana"/>
              </a:rPr>
              <a:t> </a:t>
            </a:r>
            <a:r>
              <a:rPr lang="da-DK" sz="2200" dirty="0" err="1">
                <a:latin typeface="Verdana"/>
                <a:cs typeface="Verdana"/>
              </a:rPr>
              <a:t>through</a:t>
            </a:r>
            <a:r>
              <a:rPr lang="da-DK" sz="2200" dirty="0">
                <a:latin typeface="Verdana"/>
                <a:cs typeface="Verdana"/>
              </a:rPr>
              <a:t> online and offline promotion</a:t>
            </a:r>
          </a:p>
          <a:p>
            <a:pPr marL="342900" indent="-342900">
              <a:buFont typeface="Wingdings" charset="2"/>
              <a:buChar char="§"/>
            </a:pPr>
            <a:r>
              <a:rPr lang="da-DK" sz="2600" dirty="0" err="1">
                <a:latin typeface="Verdana"/>
                <a:cs typeface="Verdana"/>
              </a:rPr>
              <a:t>Lack</a:t>
            </a:r>
            <a:r>
              <a:rPr lang="da-DK" sz="2600" dirty="0">
                <a:latin typeface="Verdana"/>
                <a:cs typeface="Verdana"/>
              </a:rPr>
              <a:t> of </a:t>
            </a:r>
            <a:r>
              <a:rPr lang="da-DK" sz="2600" dirty="0" err="1">
                <a:latin typeface="Verdana"/>
                <a:cs typeface="Verdana"/>
              </a:rPr>
              <a:t>knowledge</a:t>
            </a:r>
            <a:r>
              <a:rPr lang="da-DK" sz="2600" dirty="0">
                <a:latin typeface="Verdana"/>
                <a:cs typeface="Verdana"/>
              </a:rPr>
              <a:t> of </a:t>
            </a:r>
            <a:r>
              <a:rPr lang="da-DK" sz="2600" dirty="0" smtClean="0">
                <a:latin typeface="Verdana"/>
                <a:cs typeface="Verdana"/>
              </a:rPr>
              <a:t>the student organisation</a:t>
            </a:r>
          </a:p>
          <a:p>
            <a:pPr marL="839785" lvl="1" indent="-342900">
              <a:buFont typeface="Wingdings" charset="2"/>
              <a:buChar char="§"/>
            </a:pPr>
            <a:r>
              <a:rPr lang="da-DK" sz="2200" dirty="0" err="1" smtClean="0">
                <a:latin typeface="Verdana"/>
                <a:cs typeface="Verdana"/>
              </a:rPr>
              <a:t>Every</a:t>
            </a:r>
            <a:r>
              <a:rPr lang="da-DK" sz="2200" dirty="0" smtClean="0">
                <a:latin typeface="Verdana"/>
                <a:cs typeface="Verdana"/>
              </a:rPr>
              <a:t> </a:t>
            </a:r>
            <a:r>
              <a:rPr lang="da-DK" sz="2200" dirty="0">
                <a:latin typeface="Verdana"/>
                <a:cs typeface="Verdana"/>
              </a:rPr>
              <a:t>time </a:t>
            </a:r>
            <a:r>
              <a:rPr lang="da-DK" sz="2200" dirty="0" err="1">
                <a:latin typeface="Verdana"/>
                <a:cs typeface="Verdana"/>
              </a:rPr>
              <a:t>there</a:t>
            </a:r>
            <a:r>
              <a:rPr lang="da-DK" sz="2200" dirty="0">
                <a:latin typeface="Verdana"/>
                <a:cs typeface="Verdana"/>
              </a:rPr>
              <a:t> is an event post a link to the student organisation website as </a:t>
            </a:r>
            <a:r>
              <a:rPr lang="da-DK" sz="2200" dirty="0" err="1">
                <a:latin typeface="Verdana"/>
                <a:cs typeface="Verdana"/>
              </a:rPr>
              <a:t>well</a:t>
            </a:r>
            <a:r>
              <a:rPr lang="da-DK" sz="2200" dirty="0">
                <a:latin typeface="Verdana"/>
                <a:cs typeface="Verdana"/>
              </a:rPr>
              <a:t> the </a:t>
            </a:r>
            <a:r>
              <a:rPr lang="da-DK" sz="2200" dirty="0" err="1">
                <a:latin typeface="Verdana"/>
                <a:cs typeface="Verdana"/>
              </a:rPr>
              <a:t>members</a:t>
            </a:r>
            <a:r>
              <a:rPr lang="da-DK" sz="2200" dirty="0">
                <a:latin typeface="Verdana"/>
                <a:cs typeface="Verdana"/>
              </a:rPr>
              <a:t> of the </a:t>
            </a:r>
            <a:r>
              <a:rPr lang="da-DK" sz="2200" dirty="0" err="1">
                <a:latin typeface="Verdana"/>
                <a:cs typeface="Verdana"/>
              </a:rPr>
              <a:t>department</a:t>
            </a:r>
            <a:r>
              <a:rPr lang="da-DK" sz="2200" dirty="0">
                <a:latin typeface="Verdana"/>
                <a:cs typeface="Verdana"/>
              </a:rPr>
              <a:t> </a:t>
            </a:r>
            <a:r>
              <a:rPr lang="da-DK" sz="2200" dirty="0" err="1">
                <a:latin typeface="Verdana"/>
                <a:cs typeface="Verdana"/>
              </a:rPr>
              <a:t>may</a:t>
            </a:r>
            <a:r>
              <a:rPr lang="da-DK" sz="2200" dirty="0">
                <a:latin typeface="Verdana"/>
                <a:cs typeface="Verdana"/>
              </a:rPr>
              <a:t> </a:t>
            </a:r>
            <a:r>
              <a:rPr lang="da-DK" sz="2200" dirty="0" err="1">
                <a:latin typeface="Verdana"/>
                <a:cs typeface="Verdana"/>
              </a:rPr>
              <a:t>be</a:t>
            </a:r>
            <a:r>
              <a:rPr lang="da-DK" sz="2200" dirty="0">
                <a:latin typeface="Verdana"/>
                <a:cs typeface="Verdana"/>
              </a:rPr>
              <a:t> </a:t>
            </a:r>
            <a:r>
              <a:rPr lang="da-DK" sz="2200" dirty="0" err="1" smtClean="0">
                <a:latin typeface="Verdana"/>
                <a:cs typeface="Verdana"/>
              </a:rPr>
              <a:t>ambassadors</a:t>
            </a:r>
            <a:endParaRPr lang="da-DK" sz="2200" dirty="0" smtClean="0">
              <a:latin typeface="Verdana"/>
              <a:cs typeface="Verdana"/>
            </a:endParaRPr>
          </a:p>
          <a:p>
            <a:pPr marL="839785" lvl="1" indent="-342900">
              <a:buFont typeface="Wingdings" charset="2"/>
              <a:buChar char="§"/>
            </a:pPr>
            <a:r>
              <a:rPr lang="da-DK" sz="2200" dirty="0" smtClean="0">
                <a:latin typeface="Verdana"/>
                <a:cs typeface="Verdana"/>
              </a:rPr>
              <a:t>Organise </a:t>
            </a:r>
            <a:r>
              <a:rPr lang="da-DK" sz="2200" dirty="0">
                <a:latin typeface="Verdana"/>
                <a:cs typeface="Verdana"/>
              </a:rPr>
              <a:t>more smaller/social events, to </a:t>
            </a:r>
            <a:r>
              <a:rPr lang="da-DK" sz="2200" dirty="0" err="1">
                <a:latin typeface="Verdana"/>
                <a:cs typeface="Verdana"/>
              </a:rPr>
              <a:t>get</a:t>
            </a:r>
            <a:r>
              <a:rPr lang="da-DK" sz="2200" dirty="0">
                <a:latin typeface="Verdana"/>
                <a:cs typeface="Verdana"/>
              </a:rPr>
              <a:t> more </a:t>
            </a:r>
            <a:r>
              <a:rPr lang="da-DK" sz="2200" dirty="0" err="1">
                <a:latin typeface="Verdana"/>
                <a:cs typeface="Verdana"/>
              </a:rPr>
              <a:t>involved</a:t>
            </a:r>
            <a:r>
              <a:rPr lang="da-DK" sz="2200" dirty="0">
                <a:latin typeface="Verdana"/>
                <a:cs typeface="Verdana"/>
              </a:rPr>
              <a:t> in the </a:t>
            </a:r>
            <a:r>
              <a:rPr lang="da-DK" sz="2200" dirty="0" err="1">
                <a:latin typeface="Verdana"/>
                <a:cs typeface="Verdana"/>
              </a:rPr>
              <a:t>daily</a:t>
            </a:r>
            <a:r>
              <a:rPr lang="da-DK" sz="2200" dirty="0">
                <a:latin typeface="Verdana"/>
                <a:cs typeface="Verdana"/>
              </a:rPr>
              <a:t> student </a:t>
            </a:r>
            <a:r>
              <a:rPr lang="da-DK" sz="2200" dirty="0" err="1">
                <a:latin typeface="Verdana"/>
                <a:cs typeface="Verdana"/>
              </a:rPr>
              <a:t>life</a:t>
            </a:r>
            <a:r>
              <a:rPr lang="da-DK" sz="2200" dirty="0">
                <a:latin typeface="Verdana"/>
                <a:cs typeface="Verdana"/>
              </a:rPr>
              <a:t> (</a:t>
            </a:r>
            <a:r>
              <a:rPr lang="da-DK" sz="2200" dirty="0" err="1">
                <a:latin typeface="Verdana"/>
                <a:cs typeface="Verdana"/>
              </a:rPr>
              <a:t>Like</a:t>
            </a:r>
            <a:r>
              <a:rPr lang="da-DK" sz="2200" dirty="0">
                <a:latin typeface="Verdana"/>
                <a:cs typeface="Verdana"/>
              </a:rPr>
              <a:t> tours </a:t>
            </a:r>
            <a:r>
              <a:rPr lang="da-DK" sz="2200" dirty="0" err="1">
                <a:latin typeface="Verdana"/>
                <a:cs typeface="Verdana"/>
              </a:rPr>
              <a:t>around</a:t>
            </a:r>
            <a:r>
              <a:rPr lang="da-DK" sz="2200" dirty="0">
                <a:latin typeface="Verdana"/>
                <a:cs typeface="Verdana"/>
              </a:rPr>
              <a:t> the city for the new </a:t>
            </a:r>
            <a:r>
              <a:rPr lang="da-DK" sz="2200" dirty="0" err="1">
                <a:latin typeface="Verdana"/>
                <a:cs typeface="Verdana"/>
              </a:rPr>
              <a:t>comers</a:t>
            </a:r>
            <a:r>
              <a:rPr lang="da-DK" sz="2200" dirty="0">
                <a:latin typeface="Verdana"/>
                <a:cs typeface="Verdana"/>
              </a:rPr>
              <a:t>, as </a:t>
            </a:r>
            <a:r>
              <a:rPr lang="da-DK" sz="2200" dirty="0" err="1">
                <a:latin typeface="Verdana"/>
                <a:cs typeface="Verdana"/>
              </a:rPr>
              <a:t>we</a:t>
            </a:r>
            <a:r>
              <a:rPr lang="da-DK" sz="2200" dirty="0">
                <a:latin typeface="Verdana"/>
                <a:cs typeface="Verdana"/>
              </a:rPr>
              <a:t> </a:t>
            </a:r>
            <a:r>
              <a:rPr lang="da-DK" sz="2200" dirty="0" err="1">
                <a:latin typeface="Verdana"/>
                <a:cs typeface="Verdana"/>
              </a:rPr>
              <a:t>introduce</a:t>
            </a:r>
            <a:r>
              <a:rPr lang="da-DK" sz="2200" dirty="0">
                <a:latin typeface="Verdana"/>
                <a:cs typeface="Verdana"/>
              </a:rPr>
              <a:t> </a:t>
            </a:r>
            <a:r>
              <a:rPr lang="da-DK" sz="2200" dirty="0" err="1">
                <a:latin typeface="Verdana"/>
                <a:cs typeface="Verdana"/>
              </a:rPr>
              <a:t>them</a:t>
            </a:r>
            <a:r>
              <a:rPr lang="da-DK" sz="2200" dirty="0">
                <a:latin typeface="Verdana"/>
                <a:cs typeface="Verdana"/>
              </a:rPr>
              <a:t> to </a:t>
            </a:r>
            <a:r>
              <a:rPr lang="da-DK" sz="2200" dirty="0" err="1">
                <a:latin typeface="Verdana"/>
                <a:cs typeface="Verdana"/>
              </a:rPr>
              <a:t>their</a:t>
            </a:r>
            <a:r>
              <a:rPr lang="da-DK" sz="2200" dirty="0">
                <a:latin typeface="Verdana"/>
                <a:cs typeface="Verdana"/>
              </a:rPr>
              <a:t> new </a:t>
            </a:r>
            <a:r>
              <a:rPr lang="da-DK" sz="2200" dirty="0" err="1">
                <a:latin typeface="Verdana"/>
                <a:cs typeface="Verdana"/>
              </a:rPr>
              <a:t>home</a:t>
            </a:r>
            <a:r>
              <a:rPr lang="da-DK" sz="2200" dirty="0">
                <a:latin typeface="Verdana"/>
                <a:cs typeface="Verdana"/>
              </a:rPr>
              <a:t>: tips on </a:t>
            </a:r>
            <a:r>
              <a:rPr lang="da-DK" sz="2200" dirty="0" err="1">
                <a:latin typeface="Verdana"/>
                <a:cs typeface="Verdana"/>
              </a:rPr>
              <a:t>best</a:t>
            </a:r>
            <a:r>
              <a:rPr lang="da-DK" sz="2200" dirty="0">
                <a:latin typeface="Verdana"/>
                <a:cs typeface="Verdana"/>
              </a:rPr>
              <a:t> student </a:t>
            </a:r>
            <a:r>
              <a:rPr lang="da-DK" sz="2200" dirty="0" err="1">
                <a:latin typeface="Verdana"/>
                <a:cs typeface="Verdana"/>
              </a:rPr>
              <a:t>places</a:t>
            </a:r>
            <a:r>
              <a:rPr lang="da-DK" sz="2200" dirty="0">
                <a:latin typeface="Verdana"/>
                <a:cs typeface="Verdana"/>
              </a:rPr>
              <a:t> etc. In </a:t>
            </a:r>
            <a:r>
              <a:rPr lang="da-DK" sz="2200" dirty="0" err="1">
                <a:latin typeface="Verdana"/>
                <a:cs typeface="Verdana"/>
              </a:rPr>
              <a:t>this</a:t>
            </a:r>
            <a:r>
              <a:rPr lang="da-DK" sz="2200" dirty="0">
                <a:latin typeface="Verdana"/>
                <a:cs typeface="Verdana"/>
              </a:rPr>
              <a:t> </a:t>
            </a:r>
            <a:r>
              <a:rPr lang="da-DK" sz="2200" dirty="0" err="1">
                <a:latin typeface="Verdana"/>
                <a:cs typeface="Verdana"/>
              </a:rPr>
              <a:t>way</a:t>
            </a:r>
            <a:r>
              <a:rPr lang="da-DK" sz="2200" dirty="0">
                <a:latin typeface="Verdana"/>
                <a:cs typeface="Verdana"/>
              </a:rPr>
              <a:t> the student organisation </a:t>
            </a:r>
            <a:r>
              <a:rPr lang="da-DK" sz="2200" dirty="0" err="1">
                <a:latin typeface="Verdana"/>
                <a:cs typeface="Verdana"/>
              </a:rPr>
              <a:t>will</a:t>
            </a:r>
            <a:r>
              <a:rPr lang="da-DK" sz="2200" dirty="0">
                <a:latin typeface="Verdana"/>
                <a:cs typeface="Verdana"/>
              </a:rPr>
              <a:t> </a:t>
            </a:r>
            <a:r>
              <a:rPr lang="da-DK" sz="2200" dirty="0" err="1">
                <a:latin typeface="Verdana"/>
                <a:cs typeface="Verdana"/>
              </a:rPr>
              <a:t>get</a:t>
            </a:r>
            <a:r>
              <a:rPr lang="da-DK" sz="2200" dirty="0">
                <a:latin typeface="Verdana"/>
                <a:cs typeface="Verdana"/>
              </a:rPr>
              <a:t> </a:t>
            </a:r>
            <a:r>
              <a:rPr lang="da-DK" sz="2200" dirty="0" err="1">
                <a:latin typeface="Verdana"/>
                <a:cs typeface="Verdana"/>
              </a:rPr>
              <a:t>closer</a:t>
            </a:r>
            <a:r>
              <a:rPr lang="da-DK" sz="2200" dirty="0">
                <a:latin typeface="Verdana"/>
                <a:cs typeface="Verdana"/>
              </a:rPr>
              <a:t> to the new students) </a:t>
            </a:r>
          </a:p>
          <a:p>
            <a:endParaRPr lang="da-DK" sz="2200" dirty="0" smtClean="0">
              <a:latin typeface="Verdana"/>
              <a:cs typeface="Verdana"/>
            </a:endParaRPr>
          </a:p>
          <a:p>
            <a:endParaRPr lang="da-DK" sz="2200" dirty="0" smtClean="0">
              <a:latin typeface="Verdana"/>
              <a:cs typeface="Verdana"/>
            </a:endParaRPr>
          </a:p>
          <a:p>
            <a:endParaRPr lang="da-DK" sz="2200" dirty="0" smtClean="0">
              <a:latin typeface="Verdana"/>
              <a:cs typeface="Verdana"/>
            </a:endParaRPr>
          </a:p>
        </p:txBody>
      </p:sp>
    </p:spTree>
    <p:extLst>
      <p:ext uri="{BB962C8B-B14F-4D97-AF65-F5344CB8AC3E}">
        <p14:creationId xmlns:p14="http://schemas.microsoft.com/office/powerpoint/2010/main" val="17355147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EVENT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400" y="1263710"/>
            <a:ext cx="9690100" cy="5078313"/>
          </a:xfrm>
          <a:prstGeom prst="rect">
            <a:avLst/>
          </a:prstGeom>
          <a:noFill/>
        </p:spPr>
        <p:txBody>
          <a:bodyPr wrap="square" rtlCol="0">
            <a:spAutoFit/>
          </a:bodyPr>
          <a:lstStyle/>
          <a:p>
            <a:pPr marL="342900" indent="-342900">
              <a:buFont typeface="Wingdings" charset="2"/>
              <a:buChar char="§"/>
            </a:pPr>
            <a:r>
              <a:rPr lang="da-DK" sz="2600" dirty="0" err="1">
                <a:latin typeface="Verdana"/>
                <a:cs typeface="Verdana"/>
              </a:rPr>
              <a:t>Lack</a:t>
            </a:r>
            <a:r>
              <a:rPr lang="da-DK" sz="2600" dirty="0">
                <a:latin typeface="Verdana"/>
                <a:cs typeface="Verdana"/>
              </a:rPr>
              <a:t> of </a:t>
            </a:r>
            <a:r>
              <a:rPr lang="da-DK" sz="2600" dirty="0" err="1" smtClean="0">
                <a:latin typeface="Verdana"/>
                <a:cs typeface="Verdana"/>
              </a:rPr>
              <a:t>structure</a:t>
            </a:r>
            <a:endParaRPr lang="da-DK" sz="2600" dirty="0" smtClean="0">
              <a:latin typeface="Verdana"/>
              <a:cs typeface="Verdana"/>
            </a:endParaRPr>
          </a:p>
          <a:p>
            <a:pPr marL="839785" lvl="1" indent="-342900">
              <a:buFont typeface="Wingdings" charset="2"/>
              <a:buChar char="§"/>
            </a:pPr>
            <a:r>
              <a:rPr lang="da-DK" sz="2200" dirty="0" smtClean="0">
                <a:latin typeface="Verdana"/>
                <a:cs typeface="Verdana"/>
              </a:rPr>
              <a:t>Organise </a:t>
            </a:r>
            <a:r>
              <a:rPr lang="da-DK" sz="2200" dirty="0">
                <a:latin typeface="Verdana"/>
                <a:cs typeface="Verdana"/>
              </a:rPr>
              <a:t>the </a:t>
            </a:r>
            <a:r>
              <a:rPr lang="da-DK" sz="2200" dirty="0" err="1">
                <a:latin typeface="Verdana"/>
                <a:cs typeface="Verdana"/>
              </a:rPr>
              <a:t>work</a:t>
            </a:r>
            <a:r>
              <a:rPr lang="da-DK" sz="2200" dirty="0">
                <a:latin typeface="Verdana"/>
                <a:cs typeface="Verdana"/>
              </a:rPr>
              <a:t> in the Event Department. Try </a:t>
            </a:r>
            <a:r>
              <a:rPr lang="da-DK" sz="2200" dirty="0" err="1">
                <a:latin typeface="Verdana"/>
                <a:cs typeface="Verdana"/>
              </a:rPr>
              <a:t>different</a:t>
            </a:r>
            <a:r>
              <a:rPr lang="da-DK" sz="2200" dirty="0">
                <a:latin typeface="Verdana"/>
                <a:cs typeface="Verdana"/>
              </a:rPr>
              <a:t> </a:t>
            </a:r>
            <a:r>
              <a:rPr lang="da-DK" sz="2200" dirty="0" err="1">
                <a:latin typeface="Verdana"/>
                <a:cs typeface="Verdana"/>
              </a:rPr>
              <a:t>ways</a:t>
            </a:r>
            <a:r>
              <a:rPr lang="da-DK" sz="2200" dirty="0">
                <a:latin typeface="Verdana"/>
                <a:cs typeface="Verdana"/>
              </a:rPr>
              <a:t> and find out the </a:t>
            </a:r>
            <a:r>
              <a:rPr lang="da-DK" sz="2200" dirty="0" err="1">
                <a:latin typeface="Verdana"/>
                <a:cs typeface="Verdana"/>
              </a:rPr>
              <a:t>one</a:t>
            </a:r>
            <a:r>
              <a:rPr lang="da-DK" sz="2200" dirty="0">
                <a:latin typeface="Verdana"/>
                <a:cs typeface="Verdana"/>
              </a:rPr>
              <a:t> </a:t>
            </a:r>
            <a:r>
              <a:rPr lang="da-DK" sz="2200" dirty="0" err="1">
                <a:latin typeface="Verdana"/>
                <a:cs typeface="Verdana"/>
              </a:rPr>
              <a:t>that</a:t>
            </a:r>
            <a:r>
              <a:rPr lang="da-DK" sz="2200" dirty="0">
                <a:latin typeface="Verdana"/>
                <a:cs typeface="Verdana"/>
              </a:rPr>
              <a:t> </a:t>
            </a:r>
            <a:r>
              <a:rPr lang="da-DK" sz="2200" dirty="0" err="1" smtClean="0">
                <a:latin typeface="Verdana"/>
                <a:cs typeface="Verdana"/>
              </a:rPr>
              <a:t>works</a:t>
            </a:r>
            <a:endParaRPr lang="da-DK" sz="2200" dirty="0" smtClean="0">
              <a:latin typeface="Verdana"/>
              <a:cs typeface="Verdana"/>
            </a:endParaRPr>
          </a:p>
          <a:p>
            <a:pPr marL="839785" lvl="1" indent="-342900">
              <a:buFont typeface="Wingdings" charset="2"/>
              <a:buChar char="§"/>
            </a:pPr>
            <a:r>
              <a:rPr lang="da-DK" sz="2200" dirty="0" err="1" smtClean="0">
                <a:latin typeface="Verdana"/>
                <a:cs typeface="Verdana"/>
              </a:rPr>
              <a:t>Communicate</a:t>
            </a:r>
            <a:r>
              <a:rPr lang="da-DK" sz="2200" dirty="0" smtClean="0">
                <a:latin typeface="Verdana"/>
                <a:cs typeface="Verdana"/>
              </a:rPr>
              <a:t> </a:t>
            </a:r>
            <a:r>
              <a:rPr lang="da-DK" sz="2200" dirty="0">
                <a:latin typeface="Verdana"/>
                <a:cs typeface="Verdana"/>
              </a:rPr>
              <a:t>more </a:t>
            </a:r>
            <a:r>
              <a:rPr lang="da-DK" sz="2200" dirty="0" err="1">
                <a:latin typeface="Verdana"/>
                <a:cs typeface="Verdana"/>
              </a:rPr>
              <a:t>efficiently</a:t>
            </a:r>
            <a:r>
              <a:rPr lang="da-DK" sz="2200" dirty="0">
                <a:latin typeface="Verdana"/>
                <a:cs typeface="Verdana"/>
              </a:rPr>
              <a:t> </a:t>
            </a:r>
            <a:r>
              <a:rPr lang="da-DK" sz="2200" dirty="0" err="1">
                <a:latin typeface="Verdana"/>
                <a:cs typeface="Verdana"/>
              </a:rPr>
              <a:t>through</a:t>
            </a:r>
            <a:r>
              <a:rPr lang="da-DK" sz="2200" dirty="0">
                <a:latin typeface="Verdana"/>
                <a:cs typeface="Verdana"/>
              </a:rPr>
              <a:t> </a:t>
            </a:r>
            <a:r>
              <a:rPr lang="da-DK" sz="2200" dirty="0" err="1">
                <a:latin typeface="Verdana"/>
                <a:cs typeface="Verdana"/>
              </a:rPr>
              <a:t>school</a:t>
            </a:r>
            <a:r>
              <a:rPr lang="da-DK" sz="2200" dirty="0">
                <a:latin typeface="Verdana"/>
                <a:cs typeface="Verdana"/>
              </a:rPr>
              <a:t> </a:t>
            </a:r>
            <a:r>
              <a:rPr lang="da-DK" sz="2200" dirty="0" err="1">
                <a:latin typeface="Verdana"/>
                <a:cs typeface="Verdana"/>
              </a:rPr>
              <a:t>email</a:t>
            </a:r>
            <a:r>
              <a:rPr lang="da-DK" sz="2200" dirty="0">
                <a:latin typeface="Verdana"/>
                <a:cs typeface="Verdana"/>
              </a:rPr>
              <a:t>, </a:t>
            </a:r>
            <a:r>
              <a:rPr lang="da-DK" sz="2200" dirty="0" err="1">
                <a:latin typeface="Verdana"/>
                <a:cs typeface="Verdana"/>
              </a:rPr>
              <a:t>using</a:t>
            </a:r>
            <a:r>
              <a:rPr lang="da-DK" sz="2200" dirty="0">
                <a:latin typeface="Verdana"/>
                <a:cs typeface="Verdana"/>
              </a:rPr>
              <a:t> </a:t>
            </a:r>
            <a:r>
              <a:rPr lang="da-DK" sz="2200" dirty="0" err="1">
                <a:latin typeface="Verdana"/>
                <a:cs typeface="Verdana"/>
              </a:rPr>
              <a:t>project</a:t>
            </a:r>
            <a:r>
              <a:rPr lang="da-DK" sz="2200" dirty="0">
                <a:latin typeface="Verdana"/>
                <a:cs typeface="Verdana"/>
              </a:rPr>
              <a:t> management </a:t>
            </a:r>
            <a:r>
              <a:rPr lang="da-DK" sz="2200" dirty="0" err="1">
                <a:latin typeface="Verdana"/>
                <a:cs typeface="Verdana"/>
              </a:rPr>
              <a:t>tools</a:t>
            </a:r>
            <a:r>
              <a:rPr lang="da-DK" sz="2200" dirty="0">
                <a:latin typeface="Verdana"/>
                <a:cs typeface="Verdana"/>
              </a:rPr>
              <a:t> </a:t>
            </a:r>
          </a:p>
          <a:p>
            <a:pPr marL="342900" indent="-342900">
              <a:buFont typeface="Wingdings" charset="2"/>
              <a:buChar char="§"/>
            </a:pPr>
            <a:endParaRPr lang="da-DK" sz="2600" dirty="0">
              <a:latin typeface="Verdana"/>
              <a:cs typeface="Verdana"/>
            </a:endParaRPr>
          </a:p>
          <a:p>
            <a:pPr marL="342900" indent="-342900">
              <a:buFont typeface="Wingdings" charset="2"/>
              <a:buChar char="§"/>
            </a:pPr>
            <a:r>
              <a:rPr lang="da-DK" sz="2600" dirty="0">
                <a:latin typeface="Verdana"/>
                <a:cs typeface="Verdana"/>
              </a:rPr>
              <a:t>No </a:t>
            </a:r>
            <a:r>
              <a:rPr lang="da-DK" sz="2600" dirty="0" err="1">
                <a:latin typeface="Verdana"/>
                <a:cs typeface="Verdana"/>
              </a:rPr>
              <a:t>financial</a:t>
            </a:r>
            <a:r>
              <a:rPr lang="da-DK" sz="2600" dirty="0">
                <a:latin typeface="Verdana"/>
                <a:cs typeface="Verdana"/>
              </a:rPr>
              <a:t> </a:t>
            </a:r>
            <a:r>
              <a:rPr lang="da-DK" sz="2600" dirty="0" smtClean="0">
                <a:latin typeface="Verdana"/>
                <a:cs typeface="Verdana"/>
              </a:rPr>
              <a:t>Control</a:t>
            </a:r>
            <a:endParaRPr lang="da-DK" sz="2600" dirty="0">
              <a:latin typeface="Verdana"/>
              <a:cs typeface="Verdana"/>
            </a:endParaRPr>
          </a:p>
          <a:p>
            <a:pPr marL="839785" lvl="1" indent="-342900">
              <a:buFont typeface="Wingdings" charset="2"/>
              <a:buChar char="§"/>
            </a:pPr>
            <a:r>
              <a:rPr lang="da-DK" sz="2200" dirty="0" smtClean="0">
                <a:latin typeface="Verdana"/>
                <a:cs typeface="Verdana"/>
              </a:rPr>
              <a:t>In </a:t>
            </a:r>
            <a:r>
              <a:rPr lang="da-DK" sz="2200" dirty="0">
                <a:latin typeface="Verdana"/>
                <a:cs typeface="Verdana"/>
              </a:rPr>
              <a:t>the event </a:t>
            </a:r>
            <a:r>
              <a:rPr lang="da-DK" sz="2200" dirty="0" err="1">
                <a:latin typeface="Verdana"/>
                <a:cs typeface="Verdana"/>
              </a:rPr>
              <a:t>department</a:t>
            </a:r>
            <a:r>
              <a:rPr lang="da-DK" sz="2200" dirty="0">
                <a:latin typeface="Verdana"/>
                <a:cs typeface="Verdana"/>
              </a:rPr>
              <a:t> </a:t>
            </a:r>
            <a:r>
              <a:rPr lang="da-DK" sz="2200" dirty="0" err="1">
                <a:latin typeface="Verdana"/>
                <a:cs typeface="Verdana"/>
              </a:rPr>
              <a:t>there</a:t>
            </a:r>
            <a:r>
              <a:rPr lang="da-DK" sz="2200" dirty="0">
                <a:latin typeface="Verdana"/>
                <a:cs typeface="Verdana"/>
              </a:rPr>
              <a:t> </a:t>
            </a:r>
            <a:r>
              <a:rPr lang="da-DK" sz="2200" dirty="0" err="1">
                <a:latin typeface="Verdana"/>
                <a:cs typeface="Verdana"/>
              </a:rPr>
              <a:t>could</a:t>
            </a:r>
            <a:r>
              <a:rPr lang="da-DK" sz="2200" dirty="0">
                <a:latin typeface="Verdana"/>
                <a:cs typeface="Verdana"/>
              </a:rPr>
              <a:t> </a:t>
            </a:r>
            <a:r>
              <a:rPr lang="da-DK" sz="2200" dirty="0" err="1">
                <a:latin typeface="Verdana"/>
                <a:cs typeface="Verdana"/>
              </a:rPr>
              <a:t>be</a:t>
            </a:r>
            <a:r>
              <a:rPr lang="da-DK" sz="2200" dirty="0">
                <a:latin typeface="Verdana"/>
                <a:cs typeface="Verdana"/>
              </a:rPr>
              <a:t> a </a:t>
            </a:r>
            <a:r>
              <a:rPr lang="da-DK" sz="2200" dirty="0" err="1">
                <a:latin typeface="Verdana"/>
                <a:cs typeface="Verdana"/>
              </a:rPr>
              <a:t>secretary</a:t>
            </a:r>
            <a:r>
              <a:rPr lang="da-DK" sz="2200" dirty="0">
                <a:latin typeface="Verdana"/>
                <a:cs typeface="Verdana"/>
              </a:rPr>
              <a:t> </a:t>
            </a:r>
            <a:r>
              <a:rPr lang="da-DK" sz="2200" dirty="0" err="1">
                <a:latin typeface="Verdana"/>
                <a:cs typeface="Verdana"/>
              </a:rPr>
              <a:t>that</a:t>
            </a:r>
            <a:r>
              <a:rPr lang="da-DK" sz="2200" dirty="0">
                <a:latin typeface="Verdana"/>
                <a:cs typeface="Verdana"/>
              </a:rPr>
              <a:t> </a:t>
            </a:r>
            <a:r>
              <a:rPr lang="da-DK" sz="2200" dirty="0" err="1">
                <a:latin typeface="Verdana"/>
                <a:cs typeface="Verdana"/>
              </a:rPr>
              <a:t>will</a:t>
            </a:r>
            <a:r>
              <a:rPr lang="da-DK" sz="2200" dirty="0">
                <a:latin typeface="Verdana"/>
                <a:cs typeface="Verdana"/>
              </a:rPr>
              <a:t> </a:t>
            </a:r>
            <a:r>
              <a:rPr lang="da-DK" sz="2200" dirty="0" err="1">
                <a:latin typeface="Verdana"/>
                <a:cs typeface="Verdana"/>
              </a:rPr>
              <a:t>track</a:t>
            </a:r>
            <a:r>
              <a:rPr lang="da-DK" sz="2200" dirty="0">
                <a:latin typeface="Verdana"/>
                <a:cs typeface="Verdana"/>
              </a:rPr>
              <a:t> all </a:t>
            </a:r>
            <a:r>
              <a:rPr lang="da-DK" sz="2200" dirty="0" err="1">
                <a:latin typeface="Verdana"/>
                <a:cs typeface="Verdana"/>
              </a:rPr>
              <a:t>finance</a:t>
            </a:r>
            <a:r>
              <a:rPr lang="da-DK" sz="2200" dirty="0">
                <a:latin typeface="Verdana"/>
                <a:cs typeface="Verdana"/>
              </a:rPr>
              <a:t> and </a:t>
            </a:r>
            <a:r>
              <a:rPr lang="da-DK" sz="2200" dirty="0" err="1">
                <a:latin typeface="Verdana"/>
                <a:cs typeface="Verdana"/>
              </a:rPr>
              <a:t>documentation</a:t>
            </a:r>
            <a:r>
              <a:rPr lang="da-DK" sz="2200" dirty="0">
                <a:latin typeface="Verdana"/>
                <a:cs typeface="Verdana"/>
              </a:rPr>
              <a:t> from </a:t>
            </a:r>
            <a:r>
              <a:rPr lang="da-DK" sz="2200" dirty="0" err="1">
                <a:latin typeface="Verdana"/>
                <a:cs typeface="Verdana"/>
              </a:rPr>
              <a:t>department</a:t>
            </a:r>
            <a:r>
              <a:rPr lang="da-DK" sz="2200" dirty="0">
                <a:latin typeface="Verdana"/>
                <a:cs typeface="Verdana"/>
              </a:rPr>
              <a:t> and </a:t>
            </a:r>
            <a:r>
              <a:rPr lang="da-DK" sz="2200" dirty="0" err="1">
                <a:latin typeface="Verdana"/>
                <a:cs typeface="Verdana"/>
              </a:rPr>
              <a:t>then</a:t>
            </a:r>
            <a:r>
              <a:rPr lang="da-DK" sz="2200" dirty="0">
                <a:latin typeface="Verdana"/>
                <a:cs typeface="Verdana"/>
              </a:rPr>
              <a:t> to </a:t>
            </a:r>
            <a:r>
              <a:rPr lang="da-DK" sz="2200" dirty="0" err="1">
                <a:latin typeface="Verdana"/>
                <a:cs typeface="Verdana"/>
              </a:rPr>
              <a:t>report</a:t>
            </a:r>
            <a:r>
              <a:rPr lang="da-DK" sz="2200" dirty="0">
                <a:latin typeface="Verdana"/>
                <a:cs typeface="Verdana"/>
              </a:rPr>
              <a:t> to the </a:t>
            </a:r>
            <a:r>
              <a:rPr lang="da-DK" sz="2200" dirty="0" err="1">
                <a:latin typeface="Verdana"/>
                <a:cs typeface="Verdana"/>
              </a:rPr>
              <a:t>finance</a:t>
            </a:r>
            <a:r>
              <a:rPr lang="da-DK" sz="2200" dirty="0">
                <a:latin typeface="Verdana"/>
                <a:cs typeface="Verdana"/>
              </a:rPr>
              <a:t> </a:t>
            </a:r>
            <a:r>
              <a:rPr lang="da-DK" sz="2200" dirty="0" err="1">
                <a:latin typeface="Verdana"/>
                <a:cs typeface="Verdana"/>
              </a:rPr>
              <a:t>department</a:t>
            </a:r>
            <a:endParaRPr lang="da-DK" sz="2200" dirty="0">
              <a:latin typeface="Verdana"/>
              <a:cs typeface="Verdana"/>
            </a:endParaRPr>
          </a:p>
          <a:p>
            <a:pPr marL="342900" indent="-342900">
              <a:buFont typeface="Wingdings" charset="2"/>
              <a:buChar char="§"/>
            </a:pPr>
            <a:endParaRPr lang="da-DK" sz="2600" dirty="0">
              <a:latin typeface="Verdana"/>
              <a:cs typeface="Verdana"/>
            </a:endParaRPr>
          </a:p>
          <a:p>
            <a:endParaRPr lang="da-DK" sz="2200" dirty="0" smtClean="0">
              <a:latin typeface="Verdana"/>
              <a:cs typeface="Verdana"/>
            </a:endParaRPr>
          </a:p>
          <a:p>
            <a:endParaRPr lang="da-DK" sz="2200" dirty="0" smtClean="0">
              <a:latin typeface="Verdana"/>
              <a:cs typeface="Verdana"/>
            </a:endParaRPr>
          </a:p>
          <a:p>
            <a:endParaRPr lang="da-DK" sz="2200" dirty="0" smtClean="0">
              <a:latin typeface="Verdana"/>
              <a:cs typeface="Verdana"/>
            </a:endParaRPr>
          </a:p>
        </p:txBody>
      </p:sp>
    </p:spTree>
    <p:extLst>
      <p:ext uri="{BB962C8B-B14F-4D97-AF65-F5344CB8AC3E}">
        <p14:creationId xmlns:p14="http://schemas.microsoft.com/office/powerpoint/2010/main" val="29760455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EVENT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400" y="1263710"/>
            <a:ext cx="9690100" cy="6093975"/>
          </a:xfrm>
          <a:prstGeom prst="rect">
            <a:avLst/>
          </a:prstGeom>
          <a:noFill/>
        </p:spPr>
        <p:txBody>
          <a:bodyPr wrap="square" rtlCol="0">
            <a:spAutoFit/>
          </a:bodyPr>
          <a:lstStyle/>
          <a:p>
            <a:pPr marL="342900" indent="-342900">
              <a:buFont typeface="Wingdings" charset="2"/>
              <a:buChar char="§"/>
            </a:pPr>
            <a:r>
              <a:rPr lang="da-DK" sz="2600" dirty="0" err="1">
                <a:latin typeface="Verdana"/>
                <a:cs typeface="Verdana"/>
              </a:rPr>
              <a:t>Lack</a:t>
            </a:r>
            <a:r>
              <a:rPr lang="da-DK" sz="2600" dirty="0">
                <a:latin typeface="Verdana"/>
                <a:cs typeface="Verdana"/>
              </a:rPr>
              <a:t> of </a:t>
            </a:r>
            <a:r>
              <a:rPr lang="da-DK" sz="2600" dirty="0" err="1">
                <a:latin typeface="Verdana"/>
                <a:cs typeface="Verdana"/>
              </a:rPr>
              <a:t>seriousness</a:t>
            </a:r>
            <a:endParaRPr lang="da-DK" sz="2600" dirty="0">
              <a:latin typeface="Verdana"/>
              <a:cs typeface="Verdana"/>
            </a:endParaRPr>
          </a:p>
          <a:p>
            <a:pPr marL="839785" lvl="1" indent="-342900">
              <a:buFont typeface="Wingdings" charset="2"/>
              <a:buChar char="§"/>
            </a:pPr>
            <a:r>
              <a:rPr lang="da-DK" sz="2200" dirty="0" err="1" smtClean="0">
                <a:latin typeface="Verdana"/>
                <a:cs typeface="Verdana"/>
              </a:rPr>
              <a:t>Motivate</a:t>
            </a:r>
            <a:r>
              <a:rPr lang="da-DK" sz="2200" dirty="0" smtClean="0">
                <a:latin typeface="Verdana"/>
                <a:cs typeface="Verdana"/>
              </a:rPr>
              <a:t> </a:t>
            </a:r>
            <a:r>
              <a:rPr lang="da-DK" sz="2200" dirty="0">
                <a:latin typeface="Verdana"/>
                <a:cs typeface="Verdana"/>
              </a:rPr>
              <a:t>the </a:t>
            </a:r>
            <a:r>
              <a:rPr lang="da-DK" sz="2200" dirty="0" err="1">
                <a:latin typeface="Verdana"/>
                <a:cs typeface="Verdana"/>
              </a:rPr>
              <a:t>members</a:t>
            </a:r>
            <a:r>
              <a:rPr lang="da-DK" sz="2200" dirty="0">
                <a:latin typeface="Verdana"/>
                <a:cs typeface="Verdana"/>
              </a:rPr>
              <a:t> of the </a:t>
            </a:r>
            <a:r>
              <a:rPr lang="da-DK" sz="2200" dirty="0" err="1">
                <a:latin typeface="Verdana"/>
                <a:cs typeface="Verdana"/>
              </a:rPr>
              <a:t>department</a:t>
            </a:r>
            <a:r>
              <a:rPr lang="da-DK" sz="2200" dirty="0">
                <a:latin typeface="Verdana"/>
                <a:cs typeface="Verdana"/>
              </a:rPr>
              <a:t> to </a:t>
            </a:r>
            <a:r>
              <a:rPr lang="da-DK" sz="2200" dirty="0" err="1">
                <a:latin typeface="Verdana"/>
                <a:cs typeface="Verdana"/>
              </a:rPr>
              <a:t>work</a:t>
            </a:r>
            <a:r>
              <a:rPr lang="da-DK" sz="2200" dirty="0">
                <a:latin typeface="Verdana"/>
                <a:cs typeface="Verdana"/>
              </a:rPr>
              <a:t> </a:t>
            </a:r>
            <a:r>
              <a:rPr lang="da-DK" sz="2200" dirty="0" err="1">
                <a:latin typeface="Verdana"/>
                <a:cs typeface="Verdana"/>
              </a:rPr>
              <a:t>serious</a:t>
            </a:r>
            <a:r>
              <a:rPr lang="da-DK" sz="2200" dirty="0">
                <a:latin typeface="Verdana"/>
                <a:cs typeface="Verdana"/>
              </a:rPr>
              <a:t> and with passion/ </a:t>
            </a:r>
            <a:r>
              <a:rPr lang="da-DK" sz="2200" dirty="0" err="1">
                <a:latin typeface="Verdana"/>
                <a:cs typeface="Verdana"/>
              </a:rPr>
              <a:t>introducing</a:t>
            </a:r>
            <a:r>
              <a:rPr lang="da-DK" sz="2200" dirty="0">
                <a:latin typeface="Verdana"/>
                <a:cs typeface="Verdana"/>
              </a:rPr>
              <a:t> “</a:t>
            </a:r>
            <a:r>
              <a:rPr lang="da-DK" sz="2200" dirty="0" err="1">
                <a:latin typeface="Verdana"/>
                <a:cs typeface="Verdana"/>
              </a:rPr>
              <a:t>Volunteer</a:t>
            </a:r>
            <a:r>
              <a:rPr lang="da-DK" sz="2200" dirty="0">
                <a:latin typeface="Verdana"/>
                <a:cs typeface="Verdana"/>
              </a:rPr>
              <a:t> of the semester” with a small </a:t>
            </a:r>
            <a:r>
              <a:rPr lang="da-DK" sz="2200" dirty="0" err="1">
                <a:latin typeface="Verdana"/>
                <a:cs typeface="Verdana"/>
              </a:rPr>
              <a:t>reward</a:t>
            </a:r>
            <a:endParaRPr lang="da-DK" sz="2200" dirty="0">
              <a:latin typeface="Verdana"/>
              <a:cs typeface="Verdana"/>
            </a:endParaRPr>
          </a:p>
          <a:p>
            <a:pPr marL="839785" lvl="1" indent="-342900">
              <a:buFont typeface="Wingdings" charset="2"/>
              <a:buChar char="§"/>
            </a:pPr>
            <a:r>
              <a:rPr lang="da-DK" sz="2200" dirty="0" smtClean="0">
                <a:latin typeface="Verdana"/>
                <a:cs typeface="Verdana"/>
              </a:rPr>
              <a:t>To </a:t>
            </a:r>
            <a:r>
              <a:rPr lang="da-DK" sz="2200" dirty="0" err="1">
                <a:latin typeface="Verdana"/>
                <a:cs typeface="Verdana"/>
              </a:rPr>
              <a:t>document</a:t>
            </a:r>
            <a:r>
              <a:rPr lang="da-DK" sz="2200" dirty="0">
                <a:latin typeface="Verdana"/>
                <a:cs typeface="Verdana"/>
              </a:rPr>
              <a:t> all the </a:t>
            </a:r>
            <a:r>
              <a:rPr lang="da-DK" sz="2200" dirty="0" err="1">
                <a:latin typeface="Verdana"/>
                <a:cs typeface="Verdana"/>
              </a:rPr>
              <a:t>work</a:t>
            </a:r>
            <a:r>
              <a:rPr lang="da-DK" sz="2200" dirty="0">
                <a:latin typeface="Verdana"/>
                <a:cs typeface="Verdana"/>
              </a:rPr>
              <a:t> </a:t>
            </a:r>
            <a:r>
              <a:rPr lang="da-DK" sz="2200" dirty="0" err="1">
                <a:latin typeface="Verdana"/>
                <a:cs typeface="Verdana"/>
              </a:rPr>
              <a:t>we</a:t>
            </a:r>
            <a:r>
              <a:rPr lang="da-DK" sz="2200" dirty="0">
                <a:latin typeface="Verdana"/>
                <a:cs typeface="Verdana"/>
              </a:rPr>
              <a:t> do (Guidelines, Excel </a:t>
            </a:r>
            <a:r>
              <a:rPr lang="da-DK" sz="2200" dirty="0" err="1">
                <a:latin typeface="Verdana"/>
                <a:cs typeface="Verdana"/>
              </a:rPr>
              <a:t>Sheet</a:t>
            </a:r>
            <a:r>
              <a:rPr lang="da-DK" sz="2200" dirty="0">
                <a:latin typeface="Verdana"/>
                <a:cs typeface="Verdana"/>
              </a:rPr>
              <a:t> </a:t>
            </a:r>
            <a:r>
              <a:rPr lang="da-DK" sz="2200" dirty="0" err="1">
                <a:latin typeface="Verdana"/>
                <a:cs typeface="Verdana"/>
              </a:rPr>
              <a:t>etc</a:t>
            </a:r>
            <a:r>
              <a:rPr lang="da-DK" sz="2200" dirty="0">
                <a:latin typeface="Verdana"/>
                <a:cs typeface="Verdana"/>
              </a:rPr>
              <a:t>) </a:t>
            </a:r>
            <a:r>
              <a:rPr lang="da-DK" sz="2200" dirty="0" err="1">
                <a:latin typeface="Verdana"/>
                <a:cs typeface="Verdana"/>
              </a:rPr>
              <a:t>that</a:t>
            </a:r>
            <a:r>
              <a:rPr lang="da-DK" sz="2200" dirty="0">
                <a:latin typeface="Verdana"/>
                <a:cs typeface="Verdana"/>
              </a:rPr>
              <a:t> </a:t>
            </a:r>
            <a:r>
              <a:rPr lang="da-DK" sz="2200" dirty="0" err="1">
                <a:latin typeface="Verdana"/>
                <a:cs typeface="Verdana"/>
              </a:rPr>
              <a:t>will</a:t>
            </a:r>
            <a:r>
              <a:rPr lang="da-DK" sz="2200" dirty="0">
                <a:latin typeface="Verdana"/>
                <a:cs typeface="Verdana"/>
              </a:rPr>
              <a:t> serve as </a:t>
            </a:r>
            <a:r>
              <a:rPr lang="da-DK" sz="2200" dirty="0" err="1">
                <a:latin typeface="Verdana"/>
                <a:cs typeface="Verdana"/>
              </a:rPr>
              <a:t>material</a:t>
            </a:r>
            <a:r>
              <a:rPr lang="da-DK" sz="2200" dirty="0">
                <a:latin typeface="Verdana"/>
                <a:cs typeface="Verdana"/>
              </a:rPr>
              <a:t> for the </a:t>
            </a:r>
            <a:r>
              <a:rPr lang="da-DK" sz="2200" dirty="0" err="1">
                <a:latin typeface="Verdana"/>
                <a:cs typeface="Verdana"/>
              </a:rPr>
              <a:t>annual</a:t>
            </a:r>
            <a:r>
              <a:rPr lang="da-DK" sz="2200" dirty="0">
                <a:latin typeface="Verdana"/>
                <a:cs typeface="Verdana"/>
              </a:rPr>
              <a:t>/semester </a:t>
            </a:r>
            <a:r>
              <a:rPr lang="da-DK" sz="2200" dirty="0" err="1">
                <a:latin typeface="Verdana"/>
                <a:cs typeface="Verdana"/>
              </a:rPr>
              <a:t>report</a:t>
            </a:r>
            <a:r>
              <a:rPr lang="da-DK" sz="2200" dirty="0">
                <a:latin typeface="Verdana"/>
                <a:cs typeface="Verdana"/>
              </a:rPr>
              <a:t> of the </a:t>
            </a:r>
            <a:r>
              <a:rPr lang="da-DK" sz="2200" dirty="0" err="1">
                <a:latin typeface="Verdana"/>
                <a:cs typeface="Verdana"/>
              </a:rPr>
              <a:t>department</a:t>
            </a:r>
            <a:r>
              <a:rPr lang="da-DK" sz="2200" dirty="0">
                <a:latin typeface="Verdana"/>
                <a:cs typeface="Verdana"/>
              </a:rPr>
              <a:t>, </a:t>
            </a:r>
            <a:r>
              <a:rPr lang="da-DK" sz="2200" dirty="0" err="1">
                <a:latin typeface="Verdana"/>
                <a:cs typeface="Verdana"/>
              </a:rPr>
              <a:t>where</a:t>
            </a:r>
            <a:r>
              <a:rPr lang="da-DK" sz="2200" dirty="0">
                <a:latin typeface="Verdana"/>
                <a:cs typeface="Verdana"/>
              </a:rPr>
              <a:t> the </a:t>
            </a:r>
            <a:r>
              <a:rPr lang="da-DK" sz="2200" dirty="0" err="1">
                <a:latin typeface="Verdana"/>
                <a:cs typeface="Verdana"/>
              </a:rPr>
              <a:t>progress</a:t>
            </a:r>
            <a:r>
              <a:rPr lang="da-DK" sz="2200" dirty="0">
                <a:latin typeface="Verdana"/>
                <a:cs typeface="Verdana"/>
              </a:rPr>
              <a:t> </a:t>
            </a:r>
            <a:r>
              <a:rPr lang="da-DK" sz="2200" dirty="0" err="1">
                <a:latin typeface="Verdana"/>
                <a:cs typeface="Verdana"/>
              </a:rPr>
              <a:t>can</a:t>
            </a:r>
            <a:r>
              <a:rPr lang="da-DK" sz="2200" dirty="0">
                <a:latin typeface="Verdana"/>
                <a:cs typeface="Verdana"/>
              </a:rPr>
              <a:t> </a:t>
            </a:r>
            <a:r>
              <a:rPr lang="da-DK" sz="2200" dirty="0" err="1">
                <a:latin typeface="Verdana"/>
                <a:cs typeface="Verdana"/>
              </a:rPr>
              <a:t>be</a:t>
            </a:r>
            <a:r>
              <a:rPr lang="da-DK" sz="2200" dirty="0">
                <a:latin typeface="Verdana"/>
                <a:cs typeface="Verdana"/>
              </a:rPr>
              <a:t> </a:t>
            </a:r>
            <a:r>
              <a:rPr lang="da-DK" sz="2200" dirty="0" err="1">
                <a:latin typeface="Verdana"/>
                <a:cs typeface="Verdana"/>
              </a:rPr>
              <a:t>tracked</a:t>
            </a:r>
            <a:endParaRPr lang="da-DK" sz="2200" dirty="0">
              <a:latin typeface="Verdana"/>
              <a:cs typeface="Verdana"/>
            </a:endParaRPr>
          </a:p>
          <a:p>
            <a:pPr marL="342900" indent="-342900">
              <a:buFont typeface="Wingdings" charset="2"/>
              <a:buChar char="§"/>
            </a:pPr>
            <a:endParaRPr lang="da-DK" sz="2600" dirty="0">
              <a:latin typeface="Verdana"/>
              <a:cs typeface="Verdana"/>
            </a:endParaRPr>
          </a:p>
          <a:p>
            <a:pPr marL="342900" indent="-342900">
              <a:buFont typeface="Wingdings" charset="2"/>
              <a:buChar char="§"/>
            </a:pPr>
            <a:r>
              <a:rPr lang="da-DK" sz="2600" dirty="0" smtClean="0">
                <a:latin typeface="Verdana"/>
                <a:cs typeface="Verdana"/>
              </a:rPr>
              <a:t>Not </a:t>
            </a:r>
            <a:r>
              <a:rPr lang="da-DK" sz="2600" dirty="0" err="1">
                <a:latin typeface="Verdana"/>
                <a:cs typeface="Verdana"/>
              </a:rPr>
              <a:t>aware</a:t>
            </a:r>
            <a:r>
              <a:rPr lang="da-DK" sz="2600" dirty="0">
                <a:latin typeface="Verdana"/>
                <a:cs typeface="Verdana"/>
              </a:rPr>
              <a:t> of the right </a:t>
            </a:r>
            <a:r>
              <a:rPr lang="da-DK" sz="2600" dirty="0" err="1">
                <a:latin typeface="Verdana"/>
                <a:cs typeface="Verdana"/>
              </a:rPr>
              <a:t>contact</a:t>
            </a:r>
            <a:r>
              <a:rPr lang="da-DK" sz="2600" dirty="0">
                <a:latin typeface="Verdana"/>
                <a:cs typeface="Verdana"/>
              </a:rPr>
              <a:t> persons at the Cphbusiness</a:t>
            </a:r>
          </a:p>
          <a:p>
            <a:pPr marL="839785" lvl="1" indent="-342900">
              <a:buFont typeface="Wingdings" charset="2"/>
              <a:buChar char="§"/>
            </a:pPr>
            <a:r>
              <a:rPr lang="da-DK" sz="2200" dirty="0" smtClean="0">
                <a:latin typeface="Verdana"/>
                <a:cs typeface="Verdana"/>
              </a:rPr>
              <a:t>The </a:t>
            </a:r>
            <a:r>
              <a:rPr lang="da-DK" sz="2200" dirty="0">
                <a:latin typeface="Verdana"/>
                <a:cs typeface="Verdana"/>
              </a:rPr>
              <a:t>Event Department </a:t>
            </a:r>
            <a:r>
              <a:rPr lang="da-DK" sz="2200" dirty="0" err="1">
                <a:latin typeface="Verdana"/>
                <a:cs typeface="Verdana"/>
              </a:rPr>
              <a:t>will</a:t>
            </a:r>
            <a:r>
              <a:rPr lang="da-DK" sz="2200" dirty="0">
                <a:latin typeface="Verdana"/>
                <a:cs typeface="Verdana"/>
              </a:rPr>
              <a:t> start a sort of Data Base </a:t>
            </a:r>
            <a:r>
              <a:rPr lang="da-DK" sz="2200" dirty="0" err="1">
                <a:latin typeface="Verdana"/>
                <a:cs typeface="Verdana"/>
              </a:rPr>
              <a:t>where</a:t>
            </a:r>
            <a:r>
              <a:rPr lang="da-DK" sz="2200" dirty="0">
                <a:latin typeface="Verdana"/>
                <a:cs typeface="Verdana"/>
              </a:rPr>
              <a:t> all the </a:t>
            </a:r>
            <a:r>
              <a:rPr lang="da-DK" sz="2200" dirty="0" err="1">
                <a:latin typeface="Verdana"/>
                <a:cs typeface="Verdana"/>
              </a:rPr>
              <a:t>contacts</a:t>
            </a:r>
            <a:r>
              <a:rPr lang="da-DK" sz="2200" dirty="0">
                <a:latin typeface="Verdana"/>
                <a:cs typeface="Verdana"/>
              </a:rPr>
              <a:t>, positions etc. </a:t>
            </a:r>
            <a:r>
              <a:rPr lang="da-DK" sz="2200" dirty="0" err="1">
                <a:latin typeface="Verdana"/>
                <a:cs typeface="Verdana"/>
              </a:rPr>
              <a:t>can</a:t>
            </a:r>
            <a:r>
              <a:rPr lang="da-DK" sz="2200" dirty="0">
                <a:latin typeface="Verdana"/>
                <a:cs typeface="Verdana"/>
              </a:rPr>
              <a:t> </a:t>
            </a:r>
            <a:r>
              <a:rPr lang="da-DK" sz="2200" dirty="0" err="1">
                <a:latin typeface="Verdana"/>
                <a:cs typeface="Verdana"/>
              </a:rPr>
              <a:t>be</a:t>
            </a:r>
            <a:r>
              <a:rPr lang="da-DK" sz="2200" dirty="0">
                <a:latin typeface="Verdana"/>
                <a:cs typeface="Verdana"/>
              </a:rPr>
              <a:t> </a:t>
            </a:r>
            <a:r>
              <a:rPr lang="da-DK" sz="2200" dirty="0" err="1">
                <a:latin typeface="Verdana"/>
                <a:cs typeface="Verdana"/>
              </a:rPr>
              <a:t>written</a:t>
            </a:r>
            <a:r>
              <a:rPr lang="da-DK" sz="2200" dirty="0">
                <a:latin typeface="Verdana"/>
                <a:cs typeface="Verdana"/>
              </a:rPr>
              <a:t> </a:t>
            </a:r>
            <a:r>
              <a:rPr lang="da-DK" sz="2200" dirty="0" err="1">
                <a:latin typeface="Verdana"/>
                <a:cs typeface="Verdana"/>
              </a:rPr>
              <a:t>while</a:t>
            </a:r>
            <a:r>
              <a:rPr lang="da-DK" sz="2200" dirty="0">
                <a:latin typeface="Verdana"/>
                <a:cs typeface="Verdana"/>
              </a:rPr>
              <a:t> </a:t>
            </a:r>
            <a:r>
              <a:rPr lang="da-DK" sz="2200" dirty="0" err="1">
                <a:latin typeface="Verdana"/>
                <a:cs typeface="Verdana"/>
              </a:rPr>
              <a:t>working</a:t>
            </a:r>
            <a:r>
              <a:rPr lang="da-DK" sz="2200" dirty="0">
                <a:latin typeface="Verdana"/>
                <a:cs typeface="Verdana"/>
              </a:rPr>
              <a:t> with </a:t>
            </a:r>
            <a:r>
              <a:rPr lang="da-DK" sz="2200" dirty="0" err="1">
                <a:latin typeface="Verdana"/>
                <a:cs typeface="Verdana"/>
              </a:rPr>
              <a:t>them</a:t>
            </a:r>
            <a:r>
              <a:rPr lang="da-DK" sz="2200" dirty="0">
                <a:latin typeface="Verdana"/>
                <a:cs typeface="Verdana"/>
              </a:rPr>
              <a:t> and </a:t>
            </a:r>
            <a:r>
              <a:rPr lang="da-DK" sz="2200" dirty="0" err="1">
                <a:latin typeface="Verdana"/>
                <a:cs typeface="Verdana"/>
              </a:rPr>
              <a:t>then</a:t>
            </a:r>
            <a:r>
              <a:rPr lang="da-DK" sz="2200" dirty="0">
                <a:latin typeface="Verdana"/>
                <a:cs typeface="Verdana"/>
              </a:rPr>
              <a:t> </a:t>
            </a:r>
            <a:r>
              <a:rPr lang="da-DK" sz="2200" dirty="0" err="1">
                <a:latin typeface="Verdana"/>
                <a:cs typeface="Verdana"/>
              </a:rPr>
              <a:t>share</a:t>
            </a:r>
            <a:r>
              <a:rPr lang="da-DK" sz="2200" dirty="0">
                <a:latin typeface="Verdana"/>
                <a:cs typeface="Verdana"/>
              </a:rPr>
              <a:t> it with </a:t>
            </a:r>
            <a:r>
              <a:rPr lang="da-DK" sz="2200" dirty="0" err="1">
                <a:latin typeface="Verdana"/>
                <a:cs typeface="Verdana"/>
              </a:rPr>
              <a:t>other</a:t>
            </a:r>
            <a:r>
              <a:rPr lang="da-DK" sz="2200" dirty="0">
                <a:latin typeface="Verdana"/>
                <a:cs typeface="Verdana"/>
              </a:rPr>
              <a:t> </a:t>
            </a:r>
            <a:r>
              <a:rPr lang="da-DK" sz="2200" dirty="0" err="1">
                <a:latin typeface="Verdana"/>
                <a:cs typeface="Verdana"/>
              </a:rPr>
              <a:t>departments</a:t>
            </a:r>
            <a:r>
              <a:rPr lang="da-DK" sz="2200" dirty="0">
                <a:latin typeface="Verdana"/>
                <a:cs typeface="Verdana"/>
              </a:rPr>
              <a:t> and to </a:t>
            </a:r>
            <a:r>
              <a:rPr lang="da-DK" sz="2200" dirty="0" err="1">
                <a:latin typeface="Verdana"/>
                <a:cs typeface="Verdana"/>
              </a:rPr>
              <a:t>further</a:t>
            </a:r>
            <a:r>
              <a:rPr lang="da-DK" sz="2200" dirty="0">
                <a:latin typeface="Verdana"/>
                <a:cs typeface="Verdana"/>
              </a:rPr>
              <a:t> </a:t>
            </a:r>
            <a:r>
              <a:rPr lang="da-DK" sz="2200" dirty="0" err="1">
                <a:latin typeface="Verdana"/>
                <a:cs typeface="Verdana"/>
              </a:rPr>
              <a:t>build</a:t>
            </a:r>
            <a:r>
              <a:rPr lang="da-DK" sz="2200" dirty="0">
                <a:latin typeface="Verdana"/>
                <a:cs typeface="Verdana"/>
              </a:rPr>
              <a:t> it for </a:t>
            </a:r>
            <a:r>
              <a:rPr lang="da-DK" sz="2200" dirty="0" err="1">
                <a:latin typeface="Verdana"/>
                <a:cs typeface="Verdana"/>
              </a:rPr>
              <a:t>everyone's</a:t>
            </a:r>
            <a:r>
              <a:rPr lang="da-DK" sz="2200" dirty="0">
                <a:latin typeface="Verdana"/>
                <a:cs typeface="Verdana"/>
              </a:rPr>
              <a:t> </a:t>
            </a:r>
            <a:r>
              <a:rPr lang="da-DK" sz="2200" dirty="0" err="1">
                <a:latin typeface="Verdana"/>
                <a:cs typeface="Verdana"/>
              </a:rPr>
              <a:t>accesses</a:t>
            </a:r>
            <a:r>
              <a:rPr lang="da-DK" sz="2200" dirty="0">
                <a:latin typeface="Verdana"/>
                <a:cs typeface="Verdana"/>
              </a:rPr>
              <a:t>.</a:t>
            </a:r>
          </a:p>
          <a:p>
            <a:endParaRPr lang="da-DK" sz="2200" dirty="0" smtClean="0">
              <a:latin typeface="Verdana"/>
              <a:cs typeface="Verdana"/>
            </a:endParaRPr>
          </a:p>
          <a:p>
            <a:endParaRPr lang="da-DK" sz="2200" dirty="0" smtClean="0">
              <a:latin typeface="Verdana"/>
              <a:cs typeface="Verdana"/>
            </a:endParaRPr>
          </a:p>
          <a:p>
            <a:endParaRPr lang="da-DK" sz="2200" dirty="0" smtClean="0">
              <a:latin typeface="Verdana"/>
              <a:cs typeface="Verdana"/>
            </a:endParaRPr>
          </a:p>
        </p:txBody>
      </p:sp>
    </p:spTree>
    <p:extLst>
      <p:ext uri="{BB962C8B-B14F-4D97-AF65-F5344CB8AC3E}">
        <p14:creationId xmlns:p14="http://schemas.microsoft.com/office/powerpoint/2010/main" val="31808496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2"/>
            <a:ext cx="8789988" cy="1242418"/>
          </a:xfrm>
        </p:spPr>
        <p:txBody>
          <a:bodyPr/>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rtlCol="0">
            <a:spAutoFit/>
          </a:bodyPr>
          <a:lstStyle/>
          <a:p>
            <a:pPr algn="ctr"/>
            <a:r>
              <a:rPr lang="da-DK" b="1" dirty="0" smtClean="0">
                <a:solidFill>
                  <a:srgbClr val="FFFFFF"/>
                </a:solidFill>
                <a:latin typeface="Verdana"/>
                <a:cs typeface="Verdana"/>
              </a:rPr>
              <a:t>EVENT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felt 9"/>
          <p:cNvSpPr txBox="1"/>
          <p:nvPr/>
        </p:nvSpPr>
        <p:spPr>
          <a:xfrm>
            <a:off x="152400" y="1263710"/>
            <a:ext cx="9690100" cy="3200876"/>
          </a:xfrm>
          <a:prstGeom prst="rect">
            <a:avLst/>
          </a:prstGeom>
          <a:noFill/>
        </p:spPr>
        <p:txBody>
          <a:bodyPr wrap="square" rtlCol="0">
            <a:spAutoFit/>
          </a:bodyPr>
          <a:lstStyle/>
          <a:p>
            <a:pPr marL="342900" indent="-342900">
              <a:buFont typeface="Wingdings" charset="2"/>
              <a:buChar char="§"/>
            </a:pPr>
            <a:r>
              <a:rPr lang="da-DK" sz="2600" dirty="0" err="1">
                <a:latin typeface="Verdana"/>
                <a:cs typeface="Verdana"/>
              </a:rPr>
              <a:t>Lack</a:t>
            </a:r>
            <a:r>
              <a:rPr lang="da-DK" sz="2600" dirty="0">
                <a:latin typeface="Verdana"/>
                <a:cs typeface="Verdana"/>
              </a:rPr>
              <a:t> of </a:t>
            </a:r>
            <a:r>
              <a:rPr lang="da-DK" sz="2600" dirty="0" err="1">
                <a:latin typeface="Verdana"/>
                <a:cs typeface="Verdana"/>
              </a:rPr>
              <a:t>understanding</a:t>
            </a:r>
            <a:r>
              <a:rPr lang="da-DK" sz="2600" dirty="0">
                <a:latin typeface="Verdana"/>
                <a:cs typeface="Verdana"/>
              </a:rPr>
              <a:t> of </a:t>
            </a:r>
            <a:r>
              <a:rPr lang="da-DK" sz="2600" dirty="0" err="1">
                <a:latin typeface="Verdana"/>
                <a:cs typeface="Verdana"/>
              </a:rPr>
              <a:t>own</a:t>
            </a:r>
            <a:r>
              <a:rPr lang="da-DK" sz="2600" dirty="0">
                <a:latin typeface="Verdana"/>
                <a:cs typeface="Verdana"/>
              </a:rPr>
              <a:t> and </a:t>
            </a:r>
            <a:r>
              <a:rPr lang="da-DK" sz="2600" dirty="0" err="1">
                <a:latin typeface="Verdana"/>
                <a:cs typeface="Verdana"/>
              </a:rPr>
              <a:t>others</a:t>
            </a:r>
            <a:r>
              <a:rPr lang="da-DK" sz="2600" dirty="0">
                <a:latin typeface="Verdana"/>
                <a:cs typeface="Verdana"/>
              </a:rPr>
              <a:t> </a:t>
            </a:r>
            <a:r>
              <a:rPr lang="da-DK" sz="2600" dirty="0" err="1" smtClean="0">
                <a:latin typeface="Verdana"/>
                <a:cs typeface="Verdana"/>
              </a:rPr>
              <a:t>tasks</a:t>
            </a:r>
            <a:endParaRPr lang="da-DK" sz="2600" dirty="0" smtClean="0">
              <a:latin typeface="Verdana"/>
              <a:cs typeface="Verdana"/>
            </a:endParaRPr>
          </a:p>
          <a:p>
            <a:pPr marL="839785" lvl="1" indent="-342900">
              <a:buFont typeface="Wingdings" charset="2"/>
              <a:buChar char="§"/>
            </a:pPr>
            <a:r>
              <a:rPr lang="da-DK" sz="2200" dirty="0" smtClean="0">
                <a:latin typeface="Verdana"/>
                <a:cs typeface="Verdana"/>
              </a:rPr>
              <a:t>Write </a:t>
            </a:r>
            <a:r>
              <a:rPr lang="da-DK" sz="2200" dirty="0">
                <a:latin typeface="Verdana"/>
                <a:cs typeface="Verdana"/>
              </a:rPr>
              <a:t>the guidelines for the </a:t>
            </a:r>
            <a:r>
              <a:rPr lang="da-DK" sz="2200" dirty="0" err="1">
                <a:latin typeface="Verdana"/>
                <a:cs typeface="Verdana"/>
              </a:rPr>
              <a:t>department</a:t>
            </a:r>
            <a:r>
              <a:rPr lang="da-DK" sz="2200" dirty="0">
                <a:latin typeface="Verdana"/>
                <a:cs typeface="Verdana"/>
              </a:rPr>
              <a:t> and </a:t>
            </a:r>
            <a:r>
              <a:rPr lang="da-DK" sz="2200" dirty="0" err="1">
                <a:latin typeface="Verdana"/>
                <a:cs typeface="Verdana"/>
              </a:rPr>
              <a:t>make</a:t>
            </a:r>
            <a:r>
              <a:rPr lang="da-DK" sz="2200" dirty="0">
                <a:latin typeface="Verdana"/>
                <a:cs typeface="Verdana"/>
              </a:rPr>
              <a:t> sure it is </a:t>
            </a:r>
            <a:r>
              <a:rPr lang="da-DK" sz="2200" dirty="0" err="1">
                <a:latin typeface="Verdana"/>
                <a:cs typeface="Verdana"/>
              </a:rPr>
              <a:t>respected</a:t>
            </a:r>
            <a:r>
              <a:rPr lang="da-DK" sz="2200" dirty="0">
                <a:latin typeface="Verdana"/>
                <a:cs typeface="Verdana"/>
              </a:rPr>
              <a:t> </a:t>
            </a:r>
            <a:r>
              <a:rPr lang="da-DK" sz="2200" dirty="0" err="1">
                <a:latin typeface="Verdana"/>
                <a:cs typeface="Verdana"/>
              </a:rPr>
              <a:t>during</a:t>
            </a:r>
            <a:r>
              <a:rPr lang="da-DK" sz="2200" dirty="0">
                <a:latin typeface="Verdana"/>
                <a:cs typeface="Verdana"/>
              </a:rPr>
              <a:t> the </a:t>
            </a:r>
            <a:r>
              <a:rPr lang="da-DK" sz="2200" dirty="0" err="1">
                <a:latin typeface="Verdana"/>
                <a:cs typeface="Verdana"/>
              </a:rPr>
              <a:t>work</a:t>
            </a:r>
            <a:r>
              <a:rPr lang="da-DK" sz="2200" dirty="0">
                <a:latin typeface="Verdana"/>
                <a:cs typeface="Verdana"/>
              </a:rPr>
              <a:t>. Make a </a:t>
            </a:r>
            <a:r>
              <a:rPr lang="da-DK" sz="2200" dirty="0" err="1">
                <a:latin typeface="Verdana"/>
                <a:cs typeface="Verdana"/>
              </a:rPr>
              <a:t>volunteer</a:t>
            </a:r>
            <a:r>
              <a:rPr lang="da-DK" sz="2200" dirty="0">
                <a:latin typeface="Verdana"/>
                <a:cs typeface="Verdana"/>
              </a:rPr>
              <a:t> </a:t>
            </a:r>
            <a:r>
              <a:rPr lang="da-DK" sz="2200" dirty="0" err="1">
                <a:latin typeface="Verdana"/>
                <a:cs typeface="Verdana"/>
              </a:rPr>
              <a:t>contract</a:t>
            </a:r>
            <a:r>
              <a:rPr lang="da-DK" sz="2200" dirty="0">
                <a:latin typeface="Verdana"/>
                <a:cs typeface="Verdana"/>
              </a:rPr>
              <a:t> for the new </a:t>
            </a:r>
            <a:r>
              <a:rPr lang="da-DK" sz="2200" dirty="0" err="1">
                <a:latin typeface="Verdana"/>
                <a:cs typeface="Verdana"/>
              </a:rPr>
              <a:t>members</a:t>
            </a:r>
            <a:r>
              <a:rPr lang="da-DK" sz="2200" dirty="0">
                <a:latin typeface="Verdana"/>
                <a:cs typeface="Verdana"/>
              </a:rPr>
              <a:t>, so </a:t>
            </a:r>
            <a:r>
              <a:rPr lang="da-DK" sz="2200" dirty="0" err="1">
                <a:latin typeface="Verdana"/>
                <a:cs typeface="Verdana"/>
              </a:rPr>
              <a:t>they</a:t>
            </a:r>
            <a:r>
              <a:rPr lang="da-DK" sz="2200" dirty="0">
                <a:latin typeface="Verdana"/>
                <a:cs typeface="Verdana"/>
              </a:rPr>
              <a:t> understand the </a:t>
            </a:r>
            <a:r>
              <a:rPr lang="da-DK" sz="2200" dirty="0" err="1">
                <a:latin typeface="Verdana"/>
                <a:cs typeface="Verdana"/>
              </a:rPr>
              <a:t>seriousness</a:t>
            </a:r>
            <a:r>
              <a:rPr lang="da-DK" sz="2200" dirty="0">
                <a:latin typeface="Verdana"/>
                <a:cs typeface="Verdana"/>
              </a:rPr>
              <a:t> of </a:t>
            </a:r>
            <a:r>
              <a:rPr lang="da-DK" sz="2200" dirty="0" err="1">
                <a:latin typeface="Verdana"/>
                <a:cs typeface="Verdana"/>
              </a:rPr>
              <a:t>being</a:t>
            </a:r>
            <a:r>
              <a:rPr lang="da-DK" sz="2200" dirty="0">
                <a:latin typeface="Verdana"/>
                <a:cs typeface="Verdana"/>
              </a:rPr>
              <a:t> part of organisation</a:t>
            </a:r>
          </a:p>
          <a:p>
            <a:pPr marL="839785" lvl="1" indent="-342900">
              <a:buFont typeface="Wingdings" charset="2"/>
              <a:buChar char="§"/>
            </a:pPr>
            <a:r>
              <a:rPr lang="da-DK" sz="2200" dirty="0" smtClean="0">
                <a:latin typeface="Verdana"/>
                <a:cs typeface="Verdana"/>
              </a:rPr>
              <a:t>Held </a:t>
            </a:r>
            <a:r>
              <a:rPr lang="da-DK" sz="2200" dirty="0" err="1">
                <a:latin typeface="Verdana"/>
                <a:cs typeface="Verdana"/>
              </a:rPr>
              <a:t>department</a:t>
            </a:r>
            <a:r>
              <a:rPr lang="da-DK" sz="2200" dirty="0">
                <a:latin typeface="Verdana"/>
                <a:cs typeface="Verdana"/>
              </a:rPr>
              <a:t> meetings on the </a:t>
            </a:r>
            <a:r>
              <a:rPr lang="da-DK" sz="2200" dirty="0" err="1">
                <a:latin typeface="Verdana"/>
                <a:cs typeface="Verdana"/>
              </a:rPr>
              <a:t>regular</a:t>
            </a:r>
            <a:r>
              <a:rPr lang="da-DK" sz="2200" dirty="0">
                <a:latin typeface="Verdana"/>
                <a:cs typeface="Verdana"/>
              </a:rPr>
              <a:t> basis ex: </a:t>
            </a:r>
            <a:r>
              <a:rPr lang="da-DK" sz="2200" dirty="0" err="1">
                <a:latin typeface="Verdana"/>
                <a:cs typeface="Verdana"/>
              </a:rPr>
              <a:t>once</a:t>
            </a:r>
            <a:r>
              <a:rPr lang="da-DK" sz="2200" dirty="0">
                <a:latin typeface="Verdana"/>
                <a:cs typeface="Verdana"/>
              </a:rPr>
              <a:t> a </a:t>
            </a:r>
            <a:r>
              <a:rPr lang="da-DK" sz="2200" dirty="0" err="1">
                <a:latin typeface="Verdana"/>
                <a:cs typeface="Verdana"/>
              </a:rPr>
              <a:t>month</a:t>
            </a:r>
            <a:r>
              <a:rPr lang="da-DK" sz="2200" dirty="0">
                <a:latin typeface="Verdana"/>
                <a:cs typeface="Verdana"/>
              </a:rPr>
              <a:t> and </a:t>
            </a:r>
            <a:r>
              <a:rPr lang="da-DK" sz="2200" dirty="0" err="1">
                <a:latin typeface="Verdana"/>
                <a:cs typeface="Verdana"/>
              </a:rPr>
              <a:t>get</a:t>
            </a:r>
            <a:r>
              <a:rPr lang="da-DK" sz="2200" dirty="0">
                <a:latin typeface="Verdana"/>
                <a:cs typeface="Verdana"/>
              </a:rPr>
              <a:t> </a:t>
            </a:r>
            <a:r>
              <a:rPr lang="da-DK" sz="2200" dirty="0" err="1">
                <a:latin typeface="Verdana"/>
                <a:cs typeface="Verdana"/>
              </a:rPr>
              <a:t>update</a:t>
            </a:r>
            <a:r>
              <a:rPr lang="da-DK" sz="2200" dirty="0">
                <a:latin typeface="Verdana"/>
                <a:cs typeface="Verdana"/>
              </a:rPr>
              <a:t> on </a:t>
            </a:r>
            <a:r>
              <a:rPr lang="da-DK" sz="2200" dirty="0" err="1">
                <a:latin typeface="Verdana"/>
                <a:cs typeface="Verdana"/>
              </a:rPr>
              <a:t>what</a:t>
            </a:r>
            <a:r>
              <a:rPr lang="da-DK" sz="2200" dirty="0">
                <a:latin typeface="Verdana"/>
                <a:cs typeface="Verdana"/>
              </a:rPr>
              <a:t> the </a:t>
            </a:r>
            <a:r>
              <a:rPr lang="da-DK" sz="2200" dirty="0" err="1">
                <a:latin typeface="Verdana"/>
                <a:cs typeface="Verdana"/>
              </a:rPr>
              <a:t>progress</a:t>
            </a:r>
            <a:r>
              <a:rPr lang="da-DK" sz="2200" dirty="0">
                <a:latin typeface="Verdana"/>
                <a:cs typeface="Verdana"/>
              </a:rPr>
              <a:t> of the </a:t>
            </a:r>
            <a:r>
              <a:rPr lang="da-DK" sz="2200" dirty="0" err="1">
                <a:latin typeface="Verdana"/>
                <a:cs typeface="Verdana"/>
              </a:rPr>
              <a:t>work</a:t>
            </a:r>
            <a:r>
              <a:rPr lang="da-DK" sz="2200" dirty="0">
                <a:latin typeface="Verdana"/>
                <a:cs typeface="Verdana"/>
              </a:rPr>
              <a:t> is</a:t>
            </a:r>
            <a:endParaRPr lang="da-DK" sz="2200" dirty="0" smtClean="0">
              <a:latin typeface="Verdana"/>
              <a:cs typeface="Verdana"/>
            </a:endParaRPr>
          </a:p>
          <a:p>
            <a:endParaRPr lang="da-DK" sz="2200" dirty="0" smtClean="0">
              <a:latin typeface="Verdana"/>
              <a:cs typeface="Verdana"/>
            </a:endParaRPr>
          </a:p>
          <a:p>
            <a:endParaRPr lang="da-DK" sz="2200" dirty="0" smtClean="0">
              <a:latin typeface="Verdana"/>
              <a:cs typeface="Verdana"/>
            </a:endParaRPr>
          </a:p>
        </p:txBody>
      </p:sp>
    </p:spTree>
    <p:extLst>
      <p:ext uri="{BB962C8B-B14F-4D97-AF65-F5344CB8AC3E}">
        <p14:creationId xmlns:p14="http://schemas.microsoft.com/office/powerpoint/2010/main" val="21466296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76936" y="132953"/>
            <a:ext cx="8789988" cy="1242418"/>
          </a:xfrm>
        </p:spPr>
        <p:txBody>
          <a:bodyPr lIns="99377" tIns="49688" rIns="99377" bIns="49688"/>
          <a:lstStyle/>
          <a:p>
            <a:r>
              <a:rPr lang="da-DK" dirty="0" smtClean="0"/>
              <a:t>SWOT – ACTION PLAN</a:t>
            </a:r>
            <a:endParaRPr lang="da-DK" dirty="0"/>
          </a:p>
        </p:txBody>
      </p:sp>
      <p:sp>
        <p:nvSpPr>
          <p:cNvPr id="6" name="Tekstfelt 5"/>
          <p:cNvSpPr txBox="1"/>
          <p:nvPr/>
        </p:nvSpPr>
        <p:spPr>
          <a:xfrm>
            <a:off x="152400" y="838200"/>
            <a:ext cx="9690100" cy="400110"/>
          </a:xfrm>
          <a:prstGeom prst="rect">
            <a:avLst/>
          </a:prstGeom>
          <a:solidFill>
            <a:srgbClr val="9F1132"/>
          </a:solidFill>
          <a:ln>
            <a:solidFill>
              <a:srgbClr val="9F1132"/>
            </a:solidFill>
          </a:ln>
        </p:spPr>
        <p:txBody>
          <a:bodyPr wrap="square" lIns="91437" tIns="45718" rIns="91437" bIns="45718" rtlCol="0">
            <a:spAutoFit/>
          </a:bodyPr>
          <a:lstStyle/>
          <a:p>
            <a:pPr algn="ctr"/>
            <a:r>
              <a:rPr lang="da-DK" b="1" dirty="0" smtClean="0">
                <a:solidFill>
                  <a:srgbClr val="FFFFFF"/>
                </a:solidFill>
                <a:latin typeface="Verdana"/>
                <a:cs typeface="Verdana"/>
              </a:rPr>
              <a:t>BUSINESS DEPARTMENT</a:t>
            </a:r>
            <a:endParaRPr lang="da-DK" b="1" dirty="0">
              <a:solidFill>
                <a:srgbClr val="FFFFFF"/>
              </a:solidFill>
              <a:latin typeface="Verdana"/>
              <a:cs typeface="Verdana"/>
            </a:endParaRPr>
          </a:p>
        </p:txBody>
      </p:sp>
      <p:sp>
        <p:nvSpPr>
          <p:cNvPr id="9" name="Rektangel 8"/>
          <p:cNvSpPr/>
          <p:nvPr/>
        </p:nvSpPr>
        <p:spPr>
          <a:xfrm>
            <a:off x="152400" y="1238310"/>
            <a:ext cx="9690100" cy="6089590"/>
          </a:xfrm>
          <a:prstGeom prst="rect">
            <a:avLst/>
          </a:prstGeom>
          <a:noFill/>
          <a:ln w="12700" cmpd="sng">
            <a:solidFill>
              <a:srgbClr val="9F1132"/>
            </a:solidFill>
          </a:ln>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da-DK"/>
          </a:p>
        </p:txBody>
      </p:sp>
      <p:sp>
        <p:nvSpPr>
          <p:cNvPr id="10" name="Tekstfelt 9"/>
          <p:cNvSpPr txBox="1"/>
          <p:nvPr/>
        </p:nvSpPr>
        <p:spPr>
          <a:xfrm>
            <a:off x="152399" y="1263709"/>
            <a:ext cx="9424811" cy="3477871"/>
          </a:xfrm>
          <a:prstGeom prst="rect">
            <a:avLst/>
          </a:prstGeom>
          <a:noFill/>
        </p:spPr>
        <p:txBody>
          <a:bodyPr wrap="square" lIns="91437" tIns="45718" rIns="91437" bIns="45718" rtlCol="0">
            <a:spAutoFit/>
          </a:bodyPr>
          <a:lstStyle/>
          <a:p>
            <a:r>
              <a:rPr lang="en-US" dirty="0" smtClean="0"/>
              <a:t> - Lack of </a:t>
            </a:r>
            <a:r>
              <a:rPr lang="en-US" dirty="0" err="1" smtClean="0"/>
              <a:t>knowlegde</a:t>
            </a:r>
            <a:r>
              <a:rPr lang="en-US" dirty="0" smtClean="0"/>
              <a:t> of the Student </a:t>
            </a:r>
            <a:r>
              <a:rPr lang="en-US" dirty="0" err="1" smtClean="0"/>
              <a:t>Organisation</a:t>
            </a:r>
            <a:r>
              <a:rPr lang="en-US" dirty="0" err="1" smtClean="0">
                <a:sym typeface="Wingdings"/>
              </a:rPr>
              <a:t>Roskilde</a:t>
            </a:r>
            <a:r>
              <a:rPr lang="en-US" dirty="0" smtClean="0">
                <a:sym typeface="Wingdings"/>
              </a:rPr>
              <a:t> festival</a:t>
            </a:r>
          </a:p>
          <a:p>
            <a:endParaRPr lang="en-US" dirty="0" smtClean="0">
              <a:sym typeface="Wingdings"/>
            </a:endParaRPr>
          </a:p>
          <a:p>
            <a:pPr marL="342888" indent="-342888">
              <a:buFontTx/>
              <a:buChar char="-"/>
            </a:pPr>
            <a:r>
              <a:rPr lang="en-US" dirty="0" smtClean="0">
                <a:sym typeface="Wingdings"/>
              </a:rPr>
              <a:t>Lack of Structure  Head to expand the department rules. While the famous guidelines will be conducted in unity.</a:t>
            </a:r>
          </a:p>
          <a:p>
            <a:pPr marL="342888" indent="-342888">
              <a:buFontTx/>
              <a:buChar char="-"/>
            </a:pPr>
            <a:r>
              <a:rPr lang="en-US" dirty="0" smtClean="0">
                <a:sym typeface="Wingdings"/>
              </a:rPr>
              <a:t>Lack of collaboration  Expand the BD workshops to the entire organization, create culture with new volunteers towards collaboration( together with HR) </a:t>
            </a:r>
          </a:p>
          <a:p>
            <a:pPr marL="342888" indent="-342888">
              <a:buFontTx/>
              <a:buChar char="-"/>
            </a:pPr>
            <a:r>
              <a:rPr lang="en-US" dirty="0" smtClean="0"/>
              <a:t>Seriousness</a:t>
            </a:r>
            <a:r>
              <a:rPr lang="en-US" dirty="0" smtClean="0">
                <a:sym typeface="Wingdings"/>
              </a:rPr>
              <a:t> better to identify unserious members and assign them to better suited roles.</a:t>
            </a:r>
          </a:p>
          <a:p>
            <a:pPr marL="342888" indent="-342888">
              <a:buFontTx/>
              <a:buChar char="-"/>
            </a:pPr>
            <a:r>
              <a:rPr lang="en-US" dirty="0" smtClean="0">
                <a:sym typeface="Wingdings"/>
              </a:rPr>
              <a:t>Planning ahead Pre semester start, having the </a:t>
            </a:r>
            <a:r>
              <a:rPr lang="en-US" smtClean="0">
                <a:sym typeface="Wingdings"/>
              </a:rPr>
              <a:t>semester sketched </a:t>
            </a:r>
            <a:r>
              <a:rPr lang="en-US" dirty="0" smtClean="0">
                <a:sym typeface="Wingdings"/>
              </a:rPr>
              <a:t>out with the events relevant etc.</a:t>
            </a:r>
          </a:p>
          <a:p>
            <a:pPr marL="342888" indent="-342888">
              <a:buFontTx/>
              <a:buChar char="-"/>
            </a:pPr>
            <a:endParaRPr lang="en-US" dirty="0" smtClean="0"/>
          </a:p>
        </p:txBody>
      </p:sp>
    </p:spTree>
    <p:extLst>
      <p:ext uri="{BB962C8B-B14F-4D97-AF65-F5344CB8AC3E}">
        <p14:creationId xmlns:p14="http://schemas.microsoft.com/office/powerpoint/2010/main" val="10201448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8</a:t>
            </a:r>
            <a:r>
              <a:rPr lang="en-GB" dirty="0" smtClean="0"/>
              <a:t>. The </a:t>
            </a:r>
            <a:r>
              <a:rPr lang="en-GB" dirty="0"/>
              <a:t>financial situation</a:t>
            </a:r>
          </a:p>
          <a:p>
            <a:pPr algn="r"/>
            <a:r>
              <a:rPr lang="en-GB" sz="2400" dirty="0"/>
              <a:t>/ Head of Finance</a:t>
            </a:r>
          </a:p>
          <a:p>
            <a:endParaRPr lang="da-DK" dirty="0"/>
          </a:p>
          <a:p>
            <a:endParaRPr lang="da-DK" dirty="0"/>
          </a:p>
        </p:txBody>
      </p:sp>
      <p:sp>
        <p:nvSpPr>
          <p:cNvPr id="3" name="Pladsholder til indhold 2"/>
          <p:cNvSpPr>
            <a:spLocks noGrp="1"/>
          </p:cNvSpPr>
          <p:nvPr>
            <p:ph sz="quarter" idx="12"/>
          </p:nvPr>
        </p:nvSpPr>
        <p:spPr>
          <a:xfrm>
            <a:off x="554736" y="1970088"/>
            <a:ext cx="8789988" cy="3616777"/>
          </a:xfrm>
        </p:spPr>
        <p:txBody>
          <a:bodyPr/>
          <a:lstStyle/>
          <a:p>
            <a:r>
              <a:rPr lang="da-DK" sz="2800" dirty="0" smtClean="0"/>
              <a:t>Balance: </a:t>
            </a:r>
            <a:r>
              <a:rPr lang="da-DK" sz="2800" b="1" dirty="0" smtClean="0"/>
              <a:t>+ 44,144.90 DKK</a:t>
            </a:r>
          </a:p>
          <a:p>
            <a:r>
              <a:rPr lang="en-GB" sz="2800" dirty="0"/>
              <a:t>Grant from Cphbusiness: on its way</a:t>
            </a:r>
          </a:p>
          <a:p>
            <a:r>
              <a:rPr lang="en-US" sz="2800" dirty="0" smtClean="0">
                <a:latin typeface="Verdana" charset="0"/>
                <a:ea typeface="Verdana" charset="0"/>
                <a:cs typeface="Verdana" charset="0"/>
              </a:rPr>
              <a:t>Meeting at the bank Monday</a:t>
            </a:r>
          </a:p>
          <a:p>
            <a:r>
              <a:rPr lang="da-DK" sz="2800" dirty="0" smtClean="0">
                <a:latin typeface="Verdana" charset="0"/>
                <a:ea typeface="Verdana" charset="0"/>
                <a:cs typeface="Verdana" charset="0"/>
              </a:rPr>
              <a:t>E-</a:t>
            </a:r>
            <a:r>
              <a:rPr lang="da-DK" sz="2800" dirty="0" err="1" smtClean="0">
                <a:latin typeface="Verdana" charset="0"/>
                <a:ea typeface="Verdana" charset="0"/>
                <a:cs typeface="Verdana" charset="0"/>
              </a:rPr>
              <a:t>conomics</a:t>
            </a:r>
            <a:r>
              <a:rPr lang="da-DK" sz="2800" dirty="0" smtClean="0">
                <a:latin typeface="Verdana" charset="0"/>
                <a:ea typeface="Verdana" charset="0"/>
                <a:cs typeface="Verdana" charset="0"/>
              </a:rPr>
              <a:t> </a:t>
            </a:r>
            <a:r>
              <a:rPr lang="da-DK" sz="2800" dirty="0" err="1" smtClean="0">
                <a:latin typeface="Verdana" charset="0"/>
                <a:ea typeface="Verdana" charset="0"/>
                <a:cs typeface="Verdana" charset="0"/>
              </a:rPr>
              <a:t>will</a:t>
            </a:r>
            <a:r>
              <a:rPr lang="da-DK" sz="2800" dirty="0" smtClean="0">
                <a:latin typeface="Verdana" charset="0"/>
                <a:ea typeface="Verdana" charset="0"/>
                <a:cs typeface="Verdana" charset="0"/>
              </a:rPr>
              <a:t> </a:t>
            </a:r>
            <a:r>
              <a:rPr lang="da-DK" sz="2800" dirty="0" err="1" smtClean="0">
                <a:latin typeface="Verdana" charset="0"/>
                <a:ea typeface="Verdana" charset="0"/>
                <a:cs typeface="Verdana" charset="0"/>
              </a:rPr>
              <a:t>be</a:t>
            </a:r>
            <a:r>
              <a:rPr lang="da-DK" sz="2800" dirty="0" smtClean="0">
                <a:latin typeface="Verdana" charset="0"/>
                <a:ea typeface="Verdana" charset="0"/>
                <a:cs typeface="Verdana" charset="0"/>
              </a:rPr>
              <a:t> </a:t>
            </a:r>
            <a:r>
              <a:rPr lang="da-DK" sz="2800" dirty="0" err="1" smtClean="0">
                <a:latin typeface="Verdana" charset="0"/>
                <a:ea typeface="Verdana" charset="0"/>
                <a:cs typeface="Verdana" charset="0"/>
              </a:rPr>
              <a:t>replaced</a:t>
            </a:r>
            <a:r>
              <a:rPr lang="da-DK" sz="2800" dirty="0" smtClean="0">
                <a:latin typeface="Verdana" charset="0"/>
                <a:ea typeface="Verdana" charset="0"/>
                <a:cs typeface="Verdana" charset="0"/>
              </a:rPr>
              <a:t> </a:t>
            </a:r>
            <a:r>
              <a:rPr lang="da-DK" sz="2800" dirty="0" err="1" smtClean="0">
                <a:latin typeface="Verdana" charset="0"/>
                <a:ea typeface="Verdana" charset="0"/>
                <a:cs typeface="Verdana" charset="0"/>
              </a:rPr>
              <a:t>this</a:t>
            </a:r>
            <a:r>
              <a:rPr lang="da-DK" sz="2800" dirty="0" smtClean="0">
                <a:latin typeface="Verdana" charset="0"/>
                <a:ea typeface="Verdana" charset="0"/>
                <a:cs typeface="Verdana" charset="0"/>
              </a:rPr>
              <a:t> </a:t>
            </a:r>
            <a:r>
              <a:rPr lang="da-DK" sz="2800" dirty="0" err="1" smtClean="0">
                <a:latin typeface="Verdana" charset="0"/>
                <a:ea typeface="Verdana" charset="0"/>
                <a:cs typeface="Verdana" charset="0"/>
              </a:rPr>
              <a:t>week</a:t>
            </a:r>
            <a:endParaRPr lang="da-DK" sz="2800" dirty="0" smtClean="0"/>
          </a:p>
          <a:p>
            <a:r>
              <a:rPr lang="da-DK" sz="2800" dirty="0" smtClean="0"/>
              <a:t>Workshops – find templates on </a:t>
            </a:r>
            <a:r>
              <a:rPr lang="da-DK" sz="2800" dirty="0" err="1" smtClean="0"/>
              <a:t>Trello</a:t>
            </a:r>
            <a:endParaRPr lang="da-DK" sz="2800" dirty="0" smtClean="0"/>
          </a:p>
          <a:p>
            <a:r>
              <a:rPr lang="da-DK" sz="2800" dirty="0" smtClean="0"/>
              <a:t>Longer </a:t>
            </a:r>
            <a:r>
              <a:rPr lang="da-DK" sz="2800" dirty="0" err="1" smtClean="0"/>
              <a:t>credit</a:t>
            </a:r>
            <a:r>
              <a:rPr lang="da-DK" sz="2800" dirty="0" smtClean="0"/>
              <a:t> at </a:t>
            </a:r>
            <a:r>
              <a:rPr lang="da-DK" sz="2800" dirty="0" err="1" smtClean="0"/>
              <a:t>Studenterbolaget</a:t>
            </a:r>
            <a:endParaRPr lang="da-DK" sz="2800" dirty="0" smtClean="0"/>
          </a:p>
          <a:p>
            <a:pPr lvl="1"/>
            <a:r>
              <a:rPr lang="da-DK" sz="2200" dirty="0" smtClean="0"/>
              <a:t>Now 3-5 </a:t>
            </a:r>
            <a:r>
              <a:rPr lang="da-DK" sz="2200" dirty="0" err="1" smtClean="0"/>
              <a:t>days</a:t>
            </a:r>
            <a:r>
              <a:rPr lang="da-DK" sz="2200" dirty="0" smtClean="0"/>
              <a:t>, </a:t>
            </a:r>
            <a:r>
              <a:rPr lang="da-DK" sz="2200" dirty="0" err="1" smtClean="0"/>
              <a:t>manually</a:t>
            </a:r>
            <a:r>
              <a:rPr lang="da-DK" sz="2200" dirty="0" smtClean="0"/>
              <a:t> </a:t>
            </a:r>
            <a:r>
              <a:rPr lang="da-DK" sz="2200" dirty="0" err="1" smtClean="0"/>
              <a:t>payment</a:t>
            </a:r>
            <a:endParaRPr lang="da-DK" sz="2200" dirty="0" smtClean="0"/>
          </a:p>
          <a:p>
            <a:pPr lvl="1"/>
            <a:r>
              <a:rPr lang="da-DK" sz="2200" dirty="0" smtClean="0"/>
              <a:t>Offer: 10-11 </a:t>
            </a:r>
            <a:r>
              <a:rPr lang="da-DK" sz="2200" dirty="0" err="1" smtClean="0"/>
              <a:t>days</a:t>
            </a:r>
            <a:r>
              <a:rPr lang="da-DK" sz="2200" dirty="0" smtClean="0"/>
              <a:t>, </a:t>
            </a:r>
            <a:r>
              <a:rPr lang="da-DK" sz="2200" dirty="0" err="1" smtClean="0"/>
              <a:t>automatically</a:t>
            </a:r>
            <a:r>
              <a:rPr lang="da-DK" sz="2200" dirty="0" smtClean="0"/>
              <a:t> </a:t>
            </a:r>
            <a:r>
              <a:rPr lang="da-DK" sz="2200" dirty="0" err="1" smtClean="0"/>
              <a:t>payment</a:t>
            </a:r>
            <a:endParaRPr lang="da-DK" sz="2200" dirty="0" smtClean="0"/>
          </a:p>
          <a:p>
            <a:r>
              <a:rPr lang="da-DK" sz="2800" dirty="0" err="1" smtClean="0"/>
              <a:t>Amount</a:t>
            </a:r>
            <a:r>
              <a:rPr lang="da-DK" sz="2800" dirty="0" smtClean="0"/>
              <a:t> limit for a single </a:t>
            </a:r>
            <a:r>
              <a:rPr lang="da-DK" sz="2800" dirty="0" err="1" smtClean="0"/>
              <a:t>purchase</a:t>
            </a:r>
            <a:r>
              <a:rPr lang="da-DK" sz="2800" dirty="0" smtClean="0"/>
              <a:t>: DKK 30,000 - </a:t>
            </a:r>
            <a:r>
              <a:rPr lang="da-DK" sz="2800" dirty="0" err="1" smtClean="0"/>
              <a:t>Let’s</a:t>
            </a:r>
            <a:r>
              <a:rPr lang="da-DK" sz="2800" dirty="0" smtClean="0"/>
              <a:t> </a:t>
            </a:r>
            <a:r>
              <a:rPr lang="da-DK" sz="2800" dirty="0" err="1" smtClean="0"/>
              <a:t>vote</a:t>
            </a:r>
            <a:endParaRPr lang="da-DK" sz="2800" dirty="0" smtClean="0"/>
          </a:p>
        </p:txBody>
      </p:sp>
    </p:spTree>
    <p:extLst>
      <p:ext uri="{BB962C8B-B14F-4D97-AF65-F5344CB8AC3E}">
        <p14:creationId xmlns:p14="http://schemas.microsoft.com/office/powerpoint/2010/main" val="13867113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dirty="0">
                <a:latin typeface="Verdana" charset="0"/>
                <a:ea typeface="Verdana" charset="0"/>
                <a:cs typeface="Verdana" charset="0"/>
              </a:rPr>
              <a:t>Bank </a:t>
            </a:r>
            <a:r>
              <a:rPr lang="da-DK" dirty="0" err="1">
                <a:latin typeface="Verdana" charset="0"/>
                <a:ea typeface="Verdana" charset="0"/>
                <a:cs typeface="Verdana" charset="0"/>
              </a:rPr>
              <a:t>account</a:t>
            </a:r>
            <a:r>
              <a:rPr lang="da-DK" dirty="0">
                <a:latin typeface="Verdana" charset="0"/>
                <a:ea typeface="Verdana" charset="0"/>
                <a:cs typeface="Verdana" charset="0"/>
              </a:rPr>
              <a:t> for Friday </a:t>
            </a:r>
            <a:r>
              <a:rPr lang="da-DK" dirty="0" smtClean="0">
                <a:latin typeface="Verdana" charset="0"/>
                <a:ea typeface="Verdana" charset="0"/>
                <a:cs typeface="Verdana" charset="0"/>
              </a:rPr>
              <a:t>Bars</a:t>
            </a:r>
            <a:endParaRPr lang="en-US" dirty="0"/>
          </a:p>
        </p:txBody>
      </p:sp>
      <p:sp>
        <p:nvSpPr>
          <p:cNvPr id="3" name="Content Placeholder 2"/>
          <p:cNvSpPr>
            <a:spLocks noGrp="1"/>
          </p:cNvSpPr>
          <p:nvPr>
            <p:ph sz="quarter" idx="12"/>
          </p:nvPr>
        </p:nvSpPr>
        <p:spPr>
          <a:xfrm>
            <a:off x="554736" y="1693356"/>
            <a:ext cx="8789988" cy="4706856"/>
          </a:xfrm>
        </p:spPr>
        <p:txBody>
          <a:bodyPr/>
          <a:lstStyle/>
          <a:p>
            <a:r>
              <a:rPr lang="en-US" dirty="0" smtClean="0"/>
              <a:t>17/6: Meeting </a:t>
            </a:r>
            <a:r>
              <a:rPr lang="en-US" dirty="0"/>
              <a:t>with Bar Department and </a:t>
            </a:r>
            <a:r>
              <a:rPr lang="en-US" dirty="0" err="1"/>
              <a:t>Filip</a:t>
            </a:r>
            <a:r>
              <a:rPr lang="en-US" dirty="0"/>
              <a:t> </a:t>
            </a:r>
            <a:r>
              <a:rPr lang="en-US" dirty="0" smtClean="0"/>
              <a:t>Lange </a:t>
            </a:r>
          </a:p>
          <a:p>
            <a:r>
              <a:rPr lang="en-US" dirty="0" smtClean="0"/>
              <a:t>Topic: 1 x account or </a:t>
            </a:r>
            <a:r>
              <a:rPr lang="en-US" dirty="0"/>
              <a:t>2</a:t>
            </a:r>
            <a:r>
              <a:rPr lang="en-US" dirty="0" smtClean="0"/>
              <a:t> x accounts (normal account and a Friday bar account).</a:t>
            </a:r>
          </a:p>
          <a:p>
            <a:r>
              <a:rPr lang="en-US" dirty="0" smtClean="0"/>
              <a:t>Pros according to Filip:</a:t>
            </a:r>
          </a:p>
          <a:p>
            <a:pPr lvl="1">
              <a:buFont typeface="Arial" charset="0"/>
              <a:buChar char="•"/>
            </a:pPr>
            <a:r>
              <a:rPr lang="en-US" sz="2600" dirty="0"/>
              <a:t>You have to make sure that Friday bars only use this account and always use it! </a:t>
            </a:r>
            <a:r>
              <a:rPr lang="en-US" sz="2600" dirty="0" smtClean="0"/>
              <a:t>It’s the </a:t>
            </a:r>
            <a:r>
              <a:rPr lang="en-US" sz="2600" dirty="0"/>
              <a:t>biggest issue in regards to profit </a:t>
            </a:r>
            <a:r>
              <a:rPr lang="en-US" sz="2600" dirty="0" smtClean="0"/>
              <a:t>and </a:t>
            </a:r>
            <a:r>
              <a:rPr lang="en-US" sz="2600" dirty="0"/>
              <a:t>loss in the daily </a:t>
            </a:r>
            <a:r>
              <a:rPr lang="en-US" sz="2600" dirty="0" smtClean="0"/>
              <a:t>operation</a:t>
            </a:r>
            <a:r>
              <a:rPr lang="en-US" sz="2600" dirty="0"/>
              <a:t>.</a:t>
            </a:r>
            <a:endParaRPr lang="en-US" sz="2600" dirty="0" smtClean="0"/>
          </a:p>
          <a:p>
            <a:pPr lvl="1">
              <a:buFont typeface="Arial" charset="0"/>
              <a:buChar char="•"/>
            </a:pPr>
            <a:r>
              <a:rPr lang="en-US" sz="2600" dirty="0"/>
              <a:t>If you have a separate account for the Friday bars it is easy to see if you have problems with the finances  - but you will also be able to do that in the </a:t>
            </a:r>
            <a:r>
              <a:rPr lang="en-US" sz="2600" dirty="0" smtClean="0"/>
              <a:t>profit/loss accounts.</a:t>
            </a:r>
            <a:endParaRPr lang="en-US" sz="2600" dirty="0"/>
          </a:p>
        </p:txBody>
      </p:sp>
    </p:spTree>
    <p:extLst>
      <p:ext uri="{BB962C8B-B14F-4D97-AF65-F5344CB8AC3E}">
        <p14:creationId xmlns:p14="http://schemas.microsoft.com/office/powerpoint/2010/main" val="6131419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9. Status from HR</a:t>
            </a:r>
            <a:endParaRPr lang="en-GB" dirty="0"/>
          </a:p>
          <a:p>
            <a:pPr algn="r"/>
            <a:r>
              <a:rPr lang="en-GB" sz="2400" dirty="0"/>
              <a:t>/ Head of </a:t>
            </a:r>
            <a:r>
              <a:rPr lang="en-GB" sz="2400" dirty="0" smtClean="0"/>
              <a:t>HR</a:t>
            </a:r>
            <a:endParaRPr lang="en-GB" sz="2400" dirty="0"/>
          </a:p>
          <a:p>
            <a:endParaRPr lang="da-DK" dirty="0"/>
          </a:p>
          <a:p>
            <a:endParaRPr lang="da-DK" dirty="0"/>
          </a:p>
        </p:txBody>
      </p:sp>
      <p:sp>
        <p:nvSpPr>
          <p:cNvPr id="3" name="Pladsholder til indhold 2"/>
          <p:cNvSpPr>
            <a:spLocks noGrp="1"/>
          </p:cNvSpPr>
          <p:nvPr>
            <p:ph sz="quarter" idx="12"/>
          </p:nvPr>
        </p:nvSpPr>
        <p:spPr>
          <a:xfrm>
            <a:off x="554736" y="1547211"/>
            <a:ext cx="8789988" cy="5557025"/>
          </a:xfrm>
        </p:spPr>
        <p:txBody>
          <a:bodyPr/>
          <a:lstStyle/>
          <a:p>
            <a:pPr marL="0" indent="0">
              <a:buNone/>
            </a:pPr>
            <a:r>
              <a:rPr lang="da-DK" b="1" dirty="0" smtClean="0"/>
              <a:t>COURSES AND EVENTS</a:t>
            </a:r>
          </a:p>
          <a:p>
            <a:r>
              <a:rPr lang="da-DK" dirty="0" smtClean="0"/>
              <a:t>Active </a:t>
            </a:r>
            <a:r>
              <a:rPr lang="da-DK" dirty="0" err="1"/>
              <a:t>Members</a:t>
            </a:r>
            <a:r>
              <a:rPr lang="da-DK" dirty="0"/>
              <a:t> </a:t>
            </a:r>
            <a:r>
              <a:rPr lang="da-DK" dirty="0" smtClean="0"/>
              <a:t>Party</a:t>
            </a:r>
          </a:p>
          <a:p>
            <a:pPr lvl="1"/>
            <a:r>
              <a:rPr lang="da-DK" dirty="0" smtClean="0"/>
              <a:t>Remember to sign up! Deadline: 1 June</a:t>
            </a:r>
            <a:endParaRPr lang="sk-SK" dirty="0" smtClean="0"/>
          </a:p>
          <a:p>
            <a:pPr lvl="1"/>
            <a:r>
              <a:rPr lang="sk-SK" dirty="0" err="1" smtClean="0"/>
              <a:t>Nominate</a:t>
            </a:r>
            <a:r>
              <a:rPr lang="sk-SK" dirty="0" smtClean="0"/>
              <a:t> </a:t>
            </a:r>
            <a:r>
              <a:rPr lang="sk-SK" dirty="0" err="1" smtClean="0"/>
              <a:t>the</a:t>
            </a:r>
            <a:r>
              <a:rPr lang="sk-SK" dirty="0" smtClean="0"/>
              <a:t> Best </a:t>
            </a:r>
            <a:r>
              <a:rPr lang="sk-SK" dirty="0" err="1" smtClean="0"/>
              <a:t>Active</a:t>
            </a:r>
            <a:r>
              <a:rPr lang="sk-SK" dirty="0" smtClean="0"/>
              <a:t> </a:t>
            </a:r>
            <a:r>
              <a:rPr lang="sk-SK" dirty="0" err="1" smtClean="0"/>
              <a:t>Member</a:t>
            </a:r>
            <a:endParaRPr lang="sk-SK" dirty="0" smtClean="0"/>
          </a:p>
          <a:p>
            <a:pPr lvl="1"/>
            <a:r>
              <a:rPr lang="en-GB" dirty="0" err="1" smtClean="0"/>
              <a:t>Afterparty</a:t>
            </a:r>
            <a:r>
              <a:rPr lang="en-GB" dirty="0" smtClean="0"/>
              <a:t>: Kant </a:t>
            </a:r>
            <a:r>
              <a:rPr lang="en-GB" dirty="0"/>
              <a:t>Bar &amp; Cocktails</a:t>
            </a:r>
            <a:endParaRPr lang="da-DK" dirty="0"/>
          </a:p>
          <a:p>
            <a:r>
              <a:rPr lang="da-DK" dirty="0" smtClean="0"/>
              <a:t>Course in How to </a:t>
            </a:r>
            <a:r>
              <a:rPr lang="da-DK" dirty="0" err="1" smtClean="0"/>
              <a:t>lead</a:t>
            </a:r>
            <a:r>
              <a:rPr lang="da-DK" dirty="0" smtClean="0"/>
              <a:t> </a:t>
            </a:r>
            <a:r>
              <a:rPr lang="da-DK" dirty="0" err="1" smtClean="0"/>
              <a:t>volunteers</a:t>
            </a:r>
            <a:r>
              <a:rPr lang="da-DK" dirty="0" smtClean="0"/>
              <a:t> by HK</a:t>
            </a:r>
          </a:p>
          <a:p>
            <a:pPr lvl="1"/>
            <a:r>
              <a:rPr lang="da-DK" dirty="0" smtClean="0"/>
              <a:t>Final date</a:t>
            </a:r>
            <a:r>
              <a:rPr lang="sk-SK" dirty="0" smtClean="0"/>
              <a:t>: Tuesday 21</a:t>
            </a:r>
            <a:r>
              <a:rPr lang="sk-SK" dirty="0" smtClean="0"/>
              <a:t>/6 </a:t>
            </a:r>
            <a:r>
              <a:rPr lang="sk-SK" dirty="0" smtClean="0"/>
              <a:t>from 16:00-18:00</a:t>
            </a:r>
          </a:p>
          <a:p>
            <a:pPr lvl="1"/>
            <a:r>
              <a:rPr lang="sk-SK" dirty="0" smtClean="0"/>
              <a:t>Where: Cphbusiness Søerne</a:t>
            </a:r>
          </a:p>
          <a:p>
            <a:r>
              <a:rPr lang="sk-SK" dirty="0" smtClean="0"/>
              <a:t>Trello workshop: Who is coming?</a:t>
            </a:r>
          </a:p>
          <a:p>
            <a:pPr lvl="1"/>
            <a:r>
              <a:rPr lang="sk-SK" dirty="0" smtClean="0"/>
              <a:t>8/6 from 18:00 - 19:00 (after the board meeting)</a:t>
            </a:r>
          </a:p>
          <a:p>
            <a:r>
              <a:rPr lang="en-GB" dirty="0" smtClean="0"/>
              <a:t>Active </a:t>
            </a:r>
            <a:r>
              <a:rPr lang="en-GB" dirty="0"/>
              <a:t>Members Day</a:t>
            </a:r>
          </a:p>
          <a:p>
            <a:pPr lvl="1"/>
            <a:r>
              <a:rPr lang="en-GB" sz="2200" dirty="0"/>
              <a:t>Poll result: Thursday 29/9 from 16:00-21:30</a:t>
            </a:r>
          </a:p>
          <a:p>
            <a:pPr lvl="1"/>
            <a:r>
              <a:rPr lang="en-GB" sz="2200" dirty="0"/>
              <a:t>Waiting for HK to confirm</a:t>
            </a:r>
          </a:p>
          <a:p>
            <a:endParaRPr lang="da-DK" dirty="0"/>
          </a:p>
        </p:txBody>
      </p:sp>
    </p:spTree>
    <p:extLst>
      <p:ext uri="{BB962C8B-B14F-4D97-AF65-F5344CB8AC3E}">
        <p14:creationId xmlns:p14="http://schemas.microsoft.com/office/powerpoint/2010/main" val="28426323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1. </a:t>
            </a:r>
            <a:r>
              <a:rPr lang="da-DK" dirty="0" err="1" smtClean="0"/>
              <a:t>Approval</a:t>
            </a:r>
            <a:r>
              <a:rPr lang="da-DK" dirty="0" smtClean="0"/>
              <a:t> of agenda?</a:t>
            </a:r>
            <a:endParaRPr lang="da-DK" dirty="0"/>
          </a:p>
        </p:txBody>
      </p:sp>
    </p:spTree>
    <p:extLst>
      <p:ext uri="{BB962C8B-B14F-4D97-AF65-F5344CB8AC3E}">
        <p14:creationId xmlns:p14="http://schemas.microsoft.com/office/powerpoint/2010/main" val="29835192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9. Status from HR</a:t>
            </a:r>
            <a:endParaRPr lang="en-GB" dirty="0"/>
          </a:p>
          <a:p>
            <a:pPr algn="r"/>
            <a:r>
              <a:rPr lang="en-GB" sz="2400" dirty="0"/>
              <a:t>/ Head of </a:t>
            </a:r>
            <a:r>
              <a:rPr lang="en-GB" sz="2400" dirty="0" smtClean="0"/>
              <a:t>HR</a:t>
            </a:r>
            <a:endParaRPr lang="en-GB" sz="2400" dirty="0"/>
          </a:p>
          <a:p>
            <a:endParaRPr lang="da-DK" dirty="0"/>
          </a:p>
          <a:p>
            <a:endParaRPr lang="da-DK" dirty="0"/>
          </a:p>
        </p:txBody>
      </p:sp>
      <p:sp>
        <p:nvSpPr>
          <p:cNvPr id="3" name="Pladsholder til indhold 2"/>
          <p:cNvSpPr>
            <a:spLocks noGrp="1"/>
          </p:cNvSpPr>
          <p:nvPr>
            <p:ph sz="quarter" idx="12"/>
          </p:nvPr>
        </p:nvSpPr>
        <p:spPr>
          <a:xfrm>
            <a:off x="554736" y="1970088"/>
            <a:ext cx="8789988" cy="5134148"/>
          </a:xfrm>
        </p:spPr>
        <p:txBody>
          <a:bodyPr/>
          <a:lstStyle/>
          <a:p>
            <a:r>
              <a:rPr lang="sk-SK" sz="3200" dirty="0" smtClean="0"/>
              <a:t>P</a:t>
            </a:r>
            <a:r>
              <a:rPr lang="da-DK" sz="3200" dirty="0" err="1" smtClean="0"/>
              <a:t>ositions</a:t>
            </a:r>
            <a:r>
              <a:rPr lang="da-DK" sz="3200" dirty="0" smtClean="0"/>
              <a:t> </a:t>
            </a:r>
            <a:r>
              <a:rPr lang="sk-SK" sz="3200" dirty="0" smtClean="0"/>
              <a:t>- bartender applicant</a:t>
            </a:r>
          </a:p>
          <a:p>
            <a:r>
              <a:rPr lang="sk-SK" sz="3200" dirty="0" smtClean="0"/>
              <a:t>Upcoming open positions:</a:t>
            </a:r>
          </a:p>
          <a:p>
            <a:pPr lvl="1"/>
            <a:r>
              <a:rPr lang="sk-SK" sz="2200" dirty="0" smtClean="0"/>
              <a:t>Finance department</a:t>
            </a:r>
          </a:p>
          <a:p>
            <a:pPr lvl="1"/>
            <a:r>
              <a:rPr lang="sk-SK" sz="2200" dirty="0" smtClean="0"/>
              <a:t>Others?</a:t>
            </a:r>
          </a:p>
          <a:p>
            <a:endParaRPr lang="sk-SK" sz="3200" dirty="0" smtClean="0"/>
          </a:p>
          <a:p>
            <a:r>
              <a:rPr lang="sk-SK" sz="3200" dirty="0" smtClean="0"/>
              <a:t>Update </a:t>
            </a:r>
            <a:r>
              <a:rPr lang="sk-SK" sz="3200" dirty="0"/>
              <a:t>the </a:t>
            </a:r>
            <a:r>
              <a:rPr lang="sk-SK" sz="3200" dirty="0" smtClean="0"/>
              <a:t>database</a:t>
            </a:r>
          </a:p>
          <a:p>
            <a:endParaRPr lang="sk-SK" sz="3200" dirty="0" smtClean="0"/>
          </a:p>
          <a:p>
            <a:r>
              <a:rPr lang="sk-SK" sz="3200" dirty="0" smtClean="0"/>
              <a:t>Mail signature</a:t>
            </a:r>
          </a:p>
        </p:txBody>
      </p:sp>
      <p:pic>
        <p:nvPicPr>
          <p:cNvPr id="4" name="Billede 3" descr="Skærmbillede 2016-05-26 kl. 12.11.52.png"/>
          <p:cNvPicPr>
            <a:picLocks noChangeAspect="1"/>
          </p:cNvPicPr>
          <p:nvPr/>
        </p:nvPicPr>
        <p:blipFill rotWithShape="1">
          <a:blip r:embed="rId2">
            <a:extLst>
              <a:ext uri="{28A0092B-C50C-407E-A947-70E740481C1C}">
                <a14:useLocalDpi xmlns:a14="http://schemas.microsoft.com/office/drawing/2010/main" val="0"/>
              </a:ext>
            </a:extLst>
          </a:blip>
          <a:srcRect b="52145"/>
          <a:stretch/>
        </p:blipFill>
        <p:spPr>
          <a:xfrm>
            <a:off x="5649024" y="3451649"/>
            <a:ext cx="3695700" cy="1774667"/>
          </a:xfrm>
          <a:prstGeom prst="rect">
            <a:avLst/>
          </a:prstGeom>
        </p:spPr>
      </p:pic>
      <p:pic>
        <p:nvPicPr>
          <p:cNvPr id="5" name="Billede 4" descr="Skærmbillede 2016-05-26 kl. 12.11.52.png"/>
          <p:cNvPicPr>
            <a:picLocks noChangeAspect="1"/>
          </p:cNvPicPr>
          <p:nvPr/>
        </p:nvPicPr>
        <p:blipFill rotWithShape="1">
          <a:blip r:embed="rId2">
            <a:extLst>
              <a:ext uri="{28A0092B-C50C-407E-A947-70E740481C1C}">
                <a14:useLocalDpi xmlns:a14="http://schemas.microsoft.com/office/drawing/2010/main" val="0"/>
              </a:ext>
            </a:extLst>
          </a:blip>
          <a:srcRect t="54220"/>
          <a:stretch/>
        </p:blipFill>
        <p:spPr>
          <a:xfrm>
            <a:off x="5649024" y="5113926"/>
            <a:ext cx="3695700" cy="1697705"/>
          </a:xfrm>
          <a:prstGeom prst="rect">
            <a:avLst/>
          </a:prstGeom>
        </p:spPr>
      </p:pic>
    </p:spTree>
    <p:extLst>
      <p:ext uri="{BB962C8B-B14F-4D97-AF65-F5344CB8AC3E}">
        <p14:creationId xmlns:p14="http://schemas.microsoft.com/office/powerpoint/2010/main" val="29176178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10. </a:t>
            </a:r>
            <a:r>
              <a:rPr lang="en-GB" dirty="0"/>
              <a:t>Status from </a:t>
            </a:r>
            <a:r>
              <a:rPr lang="en-GB" dirty="0" smtClean="0"/>
              <a:t>Business</a:t>
            </a:r>
            <a:endParaRPr lang="en-GB" dirty="0"/>
          </a:p>
          <a:p>
            <a:pPr algn="r"/>
            <a:r>
              <a:rPr lang="en-GB" sz="2400" dirty="0"/>
              <a:t>/ Head of </a:t>
            </a:r>
            <a:r>
              <a:rPr lang="en-GB" sz="2400" dirty="0" smtClean="0"/>
              <a:t>Business</a:t>
            </a:r>
            <a:endParaRPr lang="en-GB" sz="2400" dirty="0"/>
          </a:p>
          <a:p>
            <a:endParaRPr lang="da-DK" dirty="0"/>
          </a:p>
          <a:p>
            <a:endParaRPr lang="da-DK" dirty="0"/>
          </a:p>
          <a:p>
            <a:endParaRPr lang="da-DK" dirty="0"/>
          </a:p>
        </p:txBody>
      </p:sp>
      <p:sp>
        <p:nvSpPr>
          <p:cNvPr id="3" name="Pladsholder til indhold 2"/>
          <p:cNvSpPr>
            <a:spLocks noGrp="1"/>
          </p:cNvSpPr>
          <p:nvPr>
            <p:ph sz="quarter" idx="12"/>
          </p:nvPr>
        </p:nvSpPr>
        <p:spPr>
          <a:xfrm>
            <a:off x="554736" y="1970088"/>
            <a:ext cx="8789988" cy="5054540"/>
          </a:xfrm>
        </p:spPr>
        <p:txBody>
          <a:bodyPr/>
          <a:lstStyle/>
          <a:p>
            <a:r>
              <a:rPr lang="en-GB" dirty="0"/>
              <a:t>Full focus on Roskilde Festival and </a:t>
            </a:r>
            <a:r>
              <a:rPr lang="en-GB" dirty="0" smtClean="0"/>
              <a:t>the Study Start Day.</a:t>
            </a:r>
            <a:endParaRPr lang="en-GB" dirty="0"/>
          </a:p>
          <a:p>
            <a:r>
              <a:rPr lang="en-GB" dirty="0" smtClean="0"/>
              <a:t>Study Start </a:t>
            </a:r>
            <a:r>
              <a:rPr lang="en-GB" dirty="0"/>
              <a:t>D</a:t>
            </a:r>
            <a:r>
              <a:rPr lang="en-GB" dirty="0" smtClean="0"/>
              <a:t>ay: </a:t>
            </a:r>
          </a:p>
          <a:p>
            <a:pPr lvl="1"/>
            <a:r>
              <a:rPr lang="en-GB" dirty="0" smtClean="0"/>
              <a:t>Catalina </a:t>
            </a:r>
            <a:r>
              <a:rPr lang="en-GB" dirty="0"/>
              <a:t>and </a:t>
            </a:r>
            <a:r>
              <a:rPr lang="en-GB" dirty="0" err="1" smtClean="0"/>
              <a:t>Edvinas</a:t>
            </a:r>
            <a:r>
              <a:rPr lang="en-GB" dirty="0" smtClean="0"/>
              <a:t> is part of the Study Start project group (rest </a:t>
            </a:r>
            <a:r>
              <a:rPr lang="en-GB" dirty="0"/>
              <a:t>of BD joins after Roskilde)</a:t>
            </a:r>
          </a:p>
          <a:p>
            <a:r>
              <a:rPr lang="en-GB" dirty="0"/>
              <a:t>Roskilde festival: </a:t>
            </a:r>
            <a:endParaRPr lang="en-GB" dirty="0" smtClean="0"/>
          </a:p>
          <a:p>
            <a:pPr lvl="1"/>
            <a:r>
              <a:rPr lang="en-GB" sz="2200" dirty="0" smtClean="0"/>
              <a:t>Last </a:t>
            </a:r>
            <a:r>
              <a:rPr lang="en-GB" sz="2200" dirty="0" err="1"/>
              <a:t>formalia</a:t>
            </a:r>
            <a:r>
              <a:rPr lang="en-GB" sz="2200" dirty="0"/>
              <a:t> to be </a:t>
            </a:r>
            <a:r>
              <a:rPr lang="en-GB" sz="2200" dirty="0" smtClean="0"/>
              <a:t>done</a:t>
            </a:r>
          </a:p>
          <a:p>
            <a:pPr lvl="1"/>
            <a:r>
              <a:rPr lang="en-GB" sz="2200" dirty="0" smtClean="0"/>
              <a:t>5 </a:t>
            </a:r>
            <a:r>
              <a:rPr lang="en-GB" sz="2200" dirty="0"/>
              <a:t>People M, 9</a:t>
            </a:r>
            <a:r>
              <a:rPr lang="en-GB" sz="2200" dirty="0" smtClean="0"/>
              <a:t> </a:t>
            </a:r>
            <a:r>
              <a:rPr lang="en-GB" sz="2200" dirty="0"/>
              <a:t>deposit and </a:t>
            </a:r>
            <a:r>
              <a:rPr lang="en-GB" sz="2200" dirty="0" smtClean="0"/>
              <a:t>20 interested + 2 non-students</a:t>
            </a:r>
          </a:p>
          <a:p>
            <a:pPr lvl="1"/>
            <a:r>
              <a:rPr lang="en-GB" sz="2200" dirty="0" smtClean="0"/>
              <a:t>Next </a:t>
            </a:r>
            <a:r>
              <a:rPr lang="en-GB" sz="2200" dirty="0"/>
              <a:t>steps: </a:t>
            </a:r>
            <a:endParaRPr lang="en-GB" sz="2200" dirty="0" smtClean="0"/>
          </a:p>
          <a:p>
            <a:pPr lvl="2"/>
            <a:r>
              <a:rPr lang="en-GB" sz="2200" dirty="0" smtClean="0"/>
              <a:t>Hosting the Camp Day meeting </a:t>
            </a:r>
          </a:p>
          <a:p>
            <a:pPr lvl="2"/>
            <a:r>
              <a:rPr lang="en-GB" sz="2200" dirty="0" smtClean="0"/>
              <a:t>Getting </a:t>
            </a:r>
            <a:r>
              <a:rPr lang="en-GB" sz="2200" dirty="0"/>
              <a:t>more </a:t>
            </a:r>
            <a:r>
              <a:rPr lang="en-GB" sz="2200" dirty="0" smtClean="0"/>
              <a:t>volunteers </a:t>
            </a:r>
            <a:endParaRPr lang="en-GB" sz="2200" dirty="0"/>
          </a:p>
          <a:p>
            <a:pPr lvl="2"/>
            <a:r>
              <a:rPr lang="en-GB" sz="2200" dirty="0" smtClean="0"/>
              <a:t>Promoting the Roskilde event</a:t>
            </a:r>
            <a:endParaRPr lang="en-GB" sz="2200" dirty="0"/>
          </a:p>
          <a:p>
            <a:endParaRPr lang="da-DK" dirty="0"/>
          </a:p>
        </p:txBody>
      </p:sp>
    </p:spTree>
    <p:extLst>
      <p:ext uri="{BB962C8B-B14F-4D97-AF65-F5344CB8AC3E}">
        <p14:creationId xmlns:p14="http://schemas.microsoft.com/office/powerpoint/2010/main" val="37260656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11. Visit from CSC in Lyngby</a:t>
            </a:r>
            <a:endParaRPr lang="da-DK" dirty="0"/>
          </a:p>
        </p:txBody>
      </p:sp>
      <p:sp>
        <p:nvSpPr>
          <p:cNvPr id="3" name="Pladsholder til indhold 2"/>
          <p:cNvSpPr>
            <a:spLocks noGrp="1"/>
          </p:cNvSpPr>
          <p:nvPr>
            <p:ph sz="quarter" idx="12"/>
          </p:nvPr>
        </p:nvSpPr>
        <p:spPr/>
        <p:txBody>
          <a:bodyPr/>
          <a:lstStyle/>
          <a:p>
            <a:pPr marL="0" indent="0">
              <a:buNone/>
            </a:pPr>
            <a:r>
              <a:rPr lang="da-DK" b="1" dirty="0" smtClean="0"/>
              <a:t>Welcome to Martin, Marta and Hakim</a:t>
            </a:r>
          </a:p>
          <a:p>
            <a:endParaRPr lang="da-DK" dirty="0" smtClean="0"/>
          </a:p>
          <a:p>
            <a:r>
              <a:rPr lang="da-DK" dirty="0" smtClean="0"/>
              <a:t>The </a:t>
            </a:r>
            <a:r>
              <a:rPr lang="da-DK" dirty="0" err="1" smtClean="0"/>
              <a:t>tasks</a:t>
            </a:r>
            <a:r>
              <a:rPr lang="da-DK" dirty="0" smtClean="0"/>
              <a:t> and purpose of the Campus Student </a:t>
            </a:r>
            <a:r>
              <a:rPr lang="da-DK" dirty="0" err="1" smtClean="0"/>
              <a:t>Council</a:t>
            </a:r>
            <a:r>
              <a:rPr lang="da-DK" dirty="0" smtClean="0"/>
              <a:t>?</a:t>
            </a:r>
          </a:p>
          <a:p>
            <a:r>
              <a:rPr lang="da-DK" dirty="0" err="1" smtClean="0"/>
              <a:t>Current</a:t>
            </a:r>
            <a:r>
              <a:rPr lang="da-DK" dirty="0" smtClean="0"/>
              <a:t> </a:t>
            </a:r>
            <a:r>
              <a:rPr lang="da-DK" dirty="0" err="1" smtClean="0"/>
              <a:t>projects</a:t>
            </a:r>
            <a:r>
              <a:rPr lang="da-DK" dirty="0" smtClean="0"/>
              <a:t>?</a:t>
            </a:r>
          </a:p>
          <a:p>
            <a:endParaRPr lang="da-DK" dirty="0" smtClean="0"/>
          </a:p>
          <a:p>
            <a:r>
              <a:rPr lang="da-DK" dirty="0" err="1" smtClean="0"/>
              <a:t>Next</a:t>
            </a:r>
            <a:r>
              <a:rPr lang="da-DK" dirty="0" smtClean="0"/>
              <a:t> step: How to </a:t>
            </a:r>
            <a:r>
              <a:rPr lang="da-DK" dirty="0" err="1" smtClean="0"/>
              <a:t>secure</a:t>
            </a:r>
            <a:r>
              <a:rPr lang="da-DK" dirty="0" smtClean="0"/>
              <a:t> a </a:t>
            </a:r>
            <a:r>
              <a:rPr lang="da-DK" dirty="0" err="1" smtClean="0"/>
              <a:t>good</a:t>
            </a:r>
            <a:r>
              <a:rPr lang="da-DK" dirty="0" smtClean="0"/>
              <a:t> </a:t>
            </a:r>
            <a:r>
              <a:rPr lang="da-DK" dirty="0" err="1" smtClean="0"/>
              <a:t>collaboration</a:t>
            </a:r>
            <a:r>
              <a:rPr lang="da-DK" dirty="0" smtClean="0"/>
              <a:t> </a:t>
            </a:r>
            <a:r>
              <a:rPr lang="da-DK" dirty="0" err="1" smtClean="0"/>
              <a:t>between</a:t>
            </a:r>
            <a:r>
              <a:rPr lang="da-DK" dirty="0" smtClean="0"/>
              <a:t> the student organisation and CSC</a:t>
            </a:r>
            <a:endParaRPr lang="da-DK" dirty="0"/>
          </a:p>
        </p:txBody>
      </p:sp>
    </p:spTree>
    <p:extLst>
      <p:ext uri="{BB962C8B-B14F-4D97-AF65-F5344CB8AC3E}">
        <p14:creationId xmlns:p14="http://schemas.microsoft.com/office/powerpoint/2010/main" val="8061388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12. </a:t>
            </a:r>
            <a:r>
              <a:rPr lang="da-DK" dirty="0" err="1" smtClean="0"/>
              <a:t>Other</a:t>
            </a:r>
            <a:r>
              <a:rPr lang="da-DK" dirty="0" smtClean="0"/>
              <a:t> </a:t>
            </a:r>
            <a:r>
              <a:rPr lang="da-DK" dirty="0" err="1" smtClean="0"/>
              <a:t>topics</a:t>
            </a:r>
            <a:endParaRPr lang="da-DK" dirty="0"/>
          </a:p>
        </p:txBody>
      </p:sp>
      <p:sp>
        <p:nvSpPr>
          <p:cNvPr id="3" name="Pladsholder til indhold 2"/>
          <p:cNvSpPr>
            <a:spLocks noGrp="1"/>
          </p:cNvSpPr>
          <p:nvPr>
            <p:ph sz="quarter" idx="12"/>
          </p:nvPr>
        </p:nvSpPr>
        <p:spPr/>
        <p:txBody>
          <a:bodyPr/>
          <a:lstStyle/>
          <a:p>
            <a:endParaRPr lang="da-DK" dirty="0"/>
          </a:p>
        </p:txBody>
      </p:sp>
    </p:spTree>
    <p:extLst>
      <p:ext uri="{BB962C8B-B14F-4D97-AF65-F5344CB8AC3E}">
        <p14:creationId xmlns:p14="http://schemas.microsoft.com/office/powerpoint/2010/main" val="26444733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27402" y="4118019"/>
            <a:ext cx="7589363" cy="2765381"/>
          </a:xfrm>
        </p:spPr>
        <p:txBody>
          <a:bodyPr/>
          <a:lstStyle/>
          <a:p>
            <a:r>
              <a:rPr lang="en-US" dirty="0">
                <a:solidFill>
                  <a:schemeClr val="bg1"/>
                </a:solidFill>
              </a:rPr>
              <a:t>Next meetings </a:t>
            </a:r>
            <a:endParaRPr lang="en-US" dirty="0" smtClean="0">
              <a:solidFill>
                <a:schemeClr val="bg1"/>
              </a:solidFill>
            </a:endParaRPr>
          </a:p>
          <a:p>
            <a:pPr marL="514350" indent="-514350">
              <a:buClr>
                <a:srgbClr val="9F1132"/>
              </a:buClr>
              <a:buFont typeface="+mj-lt"/>
              <a:buAutoNum type="arabicPeriod"/>
            </a:pPr>
            <a:r>
              <a:rPr lang="en-US" sz="3200" dirty="0">
                <a:solidFill>
                  <a:schemeClr val="bg1"/>
                </a:solidFill>
              </a:rPr>
              <a:t>Wednesday 8/6 16:00-18:00</a:t>
            </a:r>
          </a:p>
          <a:p>
            <a:pPr marL="514350" indent="-514350">
              <a:buClr>
                <a:srgbClr val="9F1132"/>
              </a:buClr>
              <a:buFont typeface="+mj-lt"/>
              <a:buAutoNum type="arabicPeriod"/>
            </a:pPr>
            <a:r>
              <a:rPr lang="en-US" sz="3200" i="1" dirty="0" smtClean="0">
                <a:solidFill>
                  <a:schemeClr val="bg1"/>
                </a:solidFill>
              </a:rPr>
              <a:t> Tuesday 21/6 13:00-15:00  Wednesday 22/6 10:00-12:00 or 12:00-14:00? </a:t>
            </a:r>
          </a:p>
          <a:p>
            <a:endParaRPr lang="en-US" dirty="0">
              <a:solidFill>
                <a:schemeClr val="bg1"/>
              </a:solidFill>
            </a:endParaRPr>
          </a:p>
        </p:txBody>
      </p:sp>
    </p:spTree>
    <p:extLst>
      <p:ext uri="{BB962C8B-B14F-4D97-AF65-F5344CB8AC3E}">
        <p14:creationId xmlns:p14="http://schemas.microsoft.com/office/powerpoint/2010/main" val="25559309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2. </a:t>
            </a:r>
            <a:r>
              <a:rPr lang="da-DK" dirty="0" err="1" smtClean="0"/>
              <a:t>Approval</a:t>
            </a:r>
            <a:r>
              <a:rPr lang="da-DK" dirty="0" smtClean="0"/>
              <a:t> of </a:t>
            </a:r>
            <a:r>
              <a:rPr lang="da-DK" dirty="0" err="1" smtClean="0"/>
              <a:t>minutes</a:t>
            </a:r>
            <a:r>
              <a:rPr lang="da-DK" dirty="0" smtClean="0"/>
              <a:t> </a:t>
            </a:r>
          </a:p>
          <a:p>
            <a:r>
              <a:rPr lang="da-DK" dirty="0" smtClean="0"/>
              <a:t>from the last meeting?</a:t>
            </a:r>
            <a:endParaRPr lang="da-DK" dirty="0"/>
          </a:p>
        </p:txBody>
      </p:sp>
    </p:spTree>
    <p:extLst>
      <p:ext uri="{BB962C8B-B14F-4D97-AF65-F5344CB8AC3E}">
        <p14:creationId xmlns:p14="http://schemas.microsoft.com/office/powerpoint/2010/main" val="17948141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4736" y="638770"/>
            <a:ext cx="8789988" cy="643930"/>
          </a:xfrm>
        </p:spPr>
        <p:txBody>
          <a:bodyPr/>
          <a:lstStyle/>
          <a:p>
            <a:r>
              <a:rPr lang="en-GB" dirty="0"/>
              <a:t>3</a:t>
            </a:r>
            <a:r>
              <a:rPr lang="en-GB" dirty="0" smtClean="0"/>
              <a:t>. Orientation</a:t>
            </a:r>
          </a:p>
          <a:p>
            <a:pPr algn="r"/>
            <a:r>
              <a:rPr lang="en-GB" sz="2400" dirty="0" smtClean="0"/>
              <a:t>/ Charlotte</a:t>
            </a:r>
            <a:endParaRPr lang="en-GB" sz="2400" dirty="0"/>
          </a:p>
        </p:txBody>
      </p:sp>
      <p:sp>
        <p:nvSpPr>
          <p:cNvPr id="3" name="Content Placeholder 2"/>
          <p:cNvSpPr>
            <a:spLocks noGrp="1"/>
          </p:cNvSpPr>
          <p:nvPr>
            <p:ph sz="quarter" idx="12"/>
          </p:nvPr>
        </p:nvSpPr>
        <p:spPr>
          <a:xfrm>
            <a:off x="554736" y="2101768"/>
            <a:ext cx="8789988" cy="5236581"/>
          </a:xfrm>
        </p:spPr>
        <p:txBody>
          <a:bodyPr/>
          <a:lstStyle/>
          <a:p>
            <a:r>
              <a:rPr lang="en-GB" sz="2800" dirty="0" smtClean="0"/>
              <a:t>Consequences of deleting §6 in the formalities: </a:t>
            </a:r>
          </a:p>
          <a:p>
            <a:pPr lvl="1"/>
            <a:r>
              <a:rPr lang="en-GB" sz="2200" dirty="0" smtClean="0"/>
              <a:t>Waiting for response from lawyer</a:t>
            </a:r>
          </a:p>
          <a:p>
            <a:r>
              <a:rPr lang="en-GB" sz="2800" dirty="0" smtClean="0"/>
              <a:t>Financial situation 2015</a:t>
            </a:r>
          </a:p>
          <a:p>
            <a:r>
              <a:rPr lang="en-GB" sz="2800" dirty="0" smtClean="0"/>
              <a:t>Tuesday workshops - Status?</a:t>
            </a:r>
          </a:p>
          <a:p>
            <a:r>
              <a:rPr lang="en-GB" sz="2800" dirty="0" err="1" smtClean="0"/>
              <a:t>Fælles</a:t>
            </a:r>
            <a:r>
              <a:rPr lang="en-GB" sz="2800" dirty="0" smtClean="0"/>
              <a:t> </a:t>
            </a:r>
            <a:r>
              <a:rPr lang="en-GB" sz="2800" dirty="0" err="1" smtClean="0"/>
              <a:t>i</a:t>
            </a:r>
            <a:r>
              <a:rPr lang="en-GB" sz="2800" dirty="0" smtClean="0"/>
              <a:t> </a:t>
            </a:r>
            <a:r>
              <a:rPr lang="en-GB" sz="2800" dirty="0" err="1" smtClean="0"/>
              <a:t>Fælled</a:t>
            </a:r>
            <a:r>
              <a:rPr lang="en-GB" sz="2800" dirty="0" smtClean="0"/>
              <a:t>/Study Start Day</a:t>
            </a:r>
          </a:p>
          <a:p>
            <a:pPr lvl="1"/>
            <a:r>
              <a:rPr lang="en-GB" sz="2200" dirty="0" smtClean="0"/>
              <a:t>Meeting Tuesday 31/5 16:00-17:30</a:t>
            </a:r>
          </a:p>
          <a:p>
            <a:pPr lvl="1"/>
            <a:r>
              <a:rPr lang="en-GB" sz="2200" dirty="0" smtClean="0"/>
              <a:t>Cphbusiness </a:t>
            </a:r>
            <a:r>
              <a:rPr lang="en-GB" sz="2200" dirty="0" err="1" smtClean="0"/>
              <a:t>Søerne</a:t>
            </a:r>
            <a:r>
              <a:rPr lang="en-GB" sz="2200" dirty="0" smtClean="0"/>
              <a:t>, meeting room 0.03</a:t>
            </a:r>
          </a:p>
          <a:p>
            <a:pPr lvl="1"/>
            <a:r>
              <a:rPr lang="en-GB" sz="2200" dirty="0" smtClean="0"/>
              <a:t>Join us!</a:t>
            </a:r>
          </a:p>
        </p:txBody>
      </p:sp>
    </p:spTree>
    <p:extLst>
      <p:ext uri="{BB962C8B-B14F-4D97-AF65-F5344CB8AC3E}">
        <p14:creationId xmlns:p14="http://schemas.microsoft.com/office/powerpoint/2010/main" val="16047781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4736" y="638770"/>
            <a:ext cx="8789988" cy="643930"/>
          </a:xfrm>
        </p:spPr>
        <p:txBody>
          <a:bodyPr/>
          <a:lstStyle/>
          <a:p>
            <a:r>
              <a:rPr lang="en-GB" dirty="0"/>
              <a:t>3</a:t>
            </a:r>
            <a:r>
              <a:rPr lang="en-GB" dirty="0" smtClean="0"/>
              <a:t>. Orientation</a:t>
            </a:r>
          </a:p>
          <a:p>
            <a:pPr algn="r"/>
            <a:r>
              <a:rPr lang="en-GB" sz="2400" dirty="0" smtClean="0"/>
              <a:t>/ Charlotte</a:t>
            </a:r>
            <a:endParaRPr lang="en-GB" sz="2400" dirty="0"/>
          </a:p>
        </p:txBody>
      </p:sp>
      <p:sp>
        <p:nvSpPr>
          <p:cNvPr id="3" name="Content Placeholder 2"/>
          <p:cNvSpPr>
            <a:spLocks noGrp="1"/>
          </p:cNvSpPr>
          <p:nvPr>
            <p:ph sz="quarter" idx="12"/>
          </p:nvPr>
        </p:nvSpPr>
        <p:spPr>
          <a:xfrm>
            <a:off x="554736" y="1876980"/>
            <a:ext cx="8789988" cy="5461369"/>
          </a:xfrm>
        </p:spPr>
        <p:txBody>
          <a:bodyPr/>
          <a:lstStyle/>
          <a:p>
            <a:r>
              <a:rPr lang="en-GB" sz="2800" dirty="0" smtClean="0"/>
              <a:t>4.01</a:t>
            </a:r>
            <a:r>
              <a:rPr lang="en-GB" sz="2800" dirty="0"/>
              <a:t>: Booking system ready tomorrow!</a:t>
            </a:r>
          </a:p>
          <a:p>
            <a:r>
              <a:rPr lang="en-GB" sz="2800" dirty="0" smtClean="0"/>
              <a:t>Future room:</a:t>
            </a:r>
          </a:p>
          <a:p>
            <a:pPr lvl="1"/>
            <a:r>
              <a:rPr lang="en-GB" sz="2200" dirty="0" smtClean="0"/>
              <a:t>1 x meeting table + 2 x desks = OK?</a:t>
            </a:r>
          </a:p>
          <a:p>
            <a:r>
              <a:rPr lang="en-GB" sz="2800" dirty="0" smtClean="0"/>
              <a:t>Opportunity: business idea</a:t>
            </a:r>
          </a:p>
          <a:p>
            <a:pPr lvl="1"/>
            <a:r>
              <a:rPr lang="en-GB" sz="2200" dirty="0" smtClean="0"/>
              <a:t>Idea from a teacher – Cphbusiness suggested it should be placed in the student organisation</a:t>
            </a:r>
          </a:p>
          <a:p>
            <a:pPr lvl="1"/>
            <a:r>
              <a:rPr lang="en-GB" sz="2200" dirty="0" smtClean="0"/>
              <a:t>Sell focus groups to companies!</a:t>
            </a:r>
          </a:p>
          <a:p>
            <a:pPr lvl="1"/>
            <a:r>
              <a:rPr lang="en-GB" sz="2200" dirty="0" smtClean="0"/>
              <a:t>Project for Business department:</a:t>
            </a:r>
          </a:p>
          <a:p>
            <a:pPr lvl="2"/>
            <a:r>
              <a:rPr lang="en-GB" sz="2200" dirty="0" smtClean="0"/>
              <a:t>Let’s meet up with the teacher</a:t>
            </a:r>
          </a:p>
        </p:txBody>
      </p:sp>
    </p:spTree>
    <p:extLst>
      <p:ext uri="{BB962C8B-B14F-4D97-AF65-F5344CB8AC3E}">
        <p14:creationId xmlns:p14="http://schemas.microsoft.com/office/powerpoint/2010/main" val="15137451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4. </a:t>
            </a:r>
            <a:r>
              <a:rPr lang="da-DK" dirty="0" err="1" smtClean="0"/>
              <a:t>Chairman</a:t>
            </a:r>
            <a:r>
              <a:rPr lang="da-DK" dirty="0" smtClean="0"/>
              <a:t> </a:t>
            </a:r>
            <a:r>
              <a:rPr lang="da-DK" dirty="0" err="1" smtClean="0"/>
              <a:t>candidate</a:t>
            </a:r>
            <a:endParaRPr lang="da-DK" dirty="0"/>
          </a:p>
        </p:txBody>
      </p:sp>
      <p:sp>
        <p:nvSpPr>
          <p:cNvPr id="3" name="Content Placeholder 2"/>
          <p:cNvSpPr>
            <a:spLocks noGrp="1"/>
          </p:cNvSpPr>
          <p:nvPr>
            <p:ph sz="quarter" idx="12"/>
          </p:nvPr>
        </p:nvSpPr>
        <p:spPr>
          <a:xfrm>
            <a:off x="554736" y="1371207"/>
            <a:ext cx="8789988" cy="5821036"/>
          </a:xfrm>
        </p:spPr>
        <p:txBody>
          <a:bodyPr/>
          <a:lstStyle/>
          <a:p>
            <a:pPr marL="0" indent="0">
              <a:buNone/>
            </a:pPr>
            <a:r>
              <a:rPr lang="en-GB" sz="2800" dirty="0" smtClean="0"/>
              <a:t>Sebastian </a:t>
            </a:r>
            <a:r>
              <a:rPr lang="en-GB" sz="2800" dirty="0" err="1" smtClean="0"/>
              <a:t>Pilgaard</a:t>
            </a:r>
            <a:r>
              <a:rPr lang="en-GB" sz="2800" dirty="0" smtClean="0"/>
              <a:t> </a:t>
            </a:r>
            <a:r>
              <a:rPr lang="en-GB" sz="2800" dirty="0" err="1" smtClean="0"/>
              <a:t>Laursen</a:t>
            </a:r>
            <a:endParaRPr lang="en-GB" sz="2800" dirty="0" smtClean="0"/>
          </a:p>
          <a:p>
            <a:r>
              <a:rPr lang="en-GB" sz="2800" dirty="0" smtClean="0"/>
              <a:t>Current situation:</a:t>
            </a:r>
          </a:p>
          <a:p>
            <a:pPr lvl="1"/>
            <a:r>
              <a:rPr lang="en-GB" sz="2200" dirty="0" smtClean="0"/>
              <a:t>1</a:t>
            </a:r>
            <a:r>
              <a:rPr lang="en-GB" sz="2200" baseline="30000" dirty="0" smtClean="0"/>
              <a:t>st</a:t>
            </a:r>
            <a:r>
              <a:rPr lang="en-GB" sz="2200" dirty="0" smtClean="0"/>
              <a:t> semester in Service, Tourism and Hospitality Management at Cphbusiness </a:t>
            </a:r>
            <a:r>
              <a:rPr lang="en-GB" sz="2200" dirty="0" err="1" smtClean="0"/>
              <a:t>Lyngby</a:t>
            </a:r>
            <a:endParaRPr lang="en-GB" sz="2200" dirty="0" smtClean="0"/>
          </a:p>
          <a:p>
            <a:pPr lvl="1"/>
            <a:r>
              <a:rPr lang="en-GB" sz="2200" dirty="0" smtClean="0"/>
              <a:t>Alternate in the board of directors since April 2016</a:t>
            </a:r>
          </a:p>
          <a:p>
            <a:pPr lvl="1"/>
            <a:r>
              <a:rPr lang="en-GB" sz="2200" dirty="0" smtClean="0"/>
              <a:t>2</a:t>
            </a:r>
            <a:r>
              <a:rPr lang="en-GB" sz="2200" baseline="30000" dirty="0" smtClean="0"/>
              <a:t>nd</a:t>
            </a:r>
            <a:r>
              <a:rPr lang="en-GB" sz="2200" dirty="0" smtClean="0"/>
              <a:t> hand in the Finance department</a:t>
            </a:r>
          </a:p>
          <a:p>
            <a:r>
              <a:rPr lang="en-GB" sz="2800" dirty="0" smtClean="0"/>
              <a:t>Experience:</a:t>
            </a:r>
          </a:p>
          <a:p>
            <a:pPr lvl="1"/>
            <a:r>
              <a:rPr lang="en-GB" sz="2200" dirty="0" smtClean="0"/>
              <a:t>Coach and Sports </a:t>
            </a:r>
            <a:r>
              <a:rPr lang="en-GB" sz="2200" dirty="0"/>
              <a:t>M</a:t>
            </a:r>
            <a:r>
              <a:rPr lang="en-GB" sz="2200" dirty="0" smtClean="0"/>
              <a:t>anager of Handball teams</a:t>
            </a:r>
          </a:p>
          <a:p>
            <a:pPr lvl="1"/>
            <a:r>
              <a:rPr lang="en-GB" sz="2200" dirty="0" smtClean="0"/>
              <a:t>Treasurer in board of directors</a:t>
            </a:r>
          </a:p>
          <a:p>
            <a:r>
              <a:rPr lang="en-GB" sz="2800" dirty="0" smtClean="0"/>
              <a:t>Motivations: </a:t>
            </a:r>
          </a:p>
          <a:p>
            <a:pPr lvl="1"/>
            <a:r>
              <a:rPr lang="en-GB" sz="2200" dirty="0" smtClean="0"/>
              <a:t>Improving the student organisation internally</a:t>
            </a:r>
            <a:r>
              <a:rPr lang="en-GB" sz="2200" dirty="0"/>
              <a:t> </a:t>
            </a:r>
            <a:r>
              <a:rPr lang="en-GB" sz="2200" dirty="0" smtClean="0"/>
              <a:t>and strategically. </a:t>
            </a:r>
          </a:p>
          <a:p>
            <a:pPr lvl="1"/>
            <a:r>
              <a:rPr lang="en-GB" sz="2200" dirty="0" smtClean="0"/>
              <a:t>The student political aspect.</a:t>
            </a:r>
            <a:endParaRPr lang="en-GB" sz="2200" dirty="0"/>
          </a:p>
          <a:p>
            <a:pPr marL="496885" lvl="1" indent="0">
              <a:buNone/>
            </a:pPr>
            <a:endParaRPr lang="en-GB" sz="2200" dirty="0" smtClean="0"/>
          </a:p>
        </p:txBody>
      </p:sp>
    </p:spTree>
    <p:extLst>
      <p:ext uri="{BB962C8B-B14F-4D97-AF65-F5344CB8AC3E}">
        <p14:creationId xmlns:p14="http://schemas.microsoft.com/office/powerpoint/2010/main" val="10892823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4. </a:t>
            </a:r>
            <a:r>
              <a:rPr lang="da-DK" dirty="0" err="1" smtClean="0"/>
              <a:t>Chairman</a:t>
            </a:r>
            <a:r>
              <a:rPr lang="da-DK" dirty="0" smtClean="0"/>
              <a:t> </a:t>
            </a:r>
            <a:r>
              <a:rPr lang="da-DK" dirty="0" err="1" smtClean="0"/>
              <a:t>candidate</a:t>
            </a:r>
            <a:endParaRPr lang="da-DK" dirty="0"/>
          </a:p>
        </p:txBody>
      </p:sp>
      <p:sp>
        <p:nvSpPr>
          <p:cNvPr id="3" name="Content Placeholder 2"/>
          <p:cNvSpPr>
            <a:spLocks noGrp="1"/>
          </p:cNvSpPr>
          <p:nvPr>
            <p:ph sz="quarter" idx="12"/>
          </p:nvPr>
        </p:nvSpPr>
        <p:spPr>
          <a:xfrm>
            <a:off x="554736" y="1719629"/>
            <a:ext cx="8789988" cy="5472614"/>
          </a:xfrm>
        </p:spPr>
        <p:txBody>
          <a:bodyPr/>
          <a:lstStyle/>
          <a:p>
            <a:r>
              <a:rPr lang="en-GB" sz="2800" dirty="0" smtClean="0"/>
              <a:t>The interview panel’s recommendation</a:t>
            </a:r>
          </a:p>
          <a:p>
            <a:pPr lvl="1"/>
            <a:r>
              <a:rPr lang="en-GB" sz="2200" dirty="0" smtClean="0"/>
              <a:t>Sebastian</a:t>
            </a:r>
          </a:p>
          <a:p>
            <a:pPr lvl="1"/>
            <a:r>
              <a:rPr lang="en-GB" sz="2200" dirty="0" err="1" smtClean="0"/>
              <a:t>Frederik</a:t>
            </a:r>
            <a:endParaRPr lang="en-GB" sz="2200" dirty="0" smtClean="0"/>
          </a:p>
          <a:p>
            <a:pPr lvl="1"/>
            <a:r>
              <a:rPr lang="en-GB" sz="2200" dirty="0" smtClean="0"/>
              <a:t>Charlotte</a:t>
            </a:r>
          </a:p>
          <a:p>
            <a:endParaRPr lang="en-GB" sz="2800" dirty="0" smtClean="0"/>
          </a:p>
          <a:p>
            <a:r>
              <a:rPr lang="en-GB" sz="2800" dirty="0" smtClean="0"/>
              <a:t>Vote: </a:t>
            </a:r>
          </a:p>
          <a:p>
            <a:pPr marL="0" indent="0">
              <a:buNone/>
            </a:pPr>
            <a:r>
              <a:rPr lang="en-GB" sz="2800" dirty="0"/>
              <a:t>	</a:t>
            </a:r>
            <a:r>
              <a:rPr lang="en-GB" sz="2800" dirty="0" smtClean="0"/>
              <a:t>Should Sebastian be offered the job as the 	new chairman of the student organisation?</a:t>
            </a:r>
            <a:endParaRPr lang="en-GB" sz="2200" dirty="0"/>
          </a:p>
          <a:p>
            <a:pPr marL="496885" lvl="1" indent="0">
              <a:buNone/>
            </a:pPr>
            <a:endParaRPr lang="en-GB" sz="2200" dirty="0" smtClean="0"/>
          </a:p>
        </p:txBody>
      </p:sp>
    </p:spTree>
    <p:extLst>
      <p:ext uri="{BB962C8B-B14F-4D97-AF65-F5344CB8AC3E}">
        <p14:creationId xmlns:p14="http://schemas.microsoft.com/office/powerpoint/2010/main" val="13380352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5</a:t>
            </a:r>
            <a:r>
              <a:rPr lang="en-GB" dirty="0" smtClean="0"/>
              <a:t>. Guidelines for the Board</a:t>
            </a:r>
            <a:endParaRPr lang="en-GB" dirty="0"/>
          </a:p>
          <a:p>
            <a:pPr algn="r"/>
            <a:r>
              <a:rPr lang="en-GB" sz="2400" dirty="0"/>
              <a:t>/ </a:t>
            </a:r>
            <a:r>
              <a:rPr lang="en-GB" sz="2400" dirty="0" smtClean="0"/>
              <a:t>Charlotte</a:t>
            </a:r>
            <a:endParaRPr lang="en-GB" sz="2400" dirty="0"/>
          </a:p>
          <a:p>
            <a:endParaRPr lang="da-DK" dirty="0"/>
          </a:p>
          <a:p>
            <a:endParaRPr lang="da-DK" dirty="0"/>
          </a:p>
        </p:txBody>
      </p:sp>
      <p:sp>
        <p:nvSpPr>
          <p:cNvPr id="3" name="Pladsholder til indhold 2"/>
          <p:cNvSpPr>
            <a:spLocks noGrp="1"/>
          </p:cNvSpPr>
          <p:nvPr>
            <p:ph sz="quarter" idx="12"/>
          </p:nvPr>
        </p:nvSpPr>
        <p:spPr>
          <a:xfrm>
            <a:off x="667125" y="6080517"/>
            <a:ext cx="8789988" cy="1045265"/>
          </a:xfrm>
        </p:spPr>
        <p:txBody>
          <a:bodyPr/>
          <a:lstStyle/>
          <a:p>
            <a:r>
              <a:rPr lang="en-GB" dirty="0" smtClean="0"/>
              <a:t>Approval?</a:t>
            </a:r>
            <a:endParaRPr lang="en-GB" dirty="0"/>
          </a:p>
        </p:txBody>
      </p:sp>
      <p:pic>
        <p:nvPicPr>
          <p:cNvPr id="4" name="Billede 3" descr="Skærmbillede 2016-05-26 kl. 09.58.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36" y="1628482"/>
            <a:ext cx="5922862" cy="4131778"/>
          </a:xfrm>
          <a:prstGeom prst="rect">
            <a:avLst/>
          </a:prstGeom>
        </p:spPr>
      </p:pic>
    </p:spTree>
    <p:extLst>
      <p:ext uri="{BB962C8B-B14F-4D97-AF65-F5344CB8AC3E}">
        <p14:creationId xmlns:p14="http://schemas.microsoft.com/office/powerpoint/2010/main" val="4022585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phbusiness Students PowerPoint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Cphbusiness Students PowerPoint - template.potx</Template>
  <TotalTime>17615</TotalTime>
  <Words>2239</Words>
  <Application>Microsoft Macintosh PowerPoint</Application>
  <PresentationFormat>Brugerdefineret</PresentationFormat>
  <Paragraphs>311</Paragraphs>
  <Slides>34</Slides>
  <Notes>2</Notes>
  <HiddenSlides>0</HiddenSlides>
  <MMClips>0</MMClips>
  <ScaleCrop>false</ScaleCrop>
  <HeadingPairs>
    <vt:vector size="4" baseType="variant">
      <vt:variant>
        <vt:lpstr>Tema</vt:lpstr>
      </vt:variant>
      <vt:variant>
        <vt:i4>1</vt:i4>
      </vt:variant>
      <vt:variant>
        <vt:lpstr>Diastitler</vt:lpstr>
      </vt:variant>
      <vt:variant>
        <vt:i4>34</vt:i4>
      </vt:variant>
    </vt:vector>
  </HeadingPairs>
  <TitlesOfParts>
    <vt:vector size="35" baseType="lpstr">
      <vt:lpstr>Cphbusiness Students PowerPoint - template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CPH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Ove Christensen</dc:creator>
  <cp:lastModifiedBy>Charlotte Dalgaard Petersen</cp:lastModifiedBy>
  <cp:revision>196</cp:revision>
  <cp:lastPrinted>2013-10-29T13:03:01Z</cp:lastPrinted>
  <dcterms:created xsi:type="dcterms:W3CDTF">2013-08-30T11:58:37Z</dcterms:created>
  <dcterms:modified xsi:type="dcterms:W3CDTF">2016-05-26T16:32:42Z</dcterms:modified>
</cp:coreProperties>
</file>