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939338" cy="74517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hbUtK8cdzzvemITvfo6cXRDOaw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61"/>
    <p:restoredTop sz="94664"/>
  </p:normalViewPr>
  <p:slideViewPr>
    <p:cSldViewPr snapToGrid="0">
      <p:cViewPr varScale="1">
        <p:scale>
          <a:sx n="89" d="100"/>
          <a:sy n="89" d="100"/>
        </p:scale>
        <p:origin x="168" y="1744"/>
      </p:cViewPr>
      <p:guideLst>
        <p:guide orient="horz" pos="2347"/>
        <p:guide pos="31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" name="Google Shape;3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f7b239ee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af7b239ee0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af7b239ee0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f7b239ee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gaf7b239ee0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af7b239ee0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f7b239ee0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af7b239ee0_0_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af7b239ee0_0_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f7b239ee0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af7b239ee0_0_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af7b239ee0_0_6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0" name="Google Shape;15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f7b239e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af7b239ee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af7b239ee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f7b239ee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af7b239ee0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af7b239ee0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dholdsobjekter">
  <p:cSld name="To indholdsobjekt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8C00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body" idx="2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8C00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body" idx="3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800"/>
              </a:spcBef>
              <a:spcAft>
                <a:spcPts val="0"/>
              </a:spcAft>
              <a:buClr>
                <a:srgbClr val="FBB040"/>
              </a:buClr>
              <a:buSzPts val="4000"/>
              <a:buFont typeface="Noto Sans Symbols"/>
              <a:buNone/>
              <a:defRPr sz="40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rmal side">
  <p:cSld name="Normal s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800"/>
              </a:spcBef>
              <a:spcAft>
                <a:spcPts val="0"/>
              </a:spcAft>
              <a:buClr>
                <a:srgbClr val="FBB040"/>
              </a:buClr>
              <a:buSzPts val="4000"/>
              <a:buFont typeface="Noto Sans Symbols"/>
              <a:buNone/>
              <a:defRPr sz="40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body" idx="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8C00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ugerdefineret layout">
  <p:cSld name="Brugerdefineret layou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>
  <p:cSld name="Sammenligning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9"/>
          <p:cNvSpPr txBox="1"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75" tIns="49675" rIns="99375" bIns="49675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rgbClr val="FBB040"/>
              </a:buClr>
              <a:buSzPts val="2600"/>
              <a:buFont typeface="Noto Sans Symbols"/>
              <a:buNone/>
              <a:defRPr sz="26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40"/>
              </a:spcBef>
              <a:spcAft>
                <a:spcPts val="0"/>
              </a:spcAft>
              <a:buClr>
                <a:srgbClr val="FBB040"/>
              </a:buClr>
              <a:buSzPts val="2200"/>
              <a:buFont typeface="Noto Sans Symbols"/>
              <a:buNone/>
              <a:defRPr sz="22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rgbClr val="FBB040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rgbClr val="FBB040"/>
              </a:buClr>
              <a:buSzPts val="1700"/>
              <a:buFont typeface="Noto Sans Symbols"/>
              <a:buNone/>
              <a:defRPr sz="17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rgbClr val="FBB040"/>
              </a:buClr>
              <a:buSzPts val="1700"/>
              <a:buFont typeface="Noto Sans Symbols"/>
              <a:buNone/>
              <a:defRPr sz="17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body" idx="2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75" tIns="49675" rIns="99375" bIns="49675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rgbClr val="FBB040"/>
              </a:buClr>
              <a:buSzPts val="2600"/>
              <a:buFont typeface="Noto Sans Symbols"/>
              <a:buNone/>
              <a:defRPr sz="26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40"/>
              </a:spcBef>
              <a:spcAft>
                <a:spcPts val="0"/>
              </a:spcAft>
              <a:buClr>
                <a:srgbClr val="FBB040"/>
              </a:buClr>
              <a:buSzPts val="2200"/>
              <a:buFont typeface="Noto Sans Symbols"/>
              <a:buNone/>
              <a:defRPr sz="22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rgbClr val="FBB040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rgbClr val="FBB040"/>
              </a:buClr>
              <a:buSzPts val="1700"/>
              <a:buFont typeface="Noto Sans Symbols"/>
              <a:buNone/>
              <a:defRPr sz="17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rgbClr val="FBB040"/>
              </a:buClr>
              <a:buSzPts val="1700"/>
              <a:buFont typeface="Noto Sans Symbols"/>
              <a:buNone/>
              <a:defRPr sz="1700" b="1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3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8C00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body" idx="4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8C00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rgbClr val="8C0026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body" idx="5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800"/>
              </a:spcBef>
              <a:spcAft>
                <a:spcPts val="0"/>
              </a:spcAft>
              <a:buClr>
                <a:srgbClr val="FBB040"/>
              </a:buClr>
              <a:buSzPts val="4000"/>
              <a:buFont typeface="Noto Sans Symbols"/>
              <a:buNone/>
              <a:defRPr sz="4000" b="0" i="0" u="none" strike="noStrike" cap="none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BB0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lede med billedtekst" type="picTx">
  <p:cSld name="PICTURE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75" tIns="49675" rIns="99375" bIns="496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9F1132"/>
              </a:buClr>
              <a:buSzPts val="2600"/>
              <a:buFont typeface="Verdana"/>
              <a:buNone/>
              <a:defRPr sz="2600" b="1" i="0" u="none" strike="noStrike" cap="none">
                <a:solidFill>
                  <a:srgbClr val="9F113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20"/>
          <p:cNvSpPr>
            <a:spLocks noGrp="1"/>
          </p:cNvSpPr>
          <p:nvPr>
            <p:ph type="pic" idx="2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75" tIns="49675" rIns="99375" bIns="49675" anchor="t" anchorCtr="0">
            <a:noAutofit/>
          </a:bodyPr>
          <a:lstStyle>
            <a:lvl1pPr marR="0" lvl="0" algn="l" rtl="0">
              <a:spcBef>
                <a:spcPts val="700"/>
              </a:spcBef>
              <a:spcAft>
                <a:spcPts val="0"/>
              </a:spcAft>
              <a:buClr>
                <a:srgbClr val="FBB040"/>
              </a:buClr>
              <a:buSzPts val="3500"/>
              <a:buFont typeface="Noto Sans Symbols"/>
              <a:buNone/>
              <a:defRPr sz="35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FBB040"/>
              </a:buClr>
              <a:buSzPts val="3000"/>
              <a:buFont typeface="Noto Sans Symbols"/>
              <a:buNone/>
              <a:defRPr sz="30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520"/>
              </a:spcBef>
              <a:spcAft>
                <a:spcPts val="0"/>
              </a:spcAft>
              <a:buClr>
                <a:srgbClr val="FBB040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40"/>
              </a:spcBef>
              <a:spcAft>
                <a:spcPts val="0"/>
              </a:spcAft>
              <a:buClr>
                <a:srgbClr val="FBB040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40"/>
              </a:spcBef>
              <a:spcAft>
                <a:spcPts val="0"/>
              </a:spcAft>
              <a:buClr>
                <a:srgbClr val="FBB040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1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75" tIns="49675" rIns="99375" bIns="49675" anchor="t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FBB04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60"/>
              </a:spcBef>
              <a:spcAft>
                <a:spcPts val="0"/>
              </a:spcAft>
              <a:buClr>
                <a:srgbClr val="FBB040"/>
              </a:buClr>
              <a:buSzPts val="1300"/>
              <a:buFont typeface="Noto Sans Symbols"/>
              <a:buNone/>
              <a:defRPr sz="13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20"/>
              </a:spcBef>
              <a:spcAft>
                <a:spcPts val="0"/>
              </a:spcAft>
              <a:buClr>
                <a:srgbClr val="FBB040"/>
              </a:buClr>
              <a:buSzPts val="1100"/>
              <a:buFont typeface="Noto Sans Symbols"/>
              <a:buNone/>
              <a:defRPr sz="11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rgbClr val="FBB040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rgbClr val="FBB040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rgbClr val="00163B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5" descr="CPHbusiness_Students_RGB_1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31139" y="263523"/>
            <a:ext cx="925178" cy="2258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15"/>
          <p:cNvCxnSpPr/>
          <p:nvPr/>
        </p:nvCxnSpPr>
        <p:spPr>
          <a:xfrm>
            <a:off x="0" y="609600"/>
            <a:ext cx="9939338" cy="0"/>
          </a:xfrm>
          <a:prstGeom prst="straightConnector1">
            <a:avLst/>
          </a:prstGeom>
          <a:noFill/>
          <a:ln w="12700" cap="flat" cmpd="sng">
            <a:solidFill>
              <a:srgbClr val="8C00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15"/>
          <p:cNvCxnSpPr/>
          <p:nvPr/>
        </p:nvCxnSpPr>
        <p:spPr>
          <a:xfrm>
            <a:off x="0" y="40792"/>
            <a:ext cx="9939338" cy="0"/>
          </a:xfrm>
          <a:prstGeom prst="straightConnector1">
            <a:avLst/>
          </a:prstGeom>
          <a:noFill/>
          <a:ln w="76200" cap="flat" cmpd="sng">
            <a:solidFill>
              <a:srgbClr val="8C00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13;p15"/>
          <p:cNvCxnSpPr/>
          <p:nvPr/>
        </p:nvCxnSpPr>
        <p:spPr>
          <a:xfrm>
            <a:off x="0" y="7417138"/>
            <a:ext cx="9939338" cy="0"/>
          </a:xfrm>
          <a:prstGeom prst="straightConnector1">
            <a:avLst/>
          </a:prstGeom>
          <a:noFill/>
          <a:ln w="76200" cap="flat" cmpd="sng">
            <a:solidFill>
              <a:srgbClr val="8C002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phstudents.sportyfied.com/d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phbusiness.mrooms.net/course/view.php?id=203#section-7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 b="12294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44th </a:t>
            </a:r>
            <a:r>
              <a:rPr lang="da-DK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Board meeting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Cphbusiness Students</a:t>
            </a:r>
            <a:endParaRPr dirty="0"/>
          </a:p>
        </p:txBody>
      </p:sp>
      <p:sp>
        <p:nvSpPr>
          <p:cNvPr id="41" name="Google Shape;41;p1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18.01.2021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f7b239ee0_0_30"/>
          <p:cNvSpPr txBox="1">
            <a:spLocks noGrp="1"/>
          </p:cNvSpPr>
          <p:nvPr>
            <p:ph type="body" idx="1"/>
          </p:nvPr>
        </p:nvSpPr>
        <p:spPr>
          <a:xfrm>
            <a:off x="554725" y="1469025"/>
            <a:ext cx="9141900" cy="57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355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Status on </a:t>
            </a:r>
            <a:r>
              <a:rPr lang="da-DK" sz="2600" dirty="0" err="1">
                <a:solidFill>
                  <a:srgbClr val="00163B"/>
                </a:solidFill>
              </a:rPr>
              <a:t>volunteers</a:t>
            </a:r>
            <a:r>
              <a:rPr lang="da-DK" sz="2600" dirty="0">
                <a:solidFill>
                  <a:srgbClr val="00163B"/>
                </a:solidFill>
              </a:rPr>
              <a:t> (48, 10 </a:t>
            </a:r>
            <a:r>
              <a:rPr lang="da-DK" sz="2600" dirty="0" err="1">
                <a:solidFill>
                  <a:srgbClr val="00163B"/>
                </a:solidFill>
              </a:rPr>
              <a:t>graduating</a:t>
            </a:r>
            <a:r>
              <a:rPr lang="da-DK" sz="2600" dirty="0">
                <a:solidFill>
                  <a:srgbClr val="00163B"/>
                </a:solidFill>
              </a:rPr>
              <a:t>):</a:t>
            </a:r>
            <a:endParaRPr sz="2600" dirty="0">
              <a:solidFill>
                <a:srgbClr val="00163B"/>
              </a:solidFill>
            </a:endParaRPr>
          </a:p>
          <a:p>
            <a:pPr marL="1381120" lvl="2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Teams:</a:t>
            </a:r>
            <a:endParaRPr sz="2600" dirty="0">
              <a:solidFill>
                <a:srgbClr val="00163B"/>
              </a:solidFill>
            </a:endParaRPr>
          </a:p>
          <a:p>
            <a:pPr marL="1878005" lvl="3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 err="1">
                <a:solidFill>
                  <a:srgbClr val="00163B"/>
                </a:solidFill>
              </a:rPr>
              <a:t>Communication</a:t>
            </a:r>
            <a:r>
              <a:rPr lang="da-DK" sz="2600" dirty="0">
                <a:solidFill>
                  <a:srgbClr val="00163B"/>
                </a:solidFill>
              </a:rPr>
              <a:t> + Events: 27</a:t>
            </a:r>
            <a:endParaRPr sz="2600" dirty="0">
              <a:solidFill>
                <a:srgbClr val="00163B"/>
              </a:solidFill>
            </a:endParaRPr>
          </a:p>
          <a:p>
            <a:pPr marL="1878005" lvl="3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HR: 9</a:t>
            </a:r>
            <a:endParaRPr sz="2600" dirty="0">
              <a:solidFill>
                <a:srgbClr val="00163B"/>
              </a:solidFill>
            </a:endParaRPr>
          </a:p>
          <a:p>
            <a:pPr marL="1878005" lvl="3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Finance: 8</a:t>
            </a:r>
          </a:p>
          <a:p>
            <a:pPr marL="506405" indent="-457200">
              <a:spcBef>
                <a:spcPts val="540"/>
              </a:spcBef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900" dirty="0">
                <a:solidFill>
                  <a:srgbClr val="00163B"/>
                </a:solidFill>
              </a:rPr>
              <a:t>Status on managers of </a:t>
            </a:r>
            <a:r>
              <a:rPr lang="da-DK" sz="2900" dirty="0" err="1">
                <a:solidFill>
                  <a:srgbClr val="00163B"/>
                </a:solidFill>
              </a:rPr>
              <a:t>functions</a:t>
            </a:r>
            <a:r>
              <a:rPr lang="da-DK" sz="2900" dirty="0">
                <a:solidFill>
                  <a:srgbClr val="00163B"/>
                </a:solidFill>
              </a:rPr>
              <a:t>:</a:t>
            </a:r>
            <a:endParaRPr sz="2900" dirty="0">
              <a:solidFill>
                <a:srgbClr val="00163B"/>
              </a:solidFill>
            </a:endParaRPr>
          </a:p>
          <a:p>
            <a:pPr marL="1381120" lvl="2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HR: Jamie (Jana)</a:t>
            </a:r>
            <a:endParaRPr sz="2600" dirty="0">
              <a:solidFill>
                <a:srgbClr val="00163B"/>
              </a:solidFill>
            </a:endParaRPr>
          </a:p>
          <a:p>
            <a:pPr marL="1381120" lvl="2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 err="1">
                <a:solidFill>
                  <a:srgbClr val="00163B"/>
                </a:solidFill>
              </a:rPr>
              <a:t>Communication</a:t>
            </a:r>
            <a:r>
              <a:rPr lang="da-DK" sz="2600" dirty="0">
                <a:solidFill>
                  <a:srgbClr val="00163B"/>
                </a:solidFill>
              </a:rPr>
              <a:t> + Events: Monika (Angel)</a:t>
            </a:r>
            <a:endParaRPr sz="2600" dirty="0">
              <a:solidFill>
                <a:srgbClr val="00163B"/>
              </a:solidFill>
            </a:endParaRPr>
          </a:p>
          <a:p>
            <a:pPr marL="1381120" lvl="2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Finance: Nicoline (Jamie)</a:t>
            </a:r>
            <a:endParaRPr sz="2600" dirty="0">
              <a:solidFill>
                <a:srgbClr val="00163B"/>
              </a:solidFill>
            </a:endParaRPr>
          </a:p>
          <a:p>
            <a:pPr marL="1381120" lvl="2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Student </a:t>
            </a:r>
            <a:r>
              <a:rPr lang="da-DK" sz="2600" dirty="0" err="1">
                <a:solidFill>
                  <a:srgbClr val="00163B"/>
                </a:solidFill>
              </a:rPr>
              <a:t>politics</a:t>
            </a:r>
            <a:r>
              <a:rPr lang="da-DK" sz="2600" dirty="0">
                <a:solidFill>
                  <a:srgbClr val="00163B"/>
                </a:solidFill>
              </a:rPr>
              <a:t>: Angel (Jana)</a:t>
            </a:r>
            <a:endParaRPr sz="2600" dirty="0">
              <a:solidFill>
                <a:srgbClr val="00163B"/>
              </a:solidFill>
            </a:endParaRPr>
          </a:p>
        </p:txBody>
      </p:sp>
      <p:sp>
        <p:nvSpPr>
          <p:cNvPr id="117" name="Google Shape;117;gaf7b239ee0_0_30"/>
          <p:cNvSpPr txBox="1">
            <a:spLocks noGrp="1"/>
          </p:cNvSpPr>
          <p:nvPr>
            <p:ph type="body" idx="3"/>
          </p:nvPr>
        </p:nvSpPr>
        <p:spPr>
          <a:xfrm>
            <a:off x="554733" y="855477"/>
            <a:ext cx="91419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3" lvl="0" indent="-372663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sz="3300" b="1">
                <a:solidFill>
                  <a:srgbClr val="8C0026"/>
                </a:solidFill>
              </a:rPr>
              <a:t>8. Orientation from the chairmanship</a:t>
            </a:r>
            <a:endParaRPr sz="3300"/>
          </a:p>
        </p:txBody>
      </p:sp>
      <p:sp>
        <p:nvSpPr>
          <p:cNvPr id="118" name="Google Shape;118;gaf7b239ee0_0_30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af7b239ee0_0_30"/>
          <p:cNvSpPr/>
          <p:nvPr/>
        </p:nvSpPr>
        <p:spPr>
          <a:xfrm>
            <a:off x="7935132" y="1781299"/>
            <a:ext cx="1761600" cy="16881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f7b239ee0_0_6"/>
          <p:cNvSpPr txBox="1">
            <a:spLocks noGrp="1"/>
          </p:cNvSpPr>
          <p:nvPr>
            <p:ph type="body" idx="1"/>
          </p:nvPr>
        </p:nvSpPr>
        <p:spPr>
          <a:xfrm>
            <a:off x="554727" y="1781300"/>
            <a:ext cx="7271700" cy="54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40"/>
              </a:spcBef>
              <a:spcAft>
                <a:spcPts val="0"/>
              </a:spcAft>
              <a:buNone/>
            </a:pPr>
            <a:r>
              <a:rPr lang="da-DK" sz="2700" dirty="0">
                <a:solidFill>
                  <a:srgbClr val="00163B"/>
                </a:solidFill>
              </a:rPr>
              <a:t>Nicoline - treasurer</a:t>
            </a:r>
            <a:endParaRPr sz="2700" dirty="0">
              <a:solidFill>
                <a:srgbClr val="00163B"/>
              </a:solidFill>
            </a:endParaRPr>
          </a:p>
          <a:p>
            <a:pPr marL="4572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</a:rPr>
              <a:t>Balance</a:t>
            </a:r>
            <a:br>
              <a:rPr lang="da-DK" sz="2700" dirty="0">
                <a:solidFill>
                  <a:srgbClr val="00163B"/>
                </a:solidFill>
              </a:rPr>
            </a:br>
            <a:endParaRPr sz="2700" dirty="0">
              <a:solidFill>
                <a:srgbClr val="00163B"/>
              </a:solidFill>
            </a:endParaRPr>
          </a:p>
          <a:p>
            <a:pPr marL="4572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</a:rPr>
              <a:t>Bank access</a:t>
            </a:r>
            <a:br>
              <a:rPr lang="da-DK" sz="2700" dirty="0">
                <a:solidFill>
                  <a:srgbClr val="00163B"/>
                </a:solidFill>
              </a:rPr>
            </a:br>
            <a:endParaRPr sz="2700" dirty="0">
              <a:solidFill>
                <a:srgbClr val="00163B"/>
              </a:solidFill>
            </a:endParaRPr>
          </a:p>
          <a:p>
            <a:pPr marL="4572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</a:rPr>
              <a:t>Status on the auditor’s observations of accounts</a:t>
            </a:r>
            <a:br>
              <a:rPr lang="da-DK" sz="2700" dirty="0">
                <a:solidFill>
                  <a:srgbClr val="00163B"/>
                </a:solidFill>
              </a:rPr>
            </a:br>
            <a:endParaRPr sz="2700" b="1" dirty="0">
              <a:solidFill>
                <a:srgbClr val="00163B"/>
              </a:solidFill>
            </a:endParaRPr>
          </a:p>
        </p:txBody>
      </p:sp>
      <p:sp>
        <p:nvSpPr>
          <p:cNvPr id="126" name="Google Shape;126;gaf7b239ee0_0_6"/>
          <p:cNvSpPr txBox="1">
            <a:spLocks noGrp="1"/>
          </p:cNvSpPr>
          <p:nvPr>
            <p:ph type="body" idx="3"/>
          </p:nvPr>
        </p:nvSpPr>
        <p:spPr>
          <a:xfrm>
            <a:off x="554733" y="855477"/>
            <a:ext cx="91419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3" lvl="0" indent="-372663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b="1">
                <a:solidFill>
                  <a:srgbClr val="8C0026"/>
                </a:solidFill>
              </a:rPr>
              <a:t>9. Financial situation</a:t>
            </a:r>
            <a:endParaRPr/>
          </a:p>
        </p:txBody>
      </p:sp>
      <p:sp>
        <p:nvSpPr>
          <p:cNvPr id="127" name="Google Shape;127;gaf7b239ee0_0_6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af7b239ee0_0_6"/>
          <p:cNvSpPr/>
          <p:nvPr/>
        </p:nvSpPr>
        <p:spPr>
          <a:xfrm>
            <a:off x="7935132" y="1781299"/>
            <a:ext cx="1761600" cy="16881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af7b239ee0_0_54"/>
          <p:cNvSpPr txBox="1">
            <a:spLocks noGrp="1"/>
          </p:cNvSpPr>
          <p:nvPr>
            <p:ph type="body" idx="1"/>
          </p:nvPr>
        </p:nvSpPr>
        <p:spPr>
          <a:xfrm>
            <a:off x="554724" y="2264650"/>
            <a:ext cx="8775013" cy="49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-4445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500"/>
              <a:buFont typeface="Wingdings" pitchFamily="2" charset="2"/>
              <a:buChar char="§"/>
            </a:pPr>
            <a:r>
              <a:rPr lang="da-DK" sz="2500" dirty="0" err="1">
                <a:solidFill>
                  <a:srgbClr val="00163B"/>
                </a:solidFill>
              </a:rPr>
              <a:t>Introduction</a:t>
            </a:r>
            <a:r>
              <a:rPr lang="da-DK" sz="2500" dirty="0">
                <a:solidFill>
                  <a:srgbClr val="00163B"/>
                </a:solidFill>
              </a:rPr>
              <a:t> meeting: 11.03.2021 14:00</a:t>
            </a:r>
          </a:p>
          <a:p>
            <a:pPr marL="12700" lvl="1" indent="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500"/>
              <a:buNone/>
            </a:pPr>
            <a:endParaRPr lang="da-DK" sz="2500" dirty="0">
              <a:solidFill>
                <a:srgbClr val="00163B"/>
              </a:solidFill>
            </a:endParaRPr>
          </a:p>
          <a:p>
            <a:pPr marL="12700" lvl="1" indent="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500"/>
              <a:buNone/>
            </a:pPr>
            <a:r>
              <a:rPr lang="da-DK" sz="2500" b="1" dirty="0">
                <a:solidFill>
                  <a:srgbClr val="00163B"/>
                </a:solidFill>
              </a:rPr>
              <a:t>Board meetings in the Cphbusiness </a:t>
            </a:r>
            <a:r>
              <a:rPr lang="da-DK" sz="2500" b="1" dirty="0" err="1">
                <a:solidFill>
                  <a:srgbClr val="00163B"/>
                </a:solidFill>
              </a:rPr>
              <a:t>board</a:t>
            </a:r>
            <a:r>
              <a:rPr lang="da-DK" sz="2500" b="1" dirty="0">
                <a:solidFill>
                  <a:srgbClr val="00163B"/>
                </a:solidFill>
              </a:rPr>
              <a:t>:</a:t>
            </a:r>
          </a:p>
          <a:p>
            <a:pPr marL="12700" lvl="1" indent="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500"/>
              <a:buNone/>
            </a:pPr>
            <a:endParaRPr sz="2500" b="1" dirty="0">
              <a:solidFill>
                <a:srgbClr val="00163B"/>
              </a:solidFill>
            </a:endParaRPr>
          </a:p>
          <a:p>
            <a:pPr marL="4699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500"/>
              <a:buFont typeface="+mj-lt"/>
              <a:buAutoNum type="arabicPeriod"/>
            </a:pPr>
            <a:r>
              <a:rPr lang="da-DK" sz="2500" dirty="0">
                <a:solidFill>
                  <a:srgbClr val="00163B"/>
                </a:solidFill>
              </a:rPr>
              <a:t>First </a:t>
            </a:r>
            <a:r>
              <a:rPr lang="da-DK" sz="2500" dirty="0" err="1">
                <a:solidFill>
                  <a:srgbClr val="00163B"/>
                </a:solidFill>
              </a:rPr>
              <a:t>board</a:t>
            </a:r>
            <a:r>
              <a:rPr lang="da-DK" sz="2500" dirty="0">
                <a:solidFill>
                  <a:srgbClr val="00163B"/>
                </a:solidFill>
              </a:rPr>
              <a:t> meeting: 12.04.2021 15:00</a:t>
            </a:r>
          </a:p>
          <a:p>
            <a:pPr marL="4699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500"/>
              <a:buFont typeface="+mj-lt"/>
              <a:buAutoNum type="arabicPeriod"/>
            </a:pPr>
            <a:r>
              <a:rPr lang="da-DK" sz="2500" dirty="0">
                <a:solidFill>
                  <a:srgbClr val="00163B"/>
                </a:solidFill>
              </a:rPr>
              <a:t>Summer meeting: 23.06.2021 15:00</a:t>
            </a:r>
          </a:p>
          <a:p>
            <a:pPr marL="4699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500"/>
              <a:buFont typeface="+mj-lt"/>
              <a:buAutoNum type="arabicPeriod"/>
            </a:pPr>
            <a:r>
              <a:rPr lang="da-DK" sz="2500" dirty="0" err="1">
                <a:solidFill>
                  <a:srgbClr val="00163B"/>
                </a:solidFill>
              </a:rPr>
              <a:t>Strategy</a:t>
            </a:r>
            <a:r>
              <a:rPr lang="da-DK" sz="2500" dirty="0">
                <a:solidFill>
                  <a:srgbClr val="00163B"/>
                </a:solidFill>
              </a:rPr>
              <a:t> seminar: 23. - 24.09.2021 12:00</a:t>
            </a:r>
          </a:p>
          <a:p>
            <a:pPr marL="4699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500"/>
              <a:buFont typeface="+mj-lt"/>
              <a:buAutoNum type="arabicPeriod"/>
            </a:pPr>
            <a:r>
              <a:rPr lang="da-DK" sz="2500" dirty="0">
                <a:solidFill>
                  <a:srgbClr val="00163B"/>
                </a:solidFill>
              </a:rPr>
              <a:t>Budget meeting: 25.11.2021 15:00</a:t>
            </a:r>
            <a:endParaRPr sz="2500" dirty="0">
              <a:solidFill>
                <a:srgbClr val="00163B"/>
              </a:solidFill>
            </a:endParaRPr>
          </a:p>
          <a:p>
            <a:pPr marL="457200" lvl="1" indent="-285750" algn="l" rtl="0">
              <a:spcBef>
                <a:spcPts val="540"/>
              </a:spcBef>
              <a:spcAft>
                <a:spcPts val="0"/>
              </a:spcAft>
              <a:buSzPts val="2700"/>
              <a:buFont typeface="Verdana"/>
              <a:buNone/>
            </a:pPr>
            <a:endParaRPr sz="2700" b="1" dirty="0">
              <a:solidFill>
                <a:srgbClr val="00163B"/>
              </a:solidFill>
            </a:endParaRPr>
          </a:p>
        </p:txBody>
      </p:sp>
      <p:sp>
        <p:nvSpPr>
          <p:cNvPr id="135" name="Google Shape;135;gaf7b239ee0_0_54"/>
          <p:cNvSpPr txBox="1">
            <a:spLocks noGrp="1"/>
          </p:cNvSpPr>
          <p:nvPr>
            <p:ph type="body" idx="3"/>
          </p:nvPr>
        </p:nvSpPr>
        <p:spPr>
          <a:xfrm>
            <a:off x="554733" y="855477"/>
            <a:ext cx="91419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3" lvl="0" indent="-372663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b="1">
                <a:solidFill>
                  <a:srgbClr val="8C0026"/>
                </a:solidFill>
              </a:rPr>
              <a:t>10. Orientation, student  representatives </a:t>
            </a:r>
            <a:endParaRPr/>
          </a:p>
        </p:txBody>
      </p:sp>
      <p:sp>
        <p:nvSpPr>
          <p:cNvPr id="136" name="Google Shape;136;gaf7b239ee0_0_54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af7b239ee0_0_54"/>
          <p:cNvSpPr/>
          <p:nvPr/>
        </p:nvSpPr>
        <p:spPr>
          <a:xfrm>
            <a:off x="7935132" y="1781299"/>
            <a:ext cx="1761600" cy="16881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f7b239ee0_0_62"/>
          <p:cNvSpPr txBox="1">
            <a:spLocks noGrp="1"/>
          </p:cNvSpPr>
          <p:nvPr>
            <p:ph type="body" idx="1"/>
          </p:nvPr>
        </p:nvSpPr>
        <p:spPr>
          <a:xfrm>
            <a:off x="554725" y="1898325"/>
            <a:ext cx="9141900" cy="53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</a:rPr>
              <a:t>HK</a:t>
            </a:r>
            <a:endParaRPr sz="2700" dirty="0">
              <a:solidFill>
                <a:srgbClr val="00163B"/>
              </a:solidFill>
            </a:endParaRPr>
          </a:p>
          <a:p>
            <a:pPr marL="4572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</a:rPr>
              <a:t>Cphbusiness Alumni</a:t>
            </a:r>
            <a:endParaRPr sz="2700" dirty="0">
              <a:solidFill>
                <a:srgbClr val="00163B"/>
              </a:solidFill>
            </a:endParaRPr>
          </a:p>
          <a:p>
            <a:pPr marL="4572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</a:rPr>
              <a:t>Sportyfied (webshop: </a:t>
            </a:r>
            <a:r>
              <a:rPr lang="da-DK" sz="2700" u="sng" dirty="0">
                <a:solidFill>
                  <a:schemeClr val="hlink"/>
                </a:solidFill>
                <a:hlinkClick r:id="rId3"/>
              </a:rPr>
              <a:t>https://cphstudents.sportyfied.com/da</a:t>
            </a:r>
            <a:r>
              <a:rPr lang="da-DK" sz="2700" dirty="0">
                <a:solidFill>
                  <a:srgbClr val="00163B"/>
                </a:solidFill>
              </a:rPr>
              <a:t>)</a:t>
            </a:r>
            <a:endParaRPr sz="2700" dirty="0">
              <a:solidFill>
                <a:srgbClr val="00163B"/>
              </a:solidFill>
            </a:endParaRPr>
          </a:p>
          <a:p>
            <a:pPr marL="4572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</a:rPr>
              <a:t>Student discount (Moodle: </a:t>
            </a:r>
            <a:r>
              <a:rPr lang="da-DK" sz="2700" u="sng" dirty="0">
                <a:solidFill>
                  <a:schemeClr val="hlink"/>
                </a:solidFill>
                <a:hlinkClick r:id="rId4"/>
              </a:rPr>
              <a:t>https://cphbusiness.mrooms.net/course/view.php?id=203#section-7</a:t>
            </a:r>
            <a:r>
              <a:rPr lang="da-DK" sz="2700" dirty="0">
                <a:solidFill>
                  <a:srgbClr val="00163B"/>
                </a:solidFill>
              </a:rPr>
              <a:t>)</a:t>
            </a:r>
          </a:p>
          <a:p>
            <a:pPr marL="45720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Wingdings" pitchFamily="2" charset="2"/>
              <a:buChar char="§"/>
            </a:pPr>
            <a:r>
              <a:rPr lang="da-DK" sz="2700" dirty="0">
                <a:solidFill>
                  <a:srgbClr val="00163B"/>
                </a:solidFill>
              </a:rPr>
              <a:t>ESN Erasmus Student Network:https://esn.org/</a:t>
            </a:r>
            <a:endParaRPr sz="2700" b="1" dirty="0">
              <a:solidFill>
                <a:srgbClr val="00163B"/>
              </a:solidFill>
            </a:endParaRPr>
          </a:p>
        </p:txBody>
      </p:sp>
      <p:sp>
        <p:nvSpPr>
          <p:cNvPr id="144" name="Google Shape;144;gaf7b239ee0_0_62"/>
          <p:cNvSpPr txBox="1">
            <a:spLocks noGrp="1"/>
          </p:cNvSpPr>
          <p:nvPr>
            <p:ph type="body" idx="3"/>
          </p:nvPr>
        </p:nvSpPr>
        <p:spPr>
          <a:xfrm>
            <a:off x="554733" y="855477"/>
            <a:ext cx="91419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3" lvl="0" indent="-372663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b="1">
                <a:solidFill>
                  <a:srgbClr val="8C0026"/>
                </a:solidFill>
              </a:rPr>
              <a:t>11. Collaboration with BPs </a:t>
            </a:r>
            <a:endParaRPr/>
          </a:p>
        </p:txBody>
      </p:sp>
      <p:sp>
        <p:nvSpPr>
          <p:cNvPr id="145" name="Google Shape;145;gaf7b239ee0_0_62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gaf7b239ee0_0_62"/>
          <p:cNvSpPr/>
          <p:nvPr/>
        </p:nvSpPr>
        <p:spPr>
          <a:xfrm>
            <a:off x="7935132" y="1781299"/>
            <a:ext cx="1761600" cy="16881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"/>
          <p:cNvSpPr txBox="1">
            <a:spLocks noGrp="1"/>
          </p:cNvSpPr>
          <p:nvPr>
            <p:ph type="body" idx="3"/>
          </p:nvPr>
        </p:nvSpPr>
        <p:spPr>
          <a:xfrm>
            <a:off x="554735" y="1047256"/>
            <a:ext cx="8708018" cy="734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4" lvl="0" indent="-372664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b="1">
                <a:solidFill>
                  <a:srgbClr val="8C0026"/>
                </a:solidFill>
              </a:rPr>
              <a:t>12. Activities - spring 2021</a:t>
            </a:r>
            <a:endParaRPr b="1">
              <a:solidFill>
                <a:srgbClr val="8C0026"/>
              </a:solidFill>
            </a:endParaRPr>
          </a:p>
        </p:txBody>
      </p:sp>
      <p:sp>
        <p:nvSpPr>
          <p:cNvPr id="153" name="Google Shape;153;p7"/>
          <p:cNvSpPr txBox="1">
            <a:spLocks noGrp="1"/>
          </p:cNvSpPr>
          <p:nvPr>
            <p:ph type="body" idx="1"/>
          </p:nvPr>
        </p:nvSpPr>
        <p:spPr>
          <a:xfrm>
            <a:off x="554725" y="1989901"/>
            <a:ext cx="8708100" cy="51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1" indent="-342900" algn="l" rtl="0">
              <a:spcBef>
                <a:spcPts val="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da-DK" sz="2000" dirty="0">
                <a:solidFill>
                  <a:srgbClr val="00163B"/>
                </a:solidFill>
              </a:rPr>
              <a:t>Events:</a:t>
            </a:r>
            <a:endParaRPr dirty="0"/>
          </a:p>
          <a:p>
            <a:pPr marL="777674" lvl="2" indent="-342900" algn="l" rtl="0">
              <a:spcBef>
                <a:spcPts val="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da-DK" sz="2000" dirty="0">
                <a:solidFill>
                  <a:srgbClr val="00163B"/>
                </a:solidFill>
              </a:rPr>
              <a:t>Introduction meeting with new volunteers</a:t>
            </a:r>
            <a:endParaRPr sz="2000" dirty="0">
              <a:solidFill>
                <a:srgbClr val="00163B"/>
              </a:solidFill>
            </a:endParaRPr>
          </a:p>
          <a:p>
            <a:pPr marL="777674" lvl="2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da-DK" sz="2000" dirty="0">
                <a:solidFill>
                  <a:srgbClr val="00163B"/>
                </a:solidFill>
              </a:rPr>
              <a:t>Other ideas:</a:t>
            </a:r>
            <a:endParaRPr sz="2000" dirty="0">
              <a:solidFill>
                <a:srgbClr val="00163B"/>
              </a:solidFill>
            </a:endParaRPr>
          </a:p>
          <a:p>
            <a:pPr marL="1801805" lvl="3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da-DK" sz="2000" dirty="0">
                <a:solidFill>
                  <a:srgbClr val="00163B"/>
                </a:solidFill>
              </a:rPr>
              <a:t>World Day of Cultural Diversity for Dialog and Development (May 21)</a:t>
            </a:r>
            <a:endParaRPr sz="2000" dirty="0">
              <a:solidFill>
                <a:srgbClr val="00163B"/>
              </a:solidFill>
            </a:endParaRPr>
          </a:p>
          <a:p>
            <a:pPr marL="1801805" lvl="3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da-DK" sz="2000" dirty="0">
                <a:solidFill>
                  <a:srgbClr val="00163B"/>
                </a:solidFill>
              </a:rPr>
              <a:t>Escape rooms</a:t>
            </a:r>
            <a:endParaRPr sz="2000" dirty="0">
              <a:solidFill>
                <a:srgbClr val="00163B"/>
              </a:solidFill>
            </a:endParaRPr>
          </a:p>
          <a:p>
            <a:pPr marL="1801805" lvl="3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da-DK" sz="2000" dirty="0">
                <a:solidFill>
                  <a:srgbClr val="00163B"/>
                </a:solidFill>
              </a:rPr>
              <a:t>Psychological help for students</a:t>
            </a:r>
            <a:endParaRPr sz="2000" dirty="0">
              <a:solidFill>
                <a:srgbClr val="00163B"/>
              </a:solidFill>
            </a:endParaRPr>
          </a:p>
          <a:p>
            <a:pPr marL="1801805" lvl="3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da-DK" sz="2000" dirty="0">
                <a:solidFill>
                  <a:srgbClr val="00163B"/>
                </a:solidFill>
              </a:rPr>
              <a:t>Students’ small ‘societies’ (groups/clubs)</a:t>
            </a:r>
            <a:endParaRPr sz="2000" dirty="0">
              <a:solidFill>
                <a:srgbClr val="00163B"/>
              </a:solidFill>
            </a:endParaRPr>
          </a:p>
          <a:p>
            <a:pPr marL="2298690" lvl="4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da-DK" sz="2000" dirty="0">
                <a:solidFill>
                  <a:srgbClr val="00163B"/>
                </a:solidFill>
              </a:rPr>
              <a:t>Investments (Female Invest? Danish)</a:t>
            </a:r>
            <a:endParaRPr sz="2000" dirty="0">
              <a:solidFill>
                <a:srgbClr val="00163B"/>
              </a:solidFill>
            </a:endParaRPr>
          </a:p>
          <a:p>
            <a:pPr marL="2298690" lvl="4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da-DK" sz="2000" dirty="0">
                <a:solidFill>
                  <a:srgbClr val="00163B"/>
                </a:solidFill>
              </a:rPr>
              <a:t>Lean In</a:t>
            </a:r>
            <a:endParaRPr sz="2000" dirty="0">
              <a:solidFill>
                <a:srgbClr val="00163B"/>
              </a:solidFill>
            </a:endParaRPr>
          </a:p>
          <a:p>
            <a:pPr marL="1801805" lvl="3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da-DK" sz="2000" dirty="0">
                <a:solidFill>
                  <a:srgbClr val="00163B"/>
                </a:solidFill>
              </a:rPr>
              <a:t>Guidelines for students (collab with ESN)</a:t>
            </a:r>
          </a:p>
          <a:p>
            <a:pPr marL="1801805" lvl="3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da-DK" sz="2000" dirty="0">
                <a:solidFill>
                  <a:srgbClr val="00163B"/>
                </a:solidFill>
              </a:rPr>
              <a:t>Zoom Open Mice, Quiz, </a:t>
            </a:r>
          </a:p>
          <a:p>
            <a:pPr marL="1801805" lvl="3" indent="-342900" algn="l" rtl="0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Wingdings" pitchFamily="2" charset="2"/>
              <a:buChar char="§"/>
            </a:pPr>
            <a:r>
              <a:rPr lang="en-US" sz="2000" dirty="0">
                <a:solidFill>
                  <a:srgbClr val="00163B"/>
                </a:solidFill>
              </a:rPr>
              <a:t>Meet other culture on zoom</a:t>
            </a:r>
            <a:endParaRPr sz="2000" dirty="0">
              <a:solidFill>
                <a:srgbClr val="00163B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dirty="0">
              <a:solidFill>
                <a:srgbClr val="00163B"/>
              </a:solidFill>
            </a:endParaRPr>
          </a:p>
          <a:p>
            <a:pPr marL="0" lvl="1" indent="0" algn="l" rtl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rgbClr val="00163B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3"/>
          <p:cNvPicPr preferRelativeResize="0"/>
          <p:nvPr/>
        </p:nvPicPr>
        <p:blipFill rotWithShape="1">
          <a:blip r:embed="rId3">
            <a:alphaModFix amt="35000"/>
          </a:blip>
          <a:srcRect b="12294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3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3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937120" y="3135096"/>
            <a:ext cx="725662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6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13.Other topics?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14"/>
          <p:cNvPicPr preferRelativeResize="0"/>
          <p:nvPr/>
        </p:nvPicPr>
        <p:blipFill rotWithShape="1">
          <a:blip r:embed="rId3">
            <a:alphaModFix amt="35000"/>
          </a:blip>
          <a:srcRect b="12294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4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4"/>
          <p:cNvSpPr txBox="1"/>
          <p:nvPr/>
        </p:nvSpPr>
        <p:spPr>
          <a:xfrm>
            <a:off x="466300" y="3441450"/>
            <a:ext cx="7984500" cy="11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3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14.Next Board meeting 45th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3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– 8 April 2021 at 16:30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"/>
          <p:cNvSpPr txBox="1">
            <a:spLocks noGrp="1"/>
          </p:cNvSpPr>
          <p:nvPr>
            <p:ph type="body" idx="1"/>
          </p:nvPr>
        </p:nvSpPr>
        <p:spPr>
          <a:xfrm>
            <a:off x="574686" y="1571277"/>
            <a:ext cx="9384600" cy="50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Approval of the agenda</a:t>
            </a:r>
            <a:endParaRPr sz="1200" dirty="0"/>
          </a:p>
          <a:p>
            <a:pPr marL="457200" lvl="0" indent="-419100" algn="l" rtl="0"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Choice of minutes taker </a:t>
            </a:r>
            <a:endParaRPr sz="1200" dirty="0"/>
          </a:p>
          <a:p>
            <a:pPr marL="457200" lvl="0" indent="-419100" algn="l" rtl="0"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Approval of the minutes (43rd meeting)</a:t>
            </a:r>
            <a:endParaRPr dirty="0">
              <a:solidFill>
                <a:srgbClr val="00163B"/>
              </a:solidFill>
            </a:endParaRPr>
          </a:p>
          <a:p>
            <a:pPr marL="372663" lvl="0" indent="-372663" algn="l" rtl="0"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 Collaboration with HK (guests from HK - Dorte and Augusta)</a:t>
            </a:r>
            <a:endParaRPr dirty="0">
              <a:solidFill>
                <a:srgbClr val="00163B"/>
              </a:solidFill>
            </a:endParaRPr>
          </a:p>
          <a:p>
            <a:pPr marL="457200" lvl="0" indent="-419100" algn="l" rtl="0"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Constitution of the board</a:t>
            </a:r>
            <a:endParaRPr sz="1200" dirty="0"/>
          </a:p>
          <a:p>
            <a:pPr marL="457200" lvl="0" indent="-419100" algn="l" rtl="0"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Board meetings for the whole year</a:t>
            </a:r>
            <a:endParaRPr dirty="0">
              <a:solidFill>
                <a:srgbClr val="00163B"/>
              </a:solidFill>
            </a:endParaRPr>
          </a:p>
          <a:p>
            <a:pPr marL="372663" lvl="0" indent="-372663" algn="l" rtl="0"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 Annual general meeting</a:t>
            </a:r>
            <a:endParaRPr dirty="0">
              <a:solidFill>
                <a:srgbClr val="00163B"/>
              </a:solidFill>
            </a:endParaRPr>
          </a:p>
          <a:p>
            <a:pPr marL="372663" lvl="0" indent="-372663" algn="l" rtl="0"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 Orientation from chairmanship</a:t>
            </a:r>
            <a:endParaRPr dirty="0">
              <a:solidFill>
                <a:srgbClr val="00163B"/>
              </a:solidFill>
            </a:endParaRPr>
          </a:p>
          <a:p>
            <a:pPr marL="372663" indent="-372663">
              <a:spcBef>
                <a:spcPts val="480"/>
              </a:spcBef>
              <a:buFont typeface="Arial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 Financial situation / Treasurer</a:t>
            </a:r>
            <a:endParaRPr dirty="0">
              <a:solidFill>
                <a:srgbClr val="00163B"/>
              </a:solidFill>
            </a:endParaRPr>
          </a:p>
          <a:p>
            <a:pPr marL="372663" indent="-372663">
              <a:spcBef>
                <a:spcPts val="480"/>
              </a:spcBef>
              <a:buFont typeface="Arial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 Orientation from the student representatives in the Cphbusiness’ board of   directors</a:t>
            </a:r>
            <a:endParaRPr dirty="0">
              <a:solidFill>
                <a:srgbClr val="00163B"/>
              </a:solidFill>
            </a:endParaRPr>
          </a:p>
          <a:p>
            <a:pPr marL="372663" indent="-372663">
              <a:spcBef>
                <a:spcPts val="480"/>
              </a:spcBef>
              <a:buFont typeface="Arial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 Collaboration with business partners</a:t>
            </a:r>
            <a:endParaRPr dirty="0">
              <a:solidFill>
                <a:srgbClr val="00163B"/>
              </a:solidFill>
            </a:endParaRPr>
          </a:p>
          <a:p>
            <a:pPr marL="372663" indent="-372663">
              <a:spcBef>
                <a:spcPts val="480"/>
              </a:spcBef>
              <a:buFont typeface="Arial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 Activities - spring 2021</a:t>
            </a:r>
            <a:endParaRPr dirty="0">
              <a:solidFill>
                <a:srgbClr val="00163B"/>
              </a:solidFill>
            </a:endParaRPr>
          </a:p>
          <a:p>
            <a:pPr marL="457200" lvl="0" indent="-419100" algn="l" rtl="0"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Other topics</a:t>
            </a:r>
            <a:endParaRPr sz="1200" dirty="0"/>
          </a:p>
          <a:p>
            <a:pPr marL="457200" lvl="0" indent="-419100" algn="l" rtl="0">
              <a:spcBef>
                <a:spcPts val="480"/>
              </a:spcBef>
              <a:spcAft>
                <a:spcPts val="0"/>
              </a:spcAft>
              <a:buSzPts val="1800"/>
              <a:buAutoNum type="arabicPeriod"/>
            </a:pPr>
            <a:r>
              <a:rPr lang="da-DK" dirty="0">
                <a:solidFill>
                  <a:srgbClr val="00163B"/>
                </a:solidFill>
              </a:rPr>
              <a:t>Next meetings</a:t>
            </a:r>
            <a:endParaRPr sz="1200" dirty="0"/>
          </a:p>
        </p:txBody>
      </p:sp>
      <p:sp>
        <p:nvSpPr>
          <p:cNvPr id="48" name="Google Shape;48;p2"/>
          <p:cNvSpPr txBox="1">
            <a:spLocks noGrp="1"/>
          </p:cNvSpPr>
          <p:nvPr>
            <p:ph type="body" idx="3"/>
          </p:nvPr>
        </p:nvSpPr>
        <p:spPr>
          <a:xfrm>
            <a:off x="574673" y="689231"/>
            <a:ext cx="8790000" cy="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4" lvl="0" indent="-372664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b="1">
                <a:solidFill>
                  <a:srgbClr val="8C0026"/>
                </a:solidFill>
              </a:rPr>
              <a:t>Agenda</a:t>
            </a: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2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2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3"/>
          <p:cNvPicPr preferRelativeResize="0"/>
          <p:nvPr/>
        </p:nvPicPr>
        <p:blipFill rotWithShape="1">
          <a:blip r:embed="rId3">
            <a:alphaModFix amt="35000"/>
          </a:blip>
          <a:srcRect b="12294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3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3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3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1. Approval of the agenda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4"/>
          <p:cNvPicPr preferRelativeResize="0"/>
          <p:nvPr/>
        </p:nvPicPr>
        <p:blipFill rotWithShape="1">
          <a:blip r:embed="rId3">
            <a:alphaModFix amt="35000"/>
          </a:blip>
          <a:srcRect b="12294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4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4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4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2. Choice of minutes taker</a:t>
            </a:r>
            <a:endParaRPr sz="40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5"/>
          <p:cNvPicPr preferRelativeResize="0"/>
          <p:nvPr/>
        </p:nvPicPr>
        <p:blipFill rotWithShape="1">
          <a:blip r:embed="rId3">
            <a:alphaModFix amt="35000"/>
          </a:blip>
          <a:srcRect b="12294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5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4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3. Approval of the minutes from the 43th board meeting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"/>
          <p:cNvSpPr txBox="1">
            <a:spLocks noGrp="1"/>
          </p:cNvSpPr>
          <p:nvPr>
            <p:ph type="body" idx="3"/>
          </p:nvPr>
        </p:nvSpPr>
        <p:spPr>
          <a:xfrm>
            <a:off x="554735" y="889056"/>
            <a:ext cx="87081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4" lvl="0" indent="-372664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b="1">
                <a:solidFill>
                  <a:srgbClr val="8C0026"/>
                </a:solidFill>
              </a:rPr>
              <a:t>4. Collaboration with HK</a:t>
            </a:r>
            <a:endParaRPr>
              <a:solidFill>
                <a:srgbClr val="00163B"/>
              </a:solidFill>
            </a:endParaRPr>
          </a:p>
          <a:p>
            <a:pPr marL="372664" lvl="0" indent="-372664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endParaRPr b="1">
              <a:solidFill>
                <a:srgbClr val="8C0026"/>
              </a:solidFill>
            </a:endParaRPr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1"/>
          </p:nvPr>
        </p:nvSpPr>
        <p:spPr>
          <a:xfrm>
            <a:off x="554735" y="1781299"/>
            <a:ext cx="8708018" cy="5324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a-DK" sz="1800" b="1" dirty="0">
                <a:solidFill>
                  <a:srgbClr val="00163B"/>
                </a:solidFill>
              </a:rPr>
              <a:t>Guests from HK:</a:t>
            </a:r>
            <a:endParaRPr dirty="0"/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da-DK" sz="1800" dirty="0">
                <a:solidFill>
                  <a:srgbClr val="00163B"/>
                </a:solidFill>
              </a:rPr>
              <a:t>Dorte Omdal</a:t>
            </a:r>
            <a:endParaRPr sz="1800" dirty="0">
              <a:solidFill>
                <a:srgbClr val="00163B"/>
              </a:solidFill>
            </a:endParaRPr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da-DK" sz="1800" dirty="0">
                <a:solidFill>
                  <a:srgbClr val="00163B"/>
                </a:solidFill>
              </a:rPr>
              <a:t>Augusta Palm Ehrenreich</a:t>
            </a:r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endParaRPr lang="da-DK" sz="1800" dirty="0">
              <a:solidFill>
                <a:srgbClr val="00163B"/>
              </a:solidFill>
            </a:endParaRPr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endParaRPr lang="da-DK" sz="1800" dirty="0">
              <a:solidFill>
                <a:srgbClr val="00163B"/>
              </a:solidFill>
            </a:endParaRPr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endParaRPr sz="1800" dirty="0">
              <a:solidFill>
                <a:srgbClr val="00163B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>
              <a:solidFill>
                <a:srgbClr val="00163B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>
              <a:solidFill>
                <a:srgbClr val="00163B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800" dirty="0">
              <a:solidFill>
                <a:srgbClr val="00163B"/>
              </a:solidFill>
            </a:endParaRPr>
          </a:p>
          <a:p>
            <a:pPr marL="0" lvl="1" indent="0" algn="l" rtl="0">
              <a:spcBef>
                <a:spcPts val="540"/>
              </a:spcBef>
              <a:spcAft>
                <a:spcPts val="0"/>
              </a:spcAft>
              <a:buSzPts val="2700"/>
              <a:buNone/>
            </a:pPr>
            <a:endParaRPr sz="2700" dirty="0">
              <a:solidFill>
                <a:srgbClr val="00163B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f7b239ee0_0_0"/>
          <p:cNvSpPr txBox="1">
            <a:spLocks noGrp="1"/>
          </p:cNvSpPr>
          <p:nvPr>
            <p:ph type="body" idx="3"/>
          </p:nvPr>
        </p:nvSpPr>
        <p:spPr>
          <a:xfrm>
            <a:off x="554735" y="872406"/>
            <a:ext cx="87081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3" lvl="0" indent="-372663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b="1">
                <a:solidFill>
                  <a:srgbClr val="8C0026"/>
                </a:solidFill>
              </a:rPr>
              <a:t>5. Constitution of the board</a:t>
            </a:r>
            <a:endParaRPr>
              <a:solidFill>
                <a:srgbClr val="00163B"/>
              </a:solidFill>
            </a:endParaRPr>
          </a:p>
          <a:p>
            <a:pPr marL="372663" lvl="0" indent="-372663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endParaRPr b="1">
              <a:solidFill>
                <a:srgbClr val="8C0026"/>
              </a:solidFill>
            </a:endParaRPr>
          </a:p>
        </p:txBody>
      </p:sp>
      <p:sp>
        <p:nvSpPr>
          <p:cNvPr id="92" name="Google Shape;92;gaf7b239ee0_0_0"/>
          <p:cNvSpPr txBox="1">
            <a:spLocks noGrp="1"/>
          </p:cNvSpPr>
          <p:nvPr>
            <p:ph type="body" idx="1"/>
          </p:nvPr>
        </p:nvSpPr>
        <p:spPr>
          <a:xfrm>
            <a:off x="554724" y="1781300"/>
            <a:ext cx="9384600" cy="5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a-DK" sz="1800" b="1">
                <a:solidFill>
                  <a:srgbClr val="00163B"/>
                </a:solidFill>
              </a:rPr>
              <a:t>Board members:</a:t>
            </a:r>
            <a:endParaRPr/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da-DK" sz="1800">
                <a:solidFill>
                  <a:srgbClr val="00163B"/>
                </a:solidFill>
              </a:rPr>
              <a:t>Nicoline Ravn Grønbech</a:t>
            </a:r>
            <a:endParaRPr sz="1800">
              <a:solidFill>
                <a:srgbClr val="00163B"/>
              </a:solidFill>
            </a:endParaRPr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da-DK" sz="1800">
                <a:solidFill>
                  <a:srgbClr val="00163B"/>
                </a:solidFill>
              </a:rPr>
              <a:t>Jamie Marie Schmidt</a:t>
            </a:r>
            <a:endParaRPr sz="1800">
              <a:solidFill>
                <a:srgbClr val="00163B"/>
              </a:solidFill>
            </a:endParaRPr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da-DK" sz="1800">
                <a:solidFill>
                  <a:srgbClr val="00163B"/>
                </a:solidFill>
              </a:rPr>
              <a:t>Monika Gailiute</a:t>
            </a:r>
            <a:endParaRPr sz="1800">
              <a:solidFill>
                <a:srgbClr val="00163B"/>
              </a:solidFill>
            </a:endParaRPr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da-DK" sz="1800">
                <a:solidFill>
                  <a:srgbClr val="00163B"/>
                </a:solidFill>
              </a:rPr>
              <a:t>Angel Manuel Fernandez Alcantara</a:t>
            </a:r>
            <a:endParaRPr/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da-DK" sz="1800">
                <a:solidFill>
                  <a:srgbClr val="00163B"/>
                </a:solidFill>
              </a:rPr>
              <a:t>Jana Bubáková</a:t>
            </a:r>
            <a:endParaRPr sz="1800">
              <a:solidFill>
                <a:srgbClr val="00163B"/>
              </a:solidFill>
            </a:endParaRPr>
          </a:p>
          <a:p>
            <a:pPr marL="285750" lvl="1" indent="-28575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da-DK" sz="1800">
                <a:solidFill>
                  <a:srgbClr val="00163B"/>
                </a:solidFill>
              </a:rPr>
              <a:t>Charlotte Dalgaard, Cphbusiness</a:t>
            </a:r>
            <a:endParaRPr sz="1800">
              <a:solidFill>
                <a:srgbClr val="00163B"/>
              </a:solidFill>
            </a:endParaRPr>
          </a:p>
          <a:p>
            <a:pPr marL="0" lvl="1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b="1">
              <a:solidFill>
                <a:srgbClr val="00163B"/>
              </a:solidFill>
            </a:endParaRPr>
          </a:p>
          <a:p>
            <a:pPr marL="0" lvl="1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da-DK" sz="1800" b="1">
                <a:solidFill>
                  <a:srgbClr val="00163B"/>
                </a:solidFill>
              </a:rPr>
              <a:t>Board: 5 members + 3 alternates</a:t>
            </a:r>
            <a:endParaRPr/>
          </a:p>
          <a:p>
            <a:pPr marL="514350" lvl="1" indent="-514350" algn="l" rtl="0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da-DK" sz="1800">
                <a:solidFill>
                  <a:srgbClr val="00163B"/>
                </a:solidFill>
              </a:rPr>
              <a:t>Chairman: Angel Manuel Fernandez Alcantara</a:t>
            </a:r>
            <a:endParaRPr/>
          </a:p>
          <a:p>
            <a:pPr marL="514350" lvl="1" indent="-514350" algn="l" rtl="0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da-DK" sz="1800">
                <a:solidFill>
                  <a:srgbClr val="00163B"/>
                </a:solidFill>
              </a:rPr>
              <a:t>Vice Chairman: Jana Bubáková</a:t>
            </a:r>
            <a:endParaRPr/>
          </a:p>
          <a:p>
            <a:pPr marL="514350" lvl="1" indent="-514350" algn="l" rtl="0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da-DK" sz="1800">
                <a:solidFill>
                  <a:srgbClr val="00163B"/>
                </a:solidFill>
              </a:rPr>
              <a:t>Treasurer: Nicoline Ravn Grønbech (representative in board of directors)</a:t>
            </a:r>
            <a:endParaRPr sz="1800">
              <a:solidFill>
                <a:srgbClr val="00163B"/>
              </a:solidFill>
            </a:endParaRPr>
          </a:p>
          <a:p>
            <a:pPr marL="514350" lvl="1" indent="-514350" algn="l" rtl="0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da-DK" sz="1800">
                <a:solidFill>
                  <a:srgbClr val="00163B"/>
                </a:solidFill>
              </a:rPr>
              <a:t>Monika Gailiute</a:t>
            </a:r>
            <a:endParaRPr sz="1800">
              <a:solidFill>
                <a:srgbClr val="00163B"/>
              </a:solidFill>
            </a:endParaRPr>
          </a:p>
          <a:p>
            <a:pPr marL="514350" lvl="1" indent="-514350" algn="l" rtl="0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da-DK" sz="1800">
                <a:solidFill>
                  <a:srgbClr val="00163B"/>
                </a:solidFill>
              </a:rPr>
              <a:t>Jamie Marie Schmidt (representative in board of directors)</a:t>
            </a:r>
            <a:endParaRPr/>
          </a:p>
          <a:p>
            <a:pPr marL="0" lvl="1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163B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rgbClr val="00163B"/>
                </a:solidFill>
              </a:rPr>
              <a:t>Secretary: </a:t>
            </a:r>
            <a:r>
              <a:rPr lang="da-DK">
                <a:solidFill>
                  <a:srgbClr val="00163B"/>
                </a:solidFill>
              </a:rPr>
              <a:t>Charlotte Dalgaard</a:t>
            </a:r>
            <a:endParaRPr sz="1800">
              <a:solidFill>
                <a:srgbClr val="00163B"/>
              </a:solidFill>
            </a:endParaRPr>
          </a:p>
          <a:p>
            <a:pPr marL="0" lvl="1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da-DK" sz="1800">
                <a:solidFill>
                  <a:srgbClr val="00163B"/>
                </a:solidFill>
              </a:rPr>
              <a:t>3 Alternates – no candidates</a:t>
            </a:r>
            <a:endParaRPr/>
          </a:p>
          <a:p>
            <a:pPr marL="0" lvl="1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00163B"/>
              </a:solidFill>
            </a:endParaRPr>
          </a:p>
          <a:p>
            <a:pPr marL="0" lvl="1" indent="0" algn="l" rtl="0">
              <a:spcBef>
                <a:spcPts val="540"/>
              </a:spcBef>
              <a:spcAft>
                <a:spcPts val="0"/>
              </a:spcAft>
              <a:buSzPts val="2700"/>
              <a:buNone/>
            </a:pPr>
            <a:endParaRPr sz="2700">
              <a:solidFill>
                <a:srgbClr val="00163B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554733" y="1781299"/>
            <a:ext cx="9141970" cy="5437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355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44th meeting: 18 </a:t>
            </a:r>
            <a:r>
              <a:rPr lang="da-DK" sz="2600" dirty="0" err="1">
                <a:solidFill>
                  <a:srgbClr val="00163B"/>
                </a:solidFill>
              </a:rPr>
              <a:t>January</a:t>
            </a:r>
            <a:r>
              <a:rPr lang="da-DK" sz="2600" dirty="0">
                <a:solidFill>
                  <a:srgbClr val="00163B"/>
                </a:solidFill>
              </a:rPr>
              <a:t> 2021 (16:30)</a:t>
            </a:r>
            <a:endParaRPr sz="2600" dirty="0">
              <a:solidFill>
                <a:srgbClr val="00163B"/>
              </a:solidFill>
            </a:endParaRPr>
          </a:p>
          <a:p>
            <a:pPr marL="46355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45th meeting: 8 April 2021 (16:30)</a:t>
            </a:r>
            <a:endParaRPr sz="2600" dirty="0">
              <a:solidFill>
                <a:srgbClr val="00163B"/>
              </a:solidFill>
            </a:endParaRPr>
          </a:p>
          <a:p>
            <a:pPr marL="46355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46th meeting: 6 September 2021 (16:30)</a:t>
            </a:r>
            <a:endParaRPr sz="2600" dirty="0">
              <a:solidFill>
                <a:srgbClr val="00163B"/>
              </a:solidFill>
            </a:endParaRPr>
          </a:p>
          <a:p>
            <a:pPr marL="463550" lvl="1" indent="-457200" algn="l" rtl="0">
              <a:spcBef>
                <a:spcPts val="54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47th meeting: 11 November 2021 (16:30)</a:t>
            </a:r>
            <a:endParaRPr sz="2600" dirty="0">
              <a:solidFill>
                <a:srgbClr val="00163B"/>
              </a:solidFill>
            </a:endParaRPr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3"/>
          </p:nvPr>
        </p:nvSpPr>
        <p:spPr>
          <a:xfrm>
            <a:off x="554733" y="855477"/>
            <a:ext cx="9141971" cy="734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4" lvl="0" indent="-372664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b="1">
                <a:solidFill>
                  <a:srgbClr val="8C0026"/>
                </a:solidFill>
              </a:rPr>
              <a:t>6. Board meeting 2021</a:t>
            </a:r>
            <a:endParaRPr/>
          </a:p>
        </p:txBody>
      </p:sp>
      <p:sp>
        <p:nvSpPr>
          <p:cNvPr id="100" name="Google Shape;100;p12"/>
          <p:cNvSpPr/>
          <p:nvPr/>
        </p:nvSpPr>
        <p:spPr>
          <a:xfrm>
            <a:off x="8759502" y="5986280"/>
            <a:ext cx="720000" cy="720000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2"/>
          <p:cNvSpPr/>
          <p:nvPr/>
        </p:nvSpPr>
        <p:spPr>
          <a:xfrm>
            <a:off x="7623031" y="4826350"/>
            <a:ext cx="1761574" cy="1688151"/>
          </a:xfrm>
          <a:prstGeom prst="ellipse">
            <a:avLst/>
          </a:prstGeom>
          <a:solidFill>
            <a:srgbClr val="8C00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f7b239ee0_0_14"/>
          <p:cNvSpPr txBox="1">
            <a:spLocks noGrp="1"/>
          </p:cNvSpPr>
          <p:nvPr>
            <p:ph type="body" idx="1"/>
          </p:nvPr>
        </p:nvSpPr>
        <p:spPr>
          <a:xfrm>
            <a:off x="554733" y="1781299"/>
            <a:ext cx="9141900" cy="54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" lvl="1" indent="0" algn="l" rtl="0">
              <a:spcBef>
                <a:spcPts val="540"/>
              </a:spcBef>
              <a:spcAft>
                <a:spcPts val="0"/>
              </a:spcAft>
              <a:buClr>
                <a:srgbClr val="00163B"/>
              </a:buClr>
              <a:buSzPts val="2600"/>
              <a:buNone/>
            </a:pPr>
            <a:r>
              <a:rPr lang="da-DK" sz="2600" dirty="0">
                <a:solidFill>
                  <a:srgbClr val="00163B"/>
                </a:solidFill>
              </a:rPr>
              <a:t>Date suggestion:</a:t>
            </a:r>
          </a:p>
          <a:p>
            <a:pPr marL="920750" lvl="2" indent="-457200">
              <a:spcBef>
                <a:spcPts val="540"/>
              </a:spcBef>
              <a:buClr>
                <a:srgbClr val="C00000"/>
              </a:buClr>
              <a:buSzPts val="2600"/>
              <a:buFont typeface="Wingdings" pitchFamily="2" charset="2"/>
              <a:buChar char="§"/>
            </a:pPr>
            <a:r>
              <a:rPr lang="da-DK" sz="2600" dirty="0">
                <a:solidFill>
                  <a:srgbClr val="00163B"/>
                </a:solidFill>
              </a:rPr>
              <a:t>November 3rd 16:30 – 17:30</a:t>
            </a:r>
            <a:endParaRPr sz="2600" dirty="0">
              <a:solidFill>
                <a:srgbClr val="00163B"/>
              </a:solidFill>
            </a:endParaRPr>
          </a:p>
          <a:p>
            <a:pPr marL="807438" lvl="0" indent="0" algn="l" rtl="0">
              <a:spcBef>
                <a:spcPts val="540"/>
              </a:spcBef>
              <a:spcAft>
                <a:spcPts val="0"/>
              </a:spcAft>
              <a:buNone/>
            </a:pPr>
            <a:endParaRPr sz="2600" dirty="0">
              <a:solidFill>
                <a:srgbClr val="00163B"/>
              </a:solidFill>
            </a:endParaRPr>
          </a:p>
        </p:txBody>
      </p:sp>
      <p:sp>
        <p:nvSpPr>
          <p:cNvPr id="108" name="Google Shape;108;gaf7b239ee0_0_14"/>
          <p:cNvSpPr txBox="1">
            <a:spLocks noGrp="1"/>
          </p:cNvSpPr>
          <p:nvPr>
            <p:ph type="body" idx="3"/>
          </p:nvPr>
        </p:nvSpPr>
        <p:spPr>
          <a:xfrm>
            <a:off x="554733" y="855477"/>
            <a:ext cx="91419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2663" lvl="0" indent="-372663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da-DK" sz="3900" b="1">
                <a:solidFill>
                  <a:srgbClr val="8C0026"/>
                </a:solidFill>
              </a:rPr>
              <a:t>7. Annual General Meeting 2021</a:t>
            </a:r>
            <a:endParaRPr sz="3900"/>
          </a:p>
        </p:txBody>
      </p:sp>
      <p:sp>
        <p:nvSpPr>
          <p:cNvPr id="109" name="Google Shape;109;gaf7b239ee0_0_14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af7b239ee0_0_14"/>
          <p:cNvSpPr/>
          <p:nvPr/>
        </p:nvSpPr>
        <p:spPr>
          <a:xfrm>
            <a:off x="7935132" y="1781299"/>
            <a:ext cx="1761600" cy="1688100"/>
          </a:xfrm>
          <a:prstGeom prst="ellipse">
            <a:avLst/>
          </a:prstGeom>
          <a:solidFill>
            <a:srgbClr val="8C0026">
              <a:alpha val="6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562</Words>
  <Application>Microsoft Macintosh PowerPoint</Application>
  <PresentationFormat>Brugerdefineret</PresentationFormat>
  <Paragraphs>191</Paragraphs>
  <Slides>16</Slides>
  <Notes>16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Noto Sans Symbols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Ove Christensen</dc:creator>
  <cp:lastModifiedBy>Charlotte Dalgaard Dela (CDP - Teamleder - Alumni - Cphbusiness)</cp:lastModifiedBy>
  <cp:revision>2</cp:revision>
  <dcterms:created xsi:type="dcterms:W3CDTF">2013-08-30T11:58:37Z</dcterms:created>
  <dcterms:modified xsi:type="dcterms:W3CDTF">2021-02-02T09:41:46Z</dcterms:modified>
</cp:coreProperties>
</file>