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87" r:id="rId5"/>
    <p:sldId id="298" r:id="rId6"/>
    <p:sldId id="290" r:id="rId7"/>
    <p:sldId id="346" r:id="rId8"/>
    <p:sldId id="371" r:id="rId9"/>
    <p:sldId id="376" r:id="rId10"/>
    <p:sldId id="381" r:id="rId11"/>
    <p:sldId id="380" r:id="rId12"/>
    <p:sldId id="383" r:id="rId13"/>
    <p:sldId id="382" r:id="rId14"/>
    <p:sldId id="337" r:id="rId15"/>
    <p:sldId id="378" r:id="rId16"/>
    <p:sldId id="375" r:id="rId17"/>
    <p:sldId id="379" r:id="rId18"/>
    <p:sldId id="342" r:id="rId19"/>
  </p:sldIdLst>
  <p:sldSz cx="9939338" cy="7451725"/>
  <p:notesSz cx="6858000" cy="9144000"/>
  <p:defaultTextStyle>
    <a:defPPr>
      <a:defRPr lang="en-US"/>
    </a:defPPr>
    <a:lvl1pPr marL="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688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377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065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8754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442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131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7819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7508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7">
          <p15:clr>
            <a:srgbClr val="A4A3A4"/>
          </p15:clr>
        </p15:guide>
        <p15:guide id="2" pos="31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63B"/>
    <a:srgbClr val="8C0026"/>
    <a:srgbClr val="750D24"/>
    <a:srgbClr val="404040"/>
    <a:srgbClr val="385C7F"/>
    <a:srgbClr val="9F1132"/>
    <a:srgbClr val="FBB04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76" autoAdjust="0"/>
    <p:restoredTop sz="77879" autoAdjust="0"/>
  </p:normalViewPr>
  <p:slideViewPr>
    <p:cSldViewPr snapToGrid="0" snapToObjects="1">
      <p:cViewPr varScale="1">
        <p:scale>
          <a:sx n="87" d="100"/>
          <a:sy n="87" d="100"/>
        </p:scale>
        <p:origin x="1968" y="200"/>
      </p:cViewPr>
      <p:guideLst>
        <p:guide orient="horz" pos="2347"/>
        <p:guide pos="31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9" d="100"/>
          <a:sy n="119" d="100"/>
        </p:scale>
        <p:origin x="-441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F9727-4AA7-4743-9E28-A2B95FCC3144}" type="datetimeFigureOut">
              <a:rPr lang="da-DK" smtClean="0"/>
              <a:t>01/12/2020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43F94-92DC-C74B-A479-4532430A417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89996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31977-F3AE-124F-A9C2-5BDDEAC30434}" type="datetimeFigureOut">
              <a:rPr lang="da-DK" smtClean="0"/>
              <a:t>01/12/2020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289EEE-E56A-E44A-87BD-FA2239BC982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2832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525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 </a:t>
            </a:r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 </a:t>
            </a:r>
          </a:p>
          <a:p>
            <a:r>
              <a:rPr lang="da-DK" baseline="0" dirty="0"/>
              <a:t> </a:t>
            </a:r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41072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 </a:t>
            </a:r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 </a:t>
            </a:r>
          </a:p>
          <a:p>
            <a:r>
              <a:rPr lang="da-DK" baseline="0" dirty="0"/>
              <a:t> </a:t>
            </a:r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891796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1126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4203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51554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7942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  <a:p>
            <a:endParaRPr lang="en-GB" baseline="0" dirty="0"/>
          </a:p>
          <a:p>
            <a:endParaRPr lang="en-GB" baseline="0" dirty="0"/>
          </a:p>
          <a:p>
            <a:endParaRPr lang="en-GB" baseline="0" dirty="0"/>
          </a:p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97480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  <a:p>
            <a:endParaRPr lang="en-GB" baseline="0" dirty="0"/>
          </a:p>
          <a:p>
            <a:endParaRPr lang="en-GB" baseline="0" dirty="0"/>
          </a:p>
          <a:p>
            <a:endParaRPr lang="en-GB" baseline="0" dirty="0"/>
          </a:p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19283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</p:spPr>
        <p:txBody>
          <a:bodyPr/>
          <a:lstStyle>
            <a:lvl1pPr>
              <a:buNone/>
              <a:defRPr sz="4000" b="0" i="0" baseline="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Skriv titel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8789988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0080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indhold 4"/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1" name="Pladsholder til indhold 4"/>
          <p:cNvSpPr>
            <a:spLocks noGrp="1"/>
          </p:cNvSpPr>
          <p:nvPr>
            <p:ph sz="quarter" idx="13"/>
          </p:nvPr>
        </p:nvSpPr>
        <p:spPr>
          <a:xfrm>
            <a:off x="4988724" y="230158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2" name="Pladsholder til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</p:spPr>
        <p:txBody>
          <a:bodyPr/>
          <a:lstStyle>
            <a:lvl1pPr>
              <a:buNone/>
              <a:defRPr sz="4000" b="0" i="0" baseline="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Skriv titel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54735" y="2205353"/>
            <a:ext cx="4333832" cy="695149"/>
          </a:xfrm>
          <a:prstGeom prst="rect">
            <a:avLst/>
          </a:prstGeom>
        </p:spPr>
        <p:txBody>
          <a:bodyPr lIns="99377" tIns="49688" rIns="99377" bIns="49688" anchor="b"/>
          <a:lstStyle>
            <a:lvl1pPr marL="0" indent="0">
              <a:buNone/>
              <a:defRPr sz="2600" b="1"/>
            </a:lvl1pPr>
            <a:lvl2pPr marL="496885" indent="0">
              <a:buNone/>
              <a:defRPr sz="2200" b="1"/>
            </a:lvl2pPr>
            <a:lvl3pPr marL="993770" indent="0">
              <a:buNone/>
              <a:defRPr sz="2000" b="1"/>
            </a:lvl3pPr>
            <a:lvl4pPr marL="1490655" indent="0">
              <a:buNone/>
              <a:defRPr sz="1700" b="1"/>
            </a:lvl4pPr>
            <a:lvl5pPr marL="1987540" indent="0">
              <a:buNone/>
              <a:defRPr sz="1700" b="1"/>
            </a:lvl5pPr>
            <a:lvl6pPr marL="2484425" indent="0">
              <a:buNone/>
              <a:defRPr sz="1700" b="1"/>
            </a:lvl6pPr>
            <a:lvl7pPr marL="2981310" indent="0">
              <a:buNone/>
              <a:defRPr sz="1700" b="1"/>
            </a:lvl7pPr>
            <a:lvl8pPr marL="3478195" indent="0">
              <a:buNone/>
              <a:defRPr sz="1700" b="1"/>
            </a:lvl8pPr>
            <a:lvl9pPr marL="3975080" indent="0">
              <a:buNone/>
              <a:defRPr sz="1700" b="1"/>
            </a:lvl9pPr>
          </a:lstStyle>
          <a:p>
            <a:pPr lvl="0"/>
            <a:r>
              <a:rPr lang="en-US"/>
              <a:t>Klik for at redigere teksttypografierne i masteren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5049047" y="2205353"/>
            <a:ext cx="4295678" cy="695149"/>
          </a:xfrm>
          <a:prstGeom prst="rect">
            <a:avLst/>
          </a:prstGeom>
        </p:spPr>
        <p:txBody>
          <a:bodyPr lIns="99377" tIns="49688" rIns="99377" bIns="49688" anchor="b"/>
          <a:lstStyle>
            <a:lvl1pPr marL="0" indent="0">
              <a:buNone/>
              <a:defRPr sz="2600" b="1"/>
            </a:lvl1pPr>
            <a:lvl2pPr marL="496885" indent="0">
              <a:buNone/>
              <a:defRPr sz="2200" b="1"/>
            </a:lvl2pPr>
            <a:lvl3pPr marL="993770" indent="0">
              <a:buNone/>
              <a:defRPr sz="2000" b="1"/>
            </a:lvl3pPr>
            <a:lvl4pPr marL="1490655" indent="0">
              <a:buNone/>
              <a:defRPr sz="1700" b="1"/>
            </a:lvl4pPr>
            <a:lvl5pPr marL="1987540" indent="0">
              <a:buNone/>
              <a:defRPr sz="1700" b="1"/>
            </a:lvl5pPr>
            <a:lvl6pPr marL="2484425" indent="0">
              <a:buNone/>
              <a:defRPr sz="1700" b="1"/>
            </a:lvl6pPr>
            <a:lvl7pPr marL="2981310" indent="0">
              <a:buNone/>
              <a:defRPr sz="1700" b="1"/>
            </a:lvl7pPr>
            <a:lvl8pPr marL="3478195" indent="0">
              <a:buNone/>
              <a:defRPr sz="1700" b="1"/>
            </a:lvl8pPr>
            <a:lvl9pPr marL="3975080" indent="0">
              <a:buNone/>
              <a:defRPr sz="1700" b="1"/>
            </a:lvl9pPr>
          </a:lstStyle>
          <a:p>
            <a:pPr lvl="0"/>
            <a:r>
              <a:rPr lang="en-US"/>
              <a:t>Klik for at redigere teksttypografierne i masteren</a:t>
            </a:r>
          </a:p>
        </p:txBody>
      </p:sp>
      <p:sp>
        <p:nvSpPr>
          <p:cNvPr id="9" name="Pladsholder til indhold 4"/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1" name="Pladsholder til indhold 4"/>
          <p:cNvSpPr>
            <a:spLocks noGrp="1"/>
          </p:cNvSpPr>
          <p:nvPr>
            <p:ph sz="quarter" idx="13"/>
          </p:nvPr>
        </p:nvSpPr>
        <p:spPr>
          <a:xfrm>
            <a:off x="4988724" y="230158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2" name="Pladsholder til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</p:spPr>
        <p:txBody>
          <a:bodyPr/>
          <a:lstStyle>
            <a:lvl1pPr>
              <a:buNone/>
              <a:defRPr sz="4000" b="0" i="0" baseline="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Skriv titel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8180" y="5216207"/>
            <a:ext cx="5963603" cy="615803"/>
          </a:xfrm>
          <a:prstGeom prst="rect">
            <a:avLst/>
          </a:prstGeom>
        </p:spPr>
        <p:txBody>
          <a:bodyPr lIns="99377" tIns="49688" rIns="99377" bIns="49688" anchor="b"/>
          <a:lstStyle>
            <a:lvl1pPr algn="l">
              <a:defRPr sz="2600" b="1">
                <a:solidFill>
                  <a:srgbClr val="9F1132"/>
                </a:solidFill>
              </a:defRPr>
            </a:lvl1pPr>
          </a:lstStyle>
          <a:p>
            <a:r>
              <a:rPr lang="en-US"/>
              <a:t>Klik for at redigere i masteren</a:t>
            </a:r>
            <a:endParaRPr lang="da-DK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948180" y="810705"/>
            <a:ext cx="5963603" cy="4326155"/>
          </a:xfrm>
          <a:prstGeom prst="rect">
            <a:avLst/>
          </a:prstGeom>
        </p:spPr>
        <p:txBody>
          <a:bodyPr lIns="99377" tIns="49688" rIns="99377" bIns="49688"/>
          <a:lstStyle>
            <a:lvl1pPr marL="0" indent="0">
              <a:buNone/>
              <a:defRPr sz="3500"/>
            </a:lvl1pPr>
            <a:lvl2pPr marL="496885" indent="0">
              <a:buNone/>
              <a:defRPr sz="3000"/>
            </a:lvl2pPr>
            <a:lvl3pPr marL="993770" indent="0">
              <a:buNone/>
              <a:defRPr sz="2600"/>
            </a:lvl3pPr>
            <a:lvl4pPr marL="1490655" indent="0">
              <a:buNone/>
              <a:defRPr sz="2200"/>
            </a:lvl4pPr>
            <a:lvl5pPr marL="1987540" indent="0">
              <a:buNone/>
              <a:defRPr sz="2200"/>
            </a:lvl5pPr>
            <a:lvl6pPr marL="2484425" indent="0">
              <a:buNone/>
              <a:defRPr sz="2200"/>
            </a:lvl6pPr>
            <a:lvl7pPr marL="2981310" indent="0">
              <a:buNone/>
              <a:defRPr sz="2200"/>
            </a:lvl7pPr>
            <a:lvl8pPr marL="3478195" indent="0">
              <a:buNone/>
              <a:defRPr sz="2200"/>
            </a:lvl8pPr>
            <a:lvl9pPr marL="3975080" indent="0">
              <a:buNone/>
              <a:defRPr sz="2200"/>
            </a:lvl9pPr>
          </a:lstStyle>
          <a:p>
            <a:r>
              <a:rPr lang="en-US" dirty="0" err="1"/>
              <a:t>Træk</a:t>
            </a:r>
            <a:r>
              <a:rPr lang="en-US" dirty="0"/>
              <a:t> </a:t>
            </a:r>
            <a:r>
              <a:rPr lang="en-US" dirty="0" err="1"/>
              <a:t>billede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pladsholder</a:t>
            </a:r>
            <a:r>
              <a:rPr lang="en-US" dirty="0"/>
              <a:t>,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symbol for at </a:t>
            </a:r>
            <a:r>
              <a:rPr lang="en-US" dirty="0" err="1"/>
              <a:t>tilføje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948180" y="5832010"/>
            <a:ext cx="5963603" cy="874542"/>
          </a:xfrm>
          <a:prstGeom prst="rect">
            <a:avLst/>
          </a:prstGeom>
        </p:spPr>
        <p:txBody>
          <a:bodyPr lIns="99377" tIns="49688" rIns="99377" bIns="49688"/>
          <a:lstStyle>
            <a:lvl1pPr marL="0" indent="0">
              <a:buNone/>
              <a:defRPr sz="2000"/>
            </a:lvl1pPr>
            <a:lvl2pPr marL="496885" indent="0">
              <a:buNone/>
              <a:defRPr sz="1300"/>
            </a:lvl2pPr>
            <a:lvl3pPr marL="993770" indent="0">
              <a:buNone/>
              <a:defRPr sz="1100"/>
            </a:lvl3pPr>
            <a:lvl4pPr marL="1490655" indent="0">
              <a:buNone/>
              <a:defRPr sz="1000"/>
            </a:lvl4pPr>
            <a:lvl5pPr marL="1987540" indent="0">
              <a:buNone/>
              <a:defRPr sz="1000"/>
            </a:lvl5pPr>
            <a:lvl6pPr marL="2484425" indent="0">
              <a:buNone/>
              <a:defRPr sz="1000"/>
            </a:lvl6pPr>
            <a:lvl7pPr marL="2981310" indent="0">
              <a:buNone/>
              <a:defRPr sz="1000"/>
            </a:lvl7pPr>
            <a:lvl8pPr marL="3478195" indent="0">
              <a:buNone/>
              <a:defRPr sz="1000"/>
            </a:lvl8pPr>
            <a:lvl9pPr marL="3975080" indent="0">
              <a:buNone/>
              <a:defRPr sz="1000"/>
            </a:lvl9pPr>
          </a:lstStyle>
          <a:p>
            <a:pPr lvl="0"/>
            <a:r>
              <a:rPr lang="en-US"/>
              <a:t>Klik for at redigere teksttypografierne i masteren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CPHbusiness_Students_RGB_1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1139" y="263523"/>
            <a:ext cx="925178" cy="225811"/>
          </a:xfrm>
          <a:prstGeom prst="rect">
            <a:avLst/>
          </a:prstGeom>
        </p:spPr>
      </p:pic>
      <p:cxnSp>
        <p:nvCxnSpPr>
          <p:cNvPr id="6" name="Lige forbindelse 5"/>
          <p:cNvCxnSpPr/>
          <p:nvPr userDrawn="1"/>
        </p:nvCxnSpPr>
        <p:spPr>
          <a:xfrm>
            <a:off x="0" y="609600"/>
            <a:ext cx="9939338" cy="0"/>
          </a:xfrm>
          <a:prstGeom prst="line">
            <a:avLst/>
          </a:prstGeom>
          <a:ln w="12700" cmpd="sng">
            <a:solidFill>
              <a:srgbClr val="8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Lige forbindelse 7"/>
          <p:cNvCxnSpPr/>
          <p:nvPr userDrawn="1"/>
        </p:nvCxnSpPr>
        <p:spPr>
          <a:xfrm>
            <a:off x="0" y="40792"/>
            <a:ext cx="9939338" cy="0"/>
          </a:xfrm>
          <a:prstGeom prst="line">
            <a:avLst/>
          </a:prstGeom>
          <a:ln w="76200" cmpd="sng">
            <a:solidFill>
              <a:srgbClr val="8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Lige forbindelse 8"/>
          <p:cNvCxnSpPr/>
          <p:nvPr userDrawn="1"/>
        </p:nvCxnSpPr>
        <p:spPr>
          <a:xfrm>
            <a:off x="0" y="7417138"/>
            <a:ext cx="9939338" cy="0"/>
          </a:xfrm>
          <a:prstGeom prst="line">
            <a:avLst/>
          </a:prstGeom>
          <a:ln w="76200" cmpd="sng">
            <a:solidFill>
              <a:srgbClr val="8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3532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6" r:id="rId2"/>
    <p:sldLayoutId id="2147483653" r:id="rId3"/>
    <p:sldLayoutId id="2147483654" r:id="rId4"/>
    <p:sldLayoutId id="2147483655" r:id="rId5"/>
  </p:sldLayoutIdLst>
  <p:txStyles>
    <p:titleStyle>
      <a:lvl1pPr algn="l" defTabSz="496885" rtl="0" eaLnBrk="1" latinLnBrk="0" hangingPunct="1">
        <a:spcBef>
          <a:spcPct val="0"/>
        </a:spcBef>
        <a:buNone/>
        <a:defRPr sz="3600" kern="1200">
          <a:solidFill>
            <a:srgbClr val="FBB040"/>
          </a:solidFill>
          <a:latin typeface="Verdana"/>
          <a:ea typeface="+mj-ea"/>
          <a:cs typeface="Verdana"/>
        </a:defRPr>
      </a:lvl1pPr>
    </p:titleStyle>
    <p:bodyStyle>
      <a:lvl1pPr marL="372664" indent="-372664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1pPr>
      <a:lvl2pPr marL="807438" indent="-310553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2pPr>
      <a:lvl3pPr marL="1242212" indent="-248442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3pPr>
      <a:lvl4pPr marL="1739097" indent="-248442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4pPr>
      <a:lvl5pPr marL="2235982" indent="-248442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5pPr>
      <a:lvl6pPr marL="2732867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29752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26637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23522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688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377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065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754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442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131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7819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7508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10" name="Ellipse 9"/>
          <p:cNvSpPr/>
          <p:nvPr/>
        </p:nvSpPr>
        <p:spPr>
          <a:xfrm>
            <a:off x="259197" y="2323356"/>
            <a:ext cx="4110921" cy="4079582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3701944" y="2588821"/>
            <a:ext cx="3723601" cy="372360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2" name="Tekstfelt 11"/>
          <p:cNvSpPr txBox="1"/>
          <p:nvPr/>
        </p:nvSpPr>
        <p:spPr>
          <a:xfrm>
            <a:off x="623352" y="3131941"/>
            <a:ext cx="74935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43rd </a:t>
            </a:r>
          </a:p>
          <a:p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Constituent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Board meeting</a:t>
            </a:r>
          </a:p>
          <a:p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Cphbusiness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Students</a:t>
            </a:r>
          </a:p>
        </p:txBody>
      </p:sp>
      <p:sp>
        <p:nvSpPr>
          <p:cNvPr id="13" name="Tekstfelt 12"/>
          <p:cNvSpPr txBox="1"/>
          <p:nvPr/>
        </p:nvSpPr>
        <p:spPr>
          <a:xfrm>
            <a:off x="688769" y="5002671"/>
            <a:ext cx="4478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800" dirty="0">
                <a:solidFill>
                  <a:schemeClr val="bg1"/>
                </a:solidFill>
                <a:latin typeface="Verdana"/>
                <a:cs typeface="Verdana"/>
              </a:rPr>
              <a:t>19.11.2020</a:t>
            </a:r>
          </a:p>
        </p:txBody>
      </p:sp>
    </p:spTree>
    <p:extLst>
      <p:ext uri="{BB962C8B-B14F-4D97-AF65-F5344CB8AC3E}">
        <p14:creationId xmlns:p14="http://schemas.microsoft.com/office/powerpoint/2010/main" val="3073046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5" y="1047256"/>
            <a:ext cx="8708018" cy="734043"/>
          </a:xfrm>
        </p:spPr>
        <p:txBody>
          <a:bodyPr/>
          <a:lstStyle/>
          <a:p>
            <a:r>
              <a:rPr lang="da-DK" b="1" dirty="0">
                <a:solidFill>
                  <a:srgbClr val="8C0026"/>
                </a:solidFill>
              </a:rPr>
              <a:t>4. </a:t>
            </a:r>
            <a:r>
              <a:rPr lang="da-DK" b="1" dirty="0" err="1">
                <a:solidFill>
                  <a:srgbClr val="8C0026"/>
                </a:solidFill>
              </a:rPr>
              <a:t>Roles</a:t>
            </a:r>
            <a:r>
              <a:rPr lang="da-DK" b="1" dirty="0">
                <a:solidFill>
                  <a:srgbClr val="8C0026"/>
                </a:solidFill>
              </a:rPr>
              <a:t> in the </a:t>
            </a:r>
            <a:r>
              <a:rPr lang="da-DK" b="1" dirty="0" err="1">
                <a:solidFill>
                  <a:srgbClr val="8C0026"/>
                </a:solidFill>
              </a:rPr>
              <a:t>board</a:t>
            </a:r>
            <a:endParaRPr lang="en-US" dirty="0">
              <a:solidFill>
                <a:srgbClr val="00163B"/>
              </a:solidFill>
            </a:endParaRPr>
          </a:p>
          <a:p>
            <a:endParaRPr lang="da-DK" b="1" dirty="0">
              <a:solidFill>
                <a:srgbClr val="8C0026"/>
              </a:solidFill>
            </a:endParaRPr>
          </a:p>
        </p:txBody>
      </p:sp>
      <p:sp>
        <p:nvSpPr>
          <p:cNvPr id="4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5" y="1781299"/>
            <a:ext cx="8708018" cy="5324039"/>
          </a:xfrm>
        </p:spPr>
        <p:txBody>
          <a:bodyPr/>
          <a:lstStyle/>
          <a:p>
            <a:pPr marL="434774" lvl="1" indent="0">
              <a:buNone/>
            </a:pPr>
            <a:r>
              <a:rPr lang="da-DK" sz="1600" i="1" dirty="0">
                <a:solidFill>
                  <a:srgbClr val="00163B"/>
                </a:solidFill>
              </a:rPr>
              <a:t>”The </a:t>
            </a:r>
            <a:r>
              <a:rPr lang="da-DK" sz="1600" i="1" dirty="0" err="1">
                <a:solidFill>
                  <a:srgbClr val="00163B"/>
                </a:solidFill>
              </a:rPr>
              <a:t>ordinary</a:t>
            </a:r>
            <a:r>
              <a:rPr lang="da-DK" sz="1600" i="1" dirty="0">
                <a:solidFill>
                  <a:srgbClr val="00163B"/>
                </a:solidFill>
              </a:rPr>
              <a:t> </a:t>
            </a:r>
            <a:r>
              <a:rPr lang="da-DK" sz="1600" i="1" dirty="0" err="1">
                <a:solidFill>
                  <a:srgbClr val="00163B"/>
                </a:solidFill>
              </a:rPr>
              <a:t>members</a:t>
            </a:r>
            <a:r>
              <a:rPr lang="da-DK" sz="1600" i="1" dirty="0">
                <a:solidFill>
                  <a:srgbClr val="00163B"/>
                </a:solidFill>
              </a:rPr>
              <a:t> and the </a:t>
            </a:r>
            <a:r>
              <a:rPr lang="da-DK" sz="1600" i="1" dirty="0" err="1">
                <a:solidFill>
                  <a:srgbClr val="00163B"/>
                </a:solidFill>
              </a:rPr>
              <a:t>alternates</a:t>
            </a:r>
            <a:r>
              <a:rPr lang="da-DK" sz="1600" i="1" dirty="0">
                <a:solidFill>
                  <a:srgbClr val="00163B"/>
                </a:solidFill>
              </a:rPr>
              <a:t> must </a:t>
            </a:r>
            <a:r>
              <a:rPr lang="da-DK" sz="1600" i="1" dirty="0" err="1">
                <a:solidFill>
                  <a:srgbClr val="00163B"/>
                </a:solidFill>
              </a:rPr>
              <a:t>be</a:t>
            </a:r>
            <a:r>
              <a:rPr lang="da-DK" sz="1600" i="1" dirty="0">
                <a:solidFill>
                  <a:srgbClr val="00163B"/>
                </a:solidFill>
              </a:rPr>
              <a:t> students at Cphbusiness, and </a:t>
            </a:r>
            <a:r>
              <a:rPr lang="da-DK" sz="1600" i="1" dirty="0" err="1">
                <a:solidFill>
                  <a:srgbClr val="00163B"/>
                </a:solidFill>
              </a:rPr>
              <a:t>should</a:t>
            </a:r>
            <a:r>
              <a:rPr lang="da-DK" sz="1600" i="1" dirty="0">
                <a:solidFill>
                  <a:srgbClr val="00163B"/>
                </a:solidFill>
              </a:rPr>
              <a:t> </a:t>
            </a:r>
            <a:r>
              <a:rPr lang="da-DK" sz="1600" i="1" dirty="0" err="1">
                <a:solidFill>
                  <a:srgbClr val="00163B"/>
                </a:solidFill>
              </a:rPr>
              <a:t>be</a:t>
            </a:r>
            <a:r>
              <a:rPr lang="da-DK" sz="1600" i="1" dirty="0">
                <a:solidFill>
                  <a:srgbClr val="00163B"/>
                </a:solidFill>
              </a:rPr>
              <a:t> </a:t>
            </a:r>
            <a:r>
              <a:rPr lang="da-DK" sz="1600" i="1" dirty="0" err="1">
                <a:solidFill>
                  <a:srgbClr val="00163B"/>
                </a:solidFill>
              </a:rPr>
              <a:t>elected</a:t>
            </a:r>
            <a:r>
              <a:rPr lang="da-DK" sz="1600" i="1" dirty="0">
                <a:solidFill>
                  <a:srgbClr val="00163B"/>
                </a:solidFill>
              </a:rPr>
              <a:t> </a:t>
            </a:r>
            <a:r>
              <a:rPr lang="da-DK" sz="1600" i="1" dirty="0" err="1">
                <a:solidFill>
                  <a:srgbClr val="00163B"/>
                </a:solidFill>
              </a:rPr>
              <a:t>among</a:t>
            </a:r>
            <a:r>
              <a:rPr lang="da-DK" sz="1600" i="1" dirty="0">
                <a:solidFill>
                  <a:srgbClr val="00163B"/>
                </a:solidFill>
              </a:rPr>
              <a:t> the </a:t>
            </a:r>
            <a:r>
              <a:rPr lang="da-DK" sz="1600" i="1" dirty="0" err="1">
                <a:solidFill>
                  <a:srgbClr val="00163B"/>
                </a:solidFill>
              </a:rPr>
              <a:t>volunteers</a:t>
            </a:r>
            <a:r>
              <a:rPr lang="da-DK" sz="1600" i="1" dirty="0">
                <a:solidFill>
                  <a:srgbClr val="00163B"/>
                </a:solidFill>
              </a:rPr>
              <a:t> in the student organisation. The </a:t>
            </a:r>
            <a:r>
              <a:rPr lang="da-DK" sz="1600" i="1" dirty="0" err="1">
                <a:solidFill>
                  <a:srgbClr val="00163B"/>
                </a:solidFill>
              </a:rPr>
              <a:t>election</a:t>
            </a:r>
            <a:r>
              <a:rPr lang="da-DK" sz="1600" i="1" dirty="0">
                <a:solidFill>
                  <a:srgbClr val="00163B"/>
                </a:solidFill>
              </a:rPr>
              <a:t> </a:t>
            </a:r>
            <a:r>
              <a:rPr lang="da-DK" sz="1600" i="1" dirty="0" err="1">
                <a:solidFill>
                  <a:srgbClr val="00163B"/>
                </a:solidFill>
              </a:rPr>
              <a:t>should</a:t>
            </a:r>
            <a:r>
              <a:rPr lang="da-DK" sz="1600" i="1" dirty="0">
                <a:solidFill>
                  <a:srgbClr val="00163B"/>
                </a:solidFill>
              </a:rPr>
              <a:t> </a:t>
            </a:r>
            <a:r>
              <a:rPr lang="da-DK" sz="1600" i="1" dirty="0" err="1">
                <a:solidFill>
                  <a:srgbClr val="00163B"/>
                </a:solidFill>
              </a:rPr>
              <a:t>be</a:t>
            </a:r>
            <a:r>
              <a:rPr lang="da-DK" sz="1600" i="1" dirty="0">
                <a:solidFill>
                  <a:srgbClr val="00163B"/>
                </a:solidFill>
              </a:rPr>
              <a:t> </a:t>
            </a:r>
            <a:r>
              <a:rPr lang="da-DK" sz="1600" i="1" dirty="0" err="1">
                <a:solidFill>
                  <a:srgbClr val="00163B"/>
                </a:solidFill>
              </a:rPr>
              <a:t>based</a:t>
            </a:r>
            <a:r>
              <a:rPr lang="da-DK" sz="1600" i="1" dirty="0">
                <a:solidFill>
                  <a:srgbClr val="00163B"/>
                </a:solidFill>
              </a:rPr>
              <a:t> on </a:t>
            </a:r>
            <a:r>
              <a:rPr lang="da-DK" sz="1600" i="1" dirty="0" err="1">
                <a:solidFill>
                  <a:srgbClr val="00163B"/>
                </a:solidFill>
              </a:rPr>
              <a:t>experience</a:t>
            </a:r>
            <a:r>
              <a:rPr lang="da-DK" sz="1600" i="1" dirty="0">
                <a:solidFill>
                  <a:srgbClr val="00163B"/>
                </a:solidFill>
              </a:rPr>
              <a:t> </a:t>
            </a:r>
            <a:r>
              <a:rPr lang="da-DK" sz="1600" i="1" dirty="0" err="1">
                <a:solidFill>
                  <a:srgbClr val="00163B"/>
                </a:solidFill>
              </a:rPr>
              <a:t>within</a:t>
            </a:r>
            <a:r>
              <a:rPr lang="da-DK" sz="1600" i="1" dirty="0">
                <a:solidFill>
                  <a:srgbClr val="00163B"/>
                </a:solidFill>
              </a:rPr>
              <a:t> the student organisation and relevant </a:t>
            </a:r>
            <a:r>
              <a:rPr lang="da-DK" sz="1600" i="1" dirty="0" err="1">
                <a:solidFill>
                  <a:srgbClr val="00163B"/>
                </a:solidFill>
              </a:rPr>
              <a:t>skills</a:t>
            </a:r>
            <a:r>
              <a:rPr lang="da-DK" sz="1600" i="1" dirty="0">
                <a:solidFill>
                  <a:srgbClr val="00163B"/>
                </a:solidFill>
              </a:rPr>
              <a:t>. If </a:t>
            </a:r>
            <a:r>
              <a:rPr lang="da-DK" sz="1600" i="1" dirty="0" err="1">
                <a:solidFill>
                  <a:srgbClr val="00163B"/>
                </a:solidFill>
              </a:rPr>
              <a:t>possible</a:t>
            </a:r>
            <a:r>
              <a:rPr lang="da-DK" sz="1600" i="1" dirty="0">
                <a:solidFill>
                  <a:srgbClr val="00163B"/>
                </a:solidFill>
              </a:rPr>
              <a:t>, the </a:t>
            </a:r>
            <a:r>
              <a:rPr lang="da-DK" sz="1600" i="1" dirty="0" err="1">
                <a:solidFill>
                  <a:srgbClr val="00163B"/>
                </a:solidFill>
              </a:rPr>
              <a:t>alternates</a:t>
            </a:r>
            <a:r>
              <a:rPr lang="da-DK" sz="1600" i="1" dirty="0">
                <a:solidFill>
                  <a:srgbClr val="00163B"/>
                </a:solidFill>
              </a:rPr>
              <a:t> </a:t>
            </a:r>
            <a:r>
              <a:rPr lang="da-DK" sz="1600" i="1" dirty="0" err="1">
                <a:solidFill>
                  <a:srgbClr val="00163B"/>
                </a:solidFill>
              </a:rPr>
              <a:t>should</a:t>
            </a:r>
            <a:r>
              <a:rPr lang="da-DK" sz="1600" i="1" dirty="0">
                <a:solidFill>
                  <a:srgbClr val="00163B"/>
                </a:solidFill>
              </a:rPr>
              <a:t> </a:t>
            </a:r>
            <a:r>
              <a:rPr lang="da-DK" sz="1600" i="1" dirty="0" err="1">
                <a:solidFill>
                  <a:srgbClr val="00163B"/>
                </a:solidFill>
              </a:rPr>
              <a:t>be</a:t>
            </a:r>
            <a:r>
              <a:rPr lang="da-DK" sz="1600" i="1" dirty="0">
                <a:solidFill>
                  <a:srgbClr val="00163B"/>
                </a:solidFill>
              </a:rPr>
              <a:t> 1st or 2nd semester.”</a:t>
            </a:r>
          </a:p>
          <a:p>
            <a:pPr marL="0" indent="0">
              <a:buNone/>
            </a:pPr>
            <a:endParaRPr lang="en-GB" sz="2400" b="1" dirty="0">
              <a:solidFill>
                <a:srgbClr val="00163B"/>
              </a:solidFill>
            </a:endParaRPr>
          </a:p>
          <a:p>
            <a:pPr marL="0" indent="0">
              <a:buNone/>
            </a:pPr>
            <a:r>
              <a:rPr lang="en-GB" sz="2400" b="1" dirty="0">
                <a:solidFill>
                  <a:srgbClr val="00163B"/>
                </a:solidFill>
              </a:rPr>
              <a:t>Type of board members:</a:t>
            </a:r>
          </a:p>
          <a:p>
            <a:pPr lvl="1">
              <a:buFont typeface="Wingdings" pitchFamily="2" charset="2"/>
              <a:buChar char="§"/>
            </a:pPr>
            <a:r>
              <a:rPr lang="en-GB" sz="2100" dirty="0">
                <a:solidFill>
                  <a:srgbClr val="00163B"/>
                </a:solidFill>
              </a:rPr>
              <a:t>5 ordinary members </a:t>
            </a:r>
          </a:p>
          <a:p>
            <a:pPr lvl="2">
              <a:buFont typeface="Wingdings" pitchFamily="2" charset="2"/>
              <a:buChar char="§"/>
            </a:pPr>
            <a:r>
              <a:rPr lang="en-GB" sz="2100" dirty="0">
                <a:solidFill>
                  <a:srgbClr val="00163B"/>
                </a:solidFill>
              </a:rPr>
              <a:t>Who?</a:t>
            </a:r>
          </a:p>
          <a:p>
            <a:pPr lvl="1">
              <a:buFont typeface="Wingdings" pitchFamily="2" charset="2"/>
              <a:buChar char="§"/>
            </a:pPr>
            <a:r>
              <a:rPr lang="en-GB" sz="2100" dirty="0">
                <a:solidFill>
                  <a:srgbClr val="00163B"/>
                </a:solidFill>
              </a:rPr>
              <a:t>3 alternates</a:t>
            </a:r>
          </a:p>
          <a:p>
            <a:pPr lvl="2">
              <a:buFont typeface="Wingdings" pitchFamily="2" charset="2"/>
              <a:buChar char="§"/>
            </a:pPr>
            <a:r>
              <a:rPr lang="en-GB" sz="2100" dirty="0">
                <a:solidFill>
                  <a:srgbClr val="00163B"/>
                </a:solidFill>
              </a:rPr>
              <a:t>Who? </a:t>
            </a:r>
            <a:endParaRPr lang="en-GB" sz="2900" b="1" dirty="0">
              <a:solidFill>
                <a:srgbClr val="00163B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GB" sz="2200" b="1" dirty="0">
              <a:solidFill>
                <a:srgbClr val="00163B"/>
              </a:solidFill>
            </a:endParaRPr>
          </a:p>
          <a:p>
            <a:pPr marL="0" indent="0">
              <a:buNone/>
            </a:pPr>
            <a:r>
              <a:rPr lang="en-GB" sz="2200" b="1" dirty="0">
                <a:solidFill>
                  <a:srgbClr val="00163B"/>
                </a:solidFill>
              </a:rPr>
              <a:t>Other tasks:</a:t>
            </a:r>
          </a:p>
          <a:p>
            <a:pPr lvl="1">
              <a:buFont typeface="Wingdings" pitchFamily="2" charset="2"/>
              <a:buChar char="§"/>
            </a:pPr>
            <a:r>
              <a:rPr lang="da-DK" sz="2200" dirty="0" err="1">
                <a:solidFill>
                  <a:srgbClr val="00163B"/>
                </a:solidFill>
                <a:sym typeface="Wingdings"/>
              </a:rPr>
              <a:t>Two</a:t>
            </a:r>
            <a:r>
              <a:rPr lang="da-DK" sz="2200" dirty="0">
                <a:solidFill>
                  <a:srgbClr val="00163B"/>
                </a:solidFill>
                <a:sym typeface="Wingdings"/>
              </a:rPr>
              <a:t> student </a:t>
            </a:r>
            <a:r>
              <a:rPr lang="da-DK" sz="2200" dirty="0" err="1">
                <a:solidFill>
                  <a:srgbClr val="00163B"/>
                </a:solidFill>
                <a:sym typeface="Wingdings"/>
              </a:rPr>
              <a:t>representatives</a:t>
            </a:r>
            <a:r>
              <a:rPr lang="da-DK" sz="2200" dirty="0">
                <a:solidFill>
                  <a:srgbClr val="00163B"/>
                </a:solidFill>
                <a:sym typeface="Wingdings"/>
              </a:rPr>
              <a:t> in the </a:t>
            </a:r>
            <a:r>
              <a:rPr lang="da-DK" sz="2200" dirty="0" err="1">
                <a:solidFill>
                  <a:srgbClr val="00163B"/>
                </a:solidFill>
                <a:sym typeface="Wingdings"/>
              </a:rPr>
              <a:t>academy’s</a:t>
            </a:r>
            <a:r>
              <a:rPr lang="da-DK" sz="2200" dirty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2200" dirty="0" err="1">
                <a:solidFill>
                  <a:srgbClr val="00163B"/>
                </a:solidFill>
                <a:sym typeface="Wingdings"/>
              </a:rPr>
              <a:t>board</a:t>
            </a:r>
            <a:r>
              <a:rPr lang="da-DK" sz="2200" dirty="0">
                <a:solidFill>
                  <a:srgbClr val="00163B"/>
                </a:solidFill>
                <a:sym typeface="Wingdings"/>
              </a:rPr>
              <a:t> of </a:t>
            </a:r>
            <a:r>
              <a:rPr lang="da-DK" sz="2200" dirty="0" err="1">
                <a:solidFill>
                  <a:srgbClr val="00163B"/>
                </a:solidFill>
                <a:sym typeface="Wingdings"/>
              </a:rPr>
              <a:t>directors</a:t>
            </a:r>
            <a:endParaRPr lang="da-DK" sz="2200" dirty="0">
              <a:solidFill>
                <a:srgbClr val="00163B"/>
              </a:solidFill>
              <a:sym typeface="Wingdings"/>
            </a:endParaRPr>
          </a:p>
          <a:p>
            <a:pPr lvl="2">
              <a:buFont typeface="Wingdings" pitchFamily="2" charset="2"/>
              <a:buChar char="§"/>
            </a:pPr>
            <a:r>
              <a:rPr lang="da-DK" sz="2200" dirty="0" err="1">
                <a:solidFill>
                  <a:srgbClr val="00163B"/>
                </a:solidFill>
                <a:sym typeface="Wingdings"/>
              </a:rPr>
              <a:t>Who</a:t>
            </a:r>
            <a:r>
              <a:rPr lang="da-DK" sz="2200" dirty="0">
                <a:solidFill>
                  <a:srgbClr val="00163B"/>
                </a:solidFill>
                <a:sym typeface="Wingding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48909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3" y="774379"/>
            <a:ext cx="9141971" cy="734043"/>
          </a:xfrm>
        </p:spPr>
        <p:txBody>
          <a:bodyPr/>
          <a:lstStyle/>
          <a:p>
            <a:r>
              <a:rPr lang="en-GB" b="1" dirty="0">
                <a:solidFill>
                  <a:srgbClr val="8C0026"/>
                </a:solidFill>
              </a:rPr>
              <a:t>5. Guidelines for </a:t>
            </a:r>
          </a:p>
          <a:p>
            <a:r>
              <a:rPr lang="en-GB" b="1" dirty="0">
                <a:solidFill>
                  <a:srgbClr val="8C0026"/>
                </a:solidFill>
              </a:rPr>
              <a:t>			the board</a:t>
            </a:r>
          </a:p>
        </p:txBody>
      </p:sp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3" y="2462530"/>
            <a:ext cx="8829872" cy="720000"/>
          </a:xfrm>
        </p:spPr>
        <p:txBody>
          <a:bodyPr/>
          <a:lstStyle/>
          <a:p>
            <a:pPr marL="457200" lvl="1" indent="-457200">
              <a:buFont typeface="Wingdings" pitchFamily="2" charset="2"/>
              <a:buChar char="§"/>
            </a:pPr>
            <a:r>
              <a:rPr lang="en-GB" sz="2200" dirty="0">
                <a:solidFill>
                  <a:srgbClr val="00163B"/>
                </a:solidFill>
                <a:sym typeface="Wingdings"/>
              </a:rPr>
              <a:t>Any questions?</a:t>
            </a:r>
            <a:endParaRPr lang="en-GB" sz="2200" dirty="0">
              <a:solidFill>
                <a:srgbClr val="00163B"/>
              </a:solidFill>
              <a:highlight>
                <a:srgbClr val="FFFF00"/>
              </a:highlight>
              <a:sym typeface="Wingdings"/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97A8650D-FFCA-924F-AC6A-8384C75A7CFF}"/>
              </a:ext>
            </a:extLst>
          </p:cNvPr>
          <p:cNvSpPr/>
          <p:nvPr/>
        </p:nvSpPr>
        <p:spPr>
          <a:xfrm>
            <a:off x="8965407" y="1881348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6BFA0635-B46E-DA47-95C8-F7FA28FE0775}"/>
              </a:ext>
            </a:extLst>
          </p:cNvPr>
          <p:cNvSpPr/>
          <p:nvPr/>
        </p:nvSpPr>
        <p:spPr>
          <a:xfrm>
            <a:off x="7623031" y="774379"/>
            <a:ext cx="1761574" cy="168815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905846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3" y="2643188"/>
            <a:ext cx="9141970" cy="4311794"/>
          </a:xfrm>
        </p:spPr>
        <p:txBody>
          <a:bodyPr/>
          <a:lstStyle/>
          <a:p>
            <a:pPr marL="457200" lvl="1" indent="-457200">
              <a:buFont typeface="Wingdings" pitchFamily="2" charset="2"/>
              <a:buChar char="§"/>
            </a:pPr>
            <a:r>
              <a:rPr lang="en-GB" sz="2700" dirty="0">
                <a:solidFill>
                  <a:srgbClr val="00163B"/>
                </a:solidFill>
                <a:sym typeface="Wingdings"/>
              </a:rPr>
              <a:t>Any questions?</a:t>
            </a:r>
          </a:p>
          <a:p>
            <a:pPr marL="457200" lvl="1" indent="-457200">
              <a:buFontTx/>
              <a:buChar char="-"/>
            </a:pPr>
            <a:endParaRPr lang="en-GB" sz="2700" b="1" dirty="0">
              <a:solidFill>
                <a:srgbClr val="00163B"/>
              </a:solidFill>
              <a:sym typeface="Wingdings"/>
            </a:endParaRP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3" y="1049440"/>
            <a:ext cx="9141971" cy="734043"/>
          </a:xfrm>
        </p:spPr>
        <p:txBody>
          <a:bodyPr/>
          <a:lstStyle/>
          <a:p>
            <a:r>
              <a:rPr lang="en-GB" b="1" dirty="0">
                <a:solidFill>
                  <a:srgbClr val="8C0026"/>
                </a:solidFill>
              </a:rPr>
              <a:t>6. Formalities of </a:t>
            </a:r>
          </a:p>
          <a:p>
            <a:r>
              <a:rPr lang="en-GB" b="1" dirty="0">
                <a:solidFill>
                  <a:srgbClr val="8C0026"/>
                </a:solidFill>
              </a:rPr>
              <a:t>			the student organisation</a:t>
            </a:r>
          </a:p>
        </p:txBody>
      </p:sp>
      <p:sp>
        <p:nvSpPr>
          <p:cNvPr id="8" name="Ellipse 7"/>
          <p:cNvSpPr/>
          <p:nvPr/>
        </p:nvSpPr>
        <p:spPr>
          <a:xfrm>
            <a:off x="8652405" y="6096164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7310029" y="4989195"/>
            <a:ext cx="1761574" cy="168815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857547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id="{A854FE3D-DD17-4CBC-82AD-7F0229DFC2D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b="1" dirty="0">
                <a:solidFill>
                  <a:srgbClr val="8C0026"/>
                </a:solidFill>
              </a:rPr>
              <a:t>7. Board meetings in 2021</a:t>
            </a:r>
            <a:endParaRPr lang="da-DK" dirty="0"/>
          </a:p>
        </p:txBody>
      </p:sp>
      <p:sp>
        <p:nvSpPr>
          <p:cNvPr id="3" name="Pladsholder til indhold 1">
            <a:extLst>
              <a:ext uri="{FF2B5EF4-FFF2-40B4-BE49-F238E27FC236}">
                <a16:creationId xmlns:a16="http://schemas.microsoft.com/office/drawing/2014/main" id="{23D5F12E-CB11-664D-8794-6E287CB02A82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54733" y="2643188"/>
            <a:ext cx="9141970" cy="4311794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GB" sz="2400" dirty="0">
                <a:solidFill>
                  <a:srgbClr val="00163B"/>
                </a:solidFill>
              </a:rPr>
              <a:t>44</a:t>
            </a:r>
            <a:r>
              <a:rPr lang="en-GB" sz="2400" baseline="30000" dirty="0">
                <a:solidFill>
                  <a:srgbClr val="00163B"/>
                </a:solidFill>
              </a:rPr>
              <a:t>th</a:t>
            </a:r>
            <a:r>
              <a:rPr lang="en-GB" sz="2400" dirty="0">
                <a:solidFill>
                  <a:srgbClr val="00163B"/>
                </a:solidFill>
              </a:rPr>
              <a:t> meeting: January 11/1 or 14/1</a:t>
            </a:r>
            <a:endParaRPr lang="da-DK" sz="2400" dirty="0">
              <a:solidFill>
                <a:srgbClr val="00163B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GB" sz="2400" dirty="0">
                <a:solidFill>
                  <a:srgbClr val="00163B"/>
                </a:solidFill>
              </a:rPr>
              <a:t>45</a:t>
            </a:r>
            <a:r>
              <a:rPr lang="en-GB" sz="2400" baseline="30000" dirty="0">
                <a:solidFill>
                  <a:srgbClr val="00163B"/>
                </a:solidFill>
              </a:rPr>
              <a:t>th</a:t>
            </a:r>
            <a:r>
              <a:rPr lang="en-GB" sz="2400" dirty="0">
                <a:solidFill>
                  <a:srgbClr val="00163B"/>
                </a:solidFill>
              </a:rPr>
              <a:t> meeting: April 8/4 or 15/4</a:t>
            </a:r>
            <a:endParaRPr lang="da-DK" sz="2400" dirty="0">
              <a:solidFill>
                <a:srgbClr val="00163B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GB" sz="2400" dirty="0">
                <a:solidFill>
                  <a:srgbClr val="00163B"/>
                </a:solidFill>
              </a:rPr>
              <a:t>46</a:t>
            </a:r>
            <a:r>
              <a:rPr lang="en-GB" sz="2400" baseline="30000" dirty="0">
                <a:solidFill>
                  <a:srgbClr val="00163B"/>
                </a:solidFill>
              </a:rPr>
              <a:t>th</a:t>
            </a:r>
            <a:r>
              <a:rPr lang="en-GB" sz="2400" dirty="0">
                <a:solidFill>
                  <a:srgbClr val="00163B"/>
                </a:solidFill>
              </a:rPr>
              <a:t> meeting: September 6/9 or 9/9</a:t>
            </a:r>
            <a:endParaRPr lang="da-DK" sz="2400" dirty="0">
              <a:solidFill>
                <a:srgbClr val="00163B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GB" sz="2400" dirty="0">
                <a:solidFill>
                  <a:srgbClr val="00163B"/>
                </a:solidFill>
              </a:rPr>
              <a:t>47</a:t>
            </a:r>
            <a:r>
              <a:rPr lang="en-GB" sz="2400" baseline="30000" dirty="0">
                <a:solidFill>
                  <a:srgbClr val="00163B"/>
                </a:solidFill>
              </a:rPr>
              <a:t>th</a:t>
            </a:r>
            <a:r>
              <a:rPr lang="en-GB" sz="2400" dirty="0">
                <a:solidFill>
                  <a:srgbClr val="00163B"/>
                </a:solidFill>
              </a:rPr>
              <a:t> meeting: November 1/11 or 11/11</a:t>
            </a:r>
            <a:endParaRPr lang="da-DK" sz="2400" dirty="0">
              <a:solidFill>
                <a:srgbClr val="00163B"/>
              </a:solidFill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75CABA4D-3E70-C14F-972E-5024D13353CF}"/>
              </a:ext>
            </a:extLst>
          </p:cNvPr>
          <p:cNvSpPr/>
          <p:nvPr/>
        </p:nvSpPr>
        <p:spPr>
          <a:xfrm>
            <a:off x="8652405" y="6096164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10600784-382D-034D-9F02-D49E2BAEC853}"/>
              </a:ext>
            </a:extLst>
          </p:cNvPr>
          <p:cNvSpPr/>
          <p:nvPr/>
        </p:nvSpPr>
        <p:spPr>
          <a:xfrm>
            <a:off x="7310029" y="4989195"/>
            <a:ext cx="1761574" cy="168815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180643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id="{A854FE3D-DD17-4CBC-82AD-7F0229DFC2D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b="1" dirty="0">
                <a:solidFill>
                  <a:srgbClr val="8C0026"/>
                </a:solidFill>
              </a:rPr>
              <a:t>8. Other topics 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34ECF94-B92A-4132-8649-7A4A6E0D3D5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8789988" cy="461501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200" dirty="0">
                <a:solidFill>
                  <a:srgbClr val="00163B"/>
                </a:solidFill>
              </a:rPr>
              <a:t>Meeting with HK </a:t>
            </a:r>
          </a:p>
          <a:p>
            <a:pPr lvl="1">
              <a:buFont typeface="Wingdings" pitchFamily="2" charset="2"/>
              <a:buChar char="§"/>
            </a:pPr>
            <a:r>
              <a:rPr lang="en-US" sz="1900" dirty="0">
                <a:solidFill>
                  <a:srgbClr val="00163B"/>
                </a:solidFill>
              </a:rPr>
              <a:t>Status on the collaboration with HK</a:t>
            </a:r>
          </a:p>
          <a:p>
            <a:pPr lvl="1">
              <a:buFont typeface="Wingdings" pitchFamily="2" charset="2"/>
              <a:buChar char="§"/>
            </a:pPr>
            <a:r>
              <a:rPr lang="en-US" sz="1900" dirty="0">
                <a:solidFill>
                  <a:srgbClr val="00163B"/>
                </a:solidFill>
              </a:rPr>
              <a:t>Find a date</a:t>
            </a:r>
          </a:p>
          <a:p>
            <a:pPr>
              <a:buFont typeface="Wingdings" pitchFamily="2" charset="2"/>
              <a:buChar char="§"/>
            </a:pPr>
            <a:endParaRPr lang="en-US" sz="1900" dirty="0">
              <a:solidFill>
                <a:srgbClr val="00163B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200" dirty="0">
                <a:solidFill>
                  <a:srgbClr val="00163B"/>
                </a:solidFill>
              </a:rPr>
              <a:t>Development of the student involvement at Cphbusiness:</a:t>
            </a:r>
          </a:p>
          <a:p>
            <a:pPr lvl="1">
              <a:buFont typeface="Wingdings" pitchFamily="2" charset="2"/>
              <a:buChar char="§"/>
            </a:pPr>
            <a:r>
              <a:rPr lang="en-US" sz="1900" dirty="0">
                <a:solidFill>
                  <a:srgbClr val="00163B"/>
                </a:solidFill>
              </a:rPr>
              <a:t>Survey on its way</a:t>
            </a:r>
          </a:p>
          <a:p>
            <a:pPr lvl="1">
              <a:buFont typeface="Wingdings" pitchFamily="2" charset="2"/>
              <a:buChar char="§"/>
            </a:pPr>
            <a:r>
              <a:rPr lang="en-US" sz="1900" dirty="0">
                <a:solidFill>
                  <a:srgbClr val="00163B"/>
                </a:solidFill>
              </a:rPr>
              <a:t>Involvement of students through the student </a:t>
            </a:r>
            <a:r>
              <a:rPr lang="en-US" sz="1900" dirty="0" err="1">
                <a:solidFill>
                  <a:srgbClr val="00163B"/>
                </a:solidFill>
              </a:rPr>
              <a:t>organisation’s</a:t>
            </a:r>
            <a:r>
              <a:rPr lang="en-US" sz="1900" dirty="0">
                <a:solidFill>
                  <a:srgbClr val="00163B"/>
                </a:solidFill>
              </a:rPr>
              <a:t> </a:t>
            </a:r>
            <a:r>
              <a:rPr lang="en-US" sz="1900" dirty="0" err="1">
                <a:solidFill>
                  <a:srgbClr val="00163B"/>
                </a:solidFill>
              </a:rPr>
              <a:t>SoMe</a:t>
            </a:r>
            <a:r>
              <a:rPr lang="en-US" sz="1900" dirty="0">
                <a:solidFill>
                  <a:srgbClr val="00163B"/>
                </a:solidFill>
              </a:rPr>
              <a:t> platforms</a:t>
            </a:r>
          </a:p>
          <a:p>
            <a:pPr lvl="1">
              <a:buFont typeface="Wingdings" pitchFamily="2" charset="2"/>
              <a:buChar char="§"/>
            </a:pPr>
            <a:r>
              <a:rPr lang="en-US" sz="1900" dirty="0">
                <a:solidFill>
                  <a:srgbClr val="00163B"/>
                </a:solidFill>
              </a:rPr>
              <a:t>Focus group with the volunteers in the student </a:t>
            </a:r>
            <a:r>
              <a:rPr lang="en-US" sz="1900" dirty="0" err="1">
                <a:solidFill>
                  <a:srgbClr val="00163B"/>
                </a:solidFill>
              </a:rPr>
              <a:t>organisation</a:t>
            </a:r>
            <a:endParaRPr lang="en-US" sz="1900" dirty="0">
              <a:solidFill>
                <a:srgbClr val="00163B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GB" sz="1900" dirty="0">
              <a:solidFill>
                <a:srgbClr val="00163B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GB" sz="2200" dirty="0">
                <a:solidFill>
                  <a:srgbClr val="00163B"/>
                </a:solidFill>
              </a:rPr>
              <a:t>Invitation for webinar 3/12 from 14-17. </a:t>
            </a:r>
          </a:p>
          <a:p>
            <a:pPr lvl="1">
              <a:buFont typeface="Wingdings" pitchFamily="2" charset="2"/>
              <a:buChar char="§"/>
            </a:pPr>
            <a:r>
              <a:rPr lang="en-GB" sz="1900" dirty="0">
                <a:solidFill>
                  <a:srgbClr val="00163B"/>
                </a:solidFill>
              </a:rPr>
              <a:t>Would any of you like to participate?</a:t>
            </a:r>
            <a:endParaRPr lang="da-DK" sz="1900" dirty="0">
              <a:solidFill>
                <a:srgbClr val="00163B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sz="2100" dirty="0">
              <a:solidFill>
                <a:srgbClr val="0016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928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352552" y="1776933"/>
            <a:ext cx="3816000" cy="3786909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195991" y="987724"/>
            <a:ext cx="5365328" cy="5365328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530479" y="3141379"/>
            <a:ext cx="798124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000" dirty="0">
                <a:solidFill>
                  <a:schemeClr val="bg1"/>
                </a:solidFill>
                <a:latin typeface="Verdana"/>
                <a:cs typeface="Verdana"/>
              </a:rPr>
              <a:t>9. </a:t>
            </a:r>
            <a:r>
              <a:rPr lang="da-DK" sz="5000" dirty="0" err="1">
                <a:solidFill>
                  <a:schemeClr val="bg1"/>
                </a:solidFill>
                <a:latin typeface="Verdana"/>
                <a:cs typeface="Verdana"/>
              </a:rPr>
              <a:t>Next</a:t>
            </a:r>
            <a:r>
              <a:rPr lang="da-DK" sz="5000" dirty="0">
                <a:solidFill>
                  <a:schemeClr val="bg1"/>
                </a:solidFill>
                <a:latin typeface="Verdana"/>
                <a:cs typeface="Verdana"/>
              </a:rPr>
              <a:t> Board meeting</a:t>
            </a:r>
          </a:p>
          <a:p>
            <a:r>
              <a:rPr lang="da-DK" sz="2400">
                <a:solidFill>
                  <a:schemeClr val="bg1"/>
                </a:solidFill>
                <a:latin typeface="Verdana"/>
                <a:cs typeface="Verdana"/>
              </a:rPr>
              <a:t>18. </a:t>
            </a:r>
            <a:r>
              <a:rPr lang="da-DK" sz="2400" dirty="0" err="1">
                <a:solidFill>
                  <a:schemeClr val="bg1"/>
                </a:solidFill>
                <a:latin typeface="Verdana"/>
                <a:cs typeface="Verdana"/>
              </a:rPr>
              <a:t>January</a:t>
            </a:r>
            <a:r>
              <a:rPr lang="da-DK" sz="2400" dirty="0">
                <a:solidFill>
                  <a:schemeClr val="bg1"/>
                </a:solidFill>
                <a:latin typeface="Verdana"/>
                <a:cs typeface="Verdana"/>
              </a:rPr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965287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6" y="1821052"/>
            <a:ext cx="9384602" cy="5032462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sz="2000" dirty="0">
                <a:solidFill>
                  <a:srgbClr val="00163B"/>
                </a:solidFill>
              </a:rPr>
              <a:t>Approval of the agenda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00163B"/>
                </a:solidFill>
              </a:rPr>
              <a:t>Choice of minutes taker 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00163B"/>
                </a:solidFill>
              </a:rPr>
              <a:t>The board’s responsibility and tasks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00163B"/>
                </a:solidFill>
              </a:rPr>
              <a:t>Roles in the board 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00163B"/>
                </a:solidFill>
              </a:rPr>
              <a:t>The guidelines for the board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00163B"/>
                </a:solidFill>
              </a:rPr>
              <a:t>The formalities of the student </a:t>
            </a:r>
            <a:r>
              <a:rPr lang="en-US" sz="2000" dirty="0" err="1">
                <a:solidFill>
                  <a:srgbClr val="00163B"/>
                </a:solidFill>
              </a:rPr>
              <a:t>organisation</a:t>
            </a:r>
            <a:endParaRPr lang="en-US" sz="2000" dirty="0">
              <a:solidFill>
                <a:srgbClr val="00163B"/>
              </a:solidFill>
            </a:endParaRP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00163B"/>
                </a:solidFill>
              </a:rPr>
              <a:t>Board meetings 2021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00163B"/>
                </a:solidFill>
              </a:rPr>
              <a:t>Other topics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00163B"/>
                </a:solidFill>
              </a:rPr>
              <a:t>Next board meeting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b="1" dirty="0">
                <a:solidFill>
                  <a:srgbClr val="8C0026"/>
                </a:solidFill>
              </a:rPr>
              <a:t>Agenda</a:t>
            </a:r>
          </a:p>
        </p:txBody>
      </p:sp>
      <p:sp>
        <p:nvSpPr>
          <p:cNvPr id="6" name="Ellipse 5"/>
          <p:cNvSpPr/>
          <p:nvPr/>
        </p:nvSpPr>
        <p:spPr>
          <a:xfrm>
            <a:off x="7005391" y="5163993"/>
            <a:ext cx="1080000" cy="1080000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Ellipse 6"/>
          <p:cNvSpPr/>
          <p:nvPr/>
        </p:nvSpPr>
        <p:spPr>
          <a:xfrm>
            <a:off x="7725391" y="5890514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8" name="Ellipse 7"/>
          <p:cNvSpPr/>
          <p:nvPr/>
        </p:nvSpPr>
        <p:spPr>
          <a:xfrm>
            <a:off x="7964697" y="5530514"/>
            <a:ext cx="467999" cy="467999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100865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427548" y="1244364"/>
            <a:ext cx="5070884" cy="5032226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4048685" y="2559009"/>
            <a:ext cx="3910632" cy="3910632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880486" y="3510732"/>
            <a:ext cx="7078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1.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Approval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of the agenda</a:t>
            </a:r>
          </a:p>
        </p:txBody>
      </p:sp>
    </p:spTree>
    <p:extLst>
      <p:ext uri="{BB962C8B-B14F-4D97-AF65-F5344CB8AC3E}">
        <p14:creationId xmlns:p14="http://schemas.microsoft.com/office/powerpoint/2010/main" val="1289024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300000" y="1666274"/>
            <a:ext cx="4200748" cy="4168724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725650" y="1096378"/>
            <a:ext cx="4926702" cy="4926702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690350" y="3077300"/>
            <a:ext cx="79620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2.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Choice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of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minutes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taker</a:t>
            </a:r>
            <a:endParaRPr lang="da-DK" sz="40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690497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5" y="1047256"/>
            <a:ext cx="8708018" cy="1238744"/>
          </a:xfrm>
        </p:spPr>
        <p:txBody>
          <a:bodyPr/>
          <a:lstStyle/>
          <a:p>
            <a:r>
              <a:rPr lang="da-DK" b="1" dirty="0">
                <a:solidFill>
                  <a:srgbClr val="8C0026"/>
                </a:solidFill>
              </a:rPr>
              <a:t>3. The </a:t>
            </a:r>
            <a:r>
              <a:rPr lang="da-DK" b="1" dirty="0" err="1">
                <a:solidFill>
                  <a:srgbClr val="8C0026"/>
                </a:solidFill>
              </a:rPr>
              <a:t>board’s</a:t>
            </a:r>
            <a:r>
              <a:rPr lang="da-DK" b="1" dirty="0">
                <a:solidFill>
                  <a:srgbClr val="8C0026"/>
                </a:solidFill>
              </a:rPr>
              <a:t> </a:t>
            </a:r>
            <a:r>
              <a:rPr lang="da-DK" b="1" dirty="0" err="1">
                <a:solidFill>
                  <a:srgbClr val="8C0026"/>
                </a:solidFill>
              </a:rPr>
              <a:t>responsibiity</a:t>
            </a:r>
            <a:r>
              <a:rPr lang="da-DK" b="1" dirty="0">
                <a:solidFill>
                  <a:srgbClr val="8C0026"/>
                </a:solidFill>
              </a:rPr>
              <a:t> and </a:t>
            </a:r>
            <a:r>
              <a:rPr lang="da-DK" b="1" dirty="0" err="1">
                <a:solidFill>
                  <a:srgbClr val="8C0026"/>
                </a:solidFill>
              </a:rPr>
              <a:t>tasks</a:t>
            </a:r>
            <a:endParaRPr lang="en-US" dirty="0">
              <a:solidFill>
                <a:srgbClr val="00163B"/>
              </a:solidFill>
            </a:endParaRPr>
          </a:p>
          <a:p>
            <a:endParaRPr lang="da-DK" b="1" dirty="0">
              <a:solidFill>
                <a:srgbClr val="8C0026"/>
              </a:solidFill>
            </a:endParaRPr>
          </a:p>
        </p:txBody>
      </p:sp>
      <p:sp>
        <p:nvSpPr>
          <p:cNvPr id="4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5" y="2457450"/>
            <a:ext cx="8708018" cy="4647888"/>
          </a:xfrm>
        </p:spPr>
        <p:txBody>
          <a:bodyPr/>
          <a:lstStyle/>
          <a:p>
            <a:pPr marL="457200" lvl="1" indent="-457200">
              <a:buFont typeface="Wingdings" pitchFamily="2" charset="2"/>
              <a:buChar char="§"/>
            </a:pPr>
            <a:r>
              <a:rPr lang="da-DK" sz="1800" dirty="0">
                <a:solidFill>
                  <a:srgbClr val="00163B"/>
                </a:solidFill>
                <a:sym typeface="Wingdings"/>
              </a:rPr>
              <a:t>The </a:t>
            </a:r>
            <a:r>
              <a:rPr lang="da-DK" sz="1800" dirty="0" err="1">
                <a:solidFill>
                  <a:srgbClr val="00163B"/>
                </a:solidFill>
                <a:sym typeface="Wingdings"/>
              </a:rPr>
              <a:t>board</a:t>
            </a:r>
            <a:r>
              <a:rPr lang="da-DK" sz="1800" dirty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1800" dirty="0" err="1">
                <a:solidFill>
                  <a:srgbClr val="00163B"/>
                </a:solidFill>
                <a:sym typeface="Wingdings"/>
              </a:rPr>
              <a:t>works</a:t>
            </a:r>
            <a:r>
              <a:rPr lang="da-DK" sz="1800" dirty="0">
                <a:solidFill>
                  <a:srgbClr val="00163B"/>
                </a:solidFill>
                <a:sym typeface="Wingdings"/>
              </a:rPr>
              <a:t> with the </a:t>
            </a:r>
            <a:r>
              <a:rPr lang="da-DK" sz="1800" dirty="0" err="1">
                <a:solidFill>
                  <a:srgbClr val="00163B"/>
                </a:solidFill>
                <a:sym typeface="Wingdings"/>
              </a:rPr>
              <a:t>strategy</a:t>
            </a:r>
            <a:r>
              <a:rPr lang="da-DK" sz="1800" dirty="0">
                <a:solidFill>
                  <a:srgbClr val="00163B"/>
                </a:solidFill>
                <a:sym typeface="Wingdings"/>
              </a:rPr>
              <a:t> and the </a:t>
            </a:r>
            <a:r>
              <a:rPr lang="da-DK" sz="1800" dirty="0" err="1">
                <a:solidFill>
                  <a:srgbClr val="00163B"/>
                </a:solidFill>
                <a:sym typeface="Wingdings"/>
              </a:rPr>
              <a:t>daily</a:t>
            </a:r>
            <a:r>
              <a:rPr lang="da-DK" sz="1800" dirty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1800" dirty="0" err="1">
                <a:solidFill>
                  <a:srgbClr val="00163B"/>
                </a:solidFill>
                <a:sym typeface="Wingdings"/>
              </a:rPr>
              <a:t>tasks</a:t>
            </a:r>
            <a:r>
              <a:rPr lang="da-DK" sz="1800" dirty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1800" dirty="0" err="1">
                <a:solidFill>
                  <a:srgbClr val="00163B"/>
                </a:solidFill>
                <a:sym typeface="Wingdings"/>
              </a:rPr>
              <a:t>e.g</a:t>
            </a:r>
            <a:r>
              <a:rPr lang="da-DK" sz="1800" dirty="0">
                <a:solidFill>
                  <a:srgbClr val="00163B"/>
                </a:solidFill>
                <a:sym typeface="Wingdings"/>
              </a:rPr>
              <a:t>. </a:t>
            </a:r>
            <a:r>
              <a:rPr lang="da-DK" sz="1800" dirty="0" err="1">
                <a:solidFill>
                  <a:srgbClr val="00163B"/>
                </a:solidFill>
                <a:sym typeface="Wingdings"/>
              </a:rPr>
              <a:t>ensure</a:t>
            </a:r>
            <a:r>
              <a:rPr lang="da-DK" sz="1800" dirty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1800" dirty="0" err="1">
                <a:solidFill>
                  <a:srgbClr val="00163B"/>
                </a:solidFill>
                <a:sym typeface="Wingdings"/>
              </a:rPr>
              <a:t>that</a:t>
            </a:r>
            <a:r>
              <a:rPr lang="da-DK" sz="1800" dirty="0">
                <a:solidFill>
                  <a:srgbClr val="00163B"/>
                </a:solidFill>
                <a:sym typeface="Wingdings"/>
              </a:rPr>
              <a:t> the </a:t>
            </a:r>
            <a:r>
              <a:rPr lang="da-DK" sz="1800" dirty="0" err="1">
                <a:solidFill>
                  <a:srgbClr val="00163B"/>
                </a:solidFill>
                <a:sym typeface="Wingdings"/>
              </a:rPr>
              <a:t>strategy</a:t>
            </a:r>
            <a:r>
              <a:rPr lang="da-DK" sz="1800" dirty="0">
                <a:solidFill>
                  <a:srgbClr val="00163B"/>
                </a:solidFill>
                <a:sym typeface="Wingdings"/>
              </a:rPr>
              <a:t> is </a:t>
            </a:r>
            <a:r>
              <a:rPr lang="da-DK" sz="1800" dirty="0" err="1">
                <a:solidFill>
                  <a:srgbClr val="00163B"/>
                </a:solidFill>
                <a:sym typeface="Wingdings"/>
              </a:rPr>
              <a:t>executed</a:t>
            </a:r>
            <a:r>
              <a:rPr lang="da-DK" sz="1800" dirty="0">
                <a:solidFill>
                  <a:srgbClr val="00163B"/>
                </a:solidFill>
                <a:sym typeface="Wingdings"/>
              </a:rPr>
              <a:t>, </a:t>
            </a:r>
            <a:r>
              <a:rPr lang="da-DK" sz="1800" dirty="0" err="1">
                <a:solidFill>
                  <a:srgbClr val="00163B"/>
                </a:solidFill>
                <a:sym typeface="Wingdings"/>
              </a:rPr>
              <a:t>follows</a:t>
            </a:r>
            <a:r>
              <a:rPr lang="da-DK" sz="1800" dirty="0">
                <a:solidFill>
                  <a:srgbClr val="00163B"/>
                </a:solidFill>
                <a:sym typeface="Wingdings"/>
              </a:rPr>
              <a:t> the budget and </a:t>
            </a:r>
            <a:r>
              <a:rPr lang="da-DK" sz="1800" dirty="0" err="1">
                <a:solidFill>
                  <a:srgbClr val="00163B"/>
                </a:solidFill>
                <a:sym typeface="Wingdings"/>
              </a:rPr>
              <a:t>reaches</a:t>
            </a:r>
            <a:r>
              <a:rPr lang="da-DK" sz="1800" dirty="0">
                <a:solidFill>
                  <a:srgbClr val="00163B"/>
                </a:solidFill>
                <a:sym typeface="Wingdings"/>
              </a:rPr>
              <a:t> the </a:t>
            </a:r>
            <a:r>
              <a:rPr lang="da-DK" sz="1800" dirty="0" err="1">
                <a:solidFill>
                  <a:srgbClr val="00163B"/>
                </a:solidFill>
                <a:sym typeface="Wingdings"/>
              </a:rPr>
              <a:t>goals</a:t>
            </a:r>
            <a:r>
              <a:rPr lang="da-DK" sz="1800" dirty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1800" dirty="0" err="1">
                <a:solidFill>
                  <a:srgbClr val="00163B"/>
                </a:solidFill>
                <a:sym typeface="Wingdings"/>
              </a:rPr>
              <a:t>accordingly</a:t>
            </a:r>
            <a:r>
              <a:rPr lang="da-DK" sz="1800" dirty="0">
                <a:solidFill>
                  <a:srgbClr val="00163B"/>
                </a:solidFill>
                <a:sym typeface="Wingdings"/>
              </a:rPr>
              <a:t> to the purpose and </a:t>
            </a:r>
            <a:r>
              <a:rPr lang="da-DK" sz="1800" dirty="0" err="1">
                <a:solidFill>
                  <a:srgbClr val="00163B"/>
                </a:solidFill>
                <a:sym typeface="Wingdings"/>
              </a:rPr>
              <a:t>objectives</a:t>
            </a:r>
            <a:r>
              <a:rPr lang="da-DK" sz="1800" dirty="0">
                <a:solidFill>
                  <a:srgbClr val="00163B"/>
                </a:solidFill>
                <a:sym typeface="Wingdings"/>
              </a:rPr>
              <a:t> of the organisation.</a:t>
            </a:r>
          </a:p>
          <a:p>
            <a:pPr marL="285750" lvl="1" indent="-285750">
              <a:buFont typeface="Wingdings" pitchFamily="2" charset="2"/>
              <a:buChar char="§"/>
            </a:pPr>
            <a:endParaRPr lang="da-DK" sz="1800" dirty="0">
              <a:solidFill>
                <a:srgbClr val="00163B"/>
              </a:solidFill>
              <a:sym typeface="Wingdings"/>
            </a:endParaRPr>
          </a:p>
          <a:p>
            <a:pPr marL="457200" lvl="1" indent="-457200">
              <a:buFont typeface="Wingdings" pitchFamily="2" charset="2"/>
              <a:buChar char="§"/>
            </a:pPr>
            <a:r>
              <a:rPr lang="da-DK" sz="1800" b="1" dirty="0">
                <a:solidFill>
                  <a:srgbClr val="00163B"/>
                </a:solidFill>
                <a:sym typeface="Wingdings"/>
              </a:rPr>
              <a:t>The </a:t>
            </a:r>
            <a:r>
              <a:rPr lang="da-DK" sz="1800" b="1" dirty="0" err="1">
                <a:solidFill>
                  <a:srgbClr val="00163B"/>
                </a:solidFill>
                <a:sym typeface="Wingdings"/>
              </a:rPr>
              <a:t>board</a:t>
            </a:r>
            <a:r>
              <a:rPr lang="da-DK" sz="1800" b="1" dirty="0">
                <a:solidFill>
                  <a:srgbClr val="00163B"/>
                </a:solidFill>
                <a:sym typeface="Wingdings"/>
              </a:rPr>
              <a:t> is </a:t>
            </a:r>
            <a:r>
              <a:rPr lang="da-DK" sz="1800" b="1" dirty="0" err="1">
                <a:solidFill>
                  <a:srgbClr val="00163B"/>
                </a:solidFill>
                <a:sym typeface="Wingdings"/>
              </a:rPr>
              <a:t>responsible</a:t>
            </a:r>
            <a:r>
              <a:rPr lang="da-DK" sz="1800" b="1" dirty="0">
                <a:solidFill>
                  <a:srgbClr val="00163B"/>
                </a:solidFill>
                <a:sym typeface="Wingdings"/>
              </a:rPr>
              <a:t> for:</a:t>
            </a:r>
          </a:p>
          <a:p>
            <a:pPr marL="891974" lvl="2" indent="-457200">
              <a:buFont typeface="Wingdings" pitchFamily="2" charset="2"/>
              <a:buChar char="§"/>
            </a:pPr>
            <a:r>
              <a:rPr lang="da-DK" sz="1800" dirty="0" err="1">
                <a:solidFill>
                  <a:srgbClr val="00163B"/>
                </a:solidFill>
                <a:sym typeface="Wingdings"/>
              </a:rPr>
              <a:t>developing</a:t>
            </a:r>
            <a:r>
              <a:rPr lang="da-DK" sz="1800" dirty="0">
                <a:solidFill>
                  <a:srgbClr val="00163B"/>
                </a:solidFill>
                <a:sym typeface="Wingdings"/>
              </a:rPr>
              <a:t> the </a:t>
            </a:r>
            <a:r>
              <a:rPr lang="da-DK" sz="1800" dirty="0" err="1">
                <a:solidFill>
                  <a:srgbClr val="00163B"/>
                </a:solidFill>
                <a:sym typeface="Wingdings"/>
              </a:rPr>
              <a:t>strategy</a:t>
            </a:r>
            <a:r>
              <a:rPr lang="da-DK" sz="1800" dirty="0">
                <a:solidFill>
                  <a:srgbClr val="00163B"/>
                </a:solidFill>
                <a:sym typeface="Wingdings"/>
              </a:rPr>
              <a:t> of the student organisation</a:t>
            </a:r>
          </a:p>
          <a:p>
            <a:pPr marL="891974" lvl="2" indent="-457200">
              <a:buFont typeface="Wingdings" pitchFamily="2" charset="2"/>
              <a:buChar char="§"/>
            </a:pPr>
            <a:r>
              <a:rPr lang="da-DK" sz="1800" dirty="0" err="1">
                <a:solidFill>
                  <a:srgbClr val="00163B"/>
                </a:solidFill>
                <a:sym typeface="Wingdings"/>
              </a:rPr>
              <a:t>setting</a:t>
            </a:r>
            <a:r>
              <a:rPr lang="da-DK" sz="1800" dirty="0">
                <a:solidFill>
                  <a:srgbClr val="00163B"/>
                </a:solidFill>
                <a:sym typeface="Wingdings"/>
              </a:rPr>
              <a:t> the </a:t>
            </a:r>
            <a:r>
              <a:rPr lang="da-DK" sz="1800" dirty="0" err="1">
                <a:solidFill>
                  <a:srgbClr val="00163B"/>
                </a:solidFill>
                <a:sym typeface="Wingdings"/>
              </a:rPr>
              <a:t>goals</a:t>
            </a:r>
            <a:r>
              <a:rPr lang="da-DK" sz="1800" dirty="0">
                <a:solidFill>
                  <a:srgbClr val="00163B"/>
                </a:solidFill>
                <a:sym typeface="Wingdings"/>
              </a:rPr>
              <a:t> for the student organisation (Activity plan)</a:t>
            </a:r>
          </a:p>
          <a:p>
            <a:pPr marL="891974" lvl="2" indent="-457200">
              <a:buFont typeface="Wingdings" pitchFamily="2" charset="2"/>
              <a:buChar char="§"/>
            </a:pPr>
            <a:r>
              <a:rPr lang="da-DK" sz="1800" dirty="0" err="1">
                <a:solidFill>
                  <a:srgbClr val="00163B"/>
                </a:solidFill>
                <a:sym typeface="Wingdings"/>
              </a:rPr>
              <a:t>allocating</a:t>
            </a:r>
            <a:r>
              <a:rPr lang="da-DK" sz="1800" dirty="0">
                <a:solidFill>
                  <a:srgbClr val="00163B"/>
                </a:solidFill>
                <a:sym typeface="Wingdings"/>
              </a:rPr>
              <a:t> the overall budget for the student organisation</a:t>
            </a:r>
          </a:p>
          <a:p>
            <a:pPr marL="891974" lvl="2" indent="-457200">
              <a:buFont typeface="Wingdings" pitchFamily="2" charset="2"/>
              <a:buChar char="§"/>
            </a:pPr>
            <a:r>
              <a:rPr lang="da-DK" sz="1800" dirty="0" err="1">
                <a:solidFill>
                  <a:srgbClr val="00163B"/>
                </a:solidFill>
                <a:sym typeface="Wingdings"/>
              </a:rPr>
              <a:t>developing</a:t>
            </a:r>
            <a:r>
              <a:rPr lang="da-DK" sz="1800" dirty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1800" dirty="0" err="1">
                <a:solidFill>
                  <a:srgbClr val="00163B"/>
                </a:solidFill>
                <a:sym typeface="Wingdings"/>
              </a:rPr>
              <a:t>strategic</a:t>
            </a:r>
            <a:r>
              <a:rPr lang="da-DK" sz="1800" dirty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1800" dirty="0" err="1">
                <a:solidFill>
                  <a:srgbClr val="00163B"/>
                </a:solidFill>
                <a:sym typeface="Wingdings"/>
              </a:rPr>
              <a:t>partnerships</a:t>
            </a:r>
            <a:r>
              <a:rPr lang="da-DK" sz="1800" dirty="0">
                <a:solidFill>
                  <a:srgbClr val="00163B"/>
                </a:solidFill>
                <a:sym typeface="Wingdings"/>
              </a:rPr>
              <a:t> and </a:t>
            </a:r>
            <a:r>
              <a:rPr lang="da-DK" sz="1800" dirty="0" err="1">
                <a:solidFill>
                  <a:srgbClr val="00163B"/>
                </a:solidFill>
                <a:sym typeface="Wingdings"/>
              </a:rPr>
              <a:t>collaborations</a:t>
            </a:r>
            <a:endParaRPr lang="da-DK" sz="1800" dirty="0">
              <a:solidFill>
                <a:srgbClr val="00163B"/>
              </a:solidFill>
              <a:sym typeface="Wingdings"/>
            </a:endParaRPr>
          </a:p>
          <a:p>
            <a:pPr marL="891974" lvl="2" indent="-457200">
              <a:buFont typeface="Wingdings" pitchFamily="2" charset="2"/>
              <a:buChar char="§"/>
            </a:pPr>
            <a:r>
              <a:rPr lang="da-DK" sz="1800" dirty="0" err="1">
                <a:solidFill>
                  <a:srgbClr val="00163B"/>
                </a:solidFill>
                <a:sym typeface="Wingdings"/>
              </a:rPr>
              <a:t>keeping</a:t>
            </a:r>
            <a:r>
              <a:rPr lang="da-DK" sz="1800" dirty="0">
                <a:solidFill>
                  <a:srgbClr val="00163B"/>
                </a:solidFill>
                <a:sym typeface="Wingdings"/>
              </a:rPr>
              <a:t> the student organisation </a:t>
            </a:r>
            <a:r>
              <a:rPr lang="da-DK" sz="1800" dirty="0" err="1">
                <a:solidFill>
                  <a:srgbClr val="00163B"/>
                </a:solidFill>
                <a:sym typeface="Wingdings"/>
              </a:rPr>
              <a:t>updated</a:t>
            </a:r>
            <a:r>
              <a:rPr lang="da-DK" sz="1800" dirty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1800" dirty="0" err="1">
                <a:solidFill>
                  <a:srgbClr val="00163B"/>
                </a:solidFill>
                <a:sym typeface="Wingdings"/>
              </a:rPr>
              <a:t>about</a:t>
            </a:r>
            <a:r>
              <a:rPr lang="da-DK" sz="1800" dirty="0">
                <a:solidFill>
                  <a:srgbClr val="00163B"/>
                </a:solidFill>
                <a:sym typeface="Wingdings"/>
              </a:rPr>
              <a:t> the </a:t>
            </a:r>
            <a:r>
              <a:rPr lang="da-DK" sz="1800" dirty="0" err="1">
                <a:solidFill>
                  <a:srgbClr val="00163B"/>
                </a:solidFill>
                <a:sym typeface="Wingdings"/>
              </a:rPr>
              <a:t>development</a:t>
            </a:r>
            <a:r>
              <a:rPr lang="da-DK" sz="1800" dirty="0">
                <a:solidFill>
                  <a:srgbClr val="00163B"/>
                </a:solidFill>
                <a:sym typeface="Wingdings"/>
              </a:rPr>
              <a:t> of Cphbusiness</a:t>
            </a:r>
          </a:p>
          <a:p>
            <a:pPr marL="891974" lvl="2" indent="-457200">
              <a:buFont typeface="Wingdings" pitchFamily="2" charset="2"/>
              <a:buChar char="§"/>
            </a:pPr>
            <a:r>
              <a:rPr lang="da-DK" sz="1800" dirty="0">
                <a:solidFill>
                  <a:srgbClr val="00163B"/>
                </a:solidFill>
                <a:sym typeface="Wingdings"/>
              </a:rPr>
              <a:t>handling student </a:t>
            </a:r>
            <a:r>
              <a:rPr lang="da-DK" sz="1800" dirty="0" err="1">
                <a:solidFill>
                  <a:srgbClr val="00163B"/>
                </a:solidFill>
                <a:sym typeface="Wingdings"/>
              </a:rPr>
              <a:t>political</a:t>
            </a:r>
            <a:r>
              <a:rPr lang="da-DK" sz="1800" dirty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1800" dirty="0" err="1">
                <a:solidFill>
                  <a:srgbClr val="00163B"/>
                </a:solidFill>
                <a:sym typeface="Wingdings"/>
              </a:rPr>
              <a:t>issues</a:t>
            </a:r>
            <a:endParaRPr lang="da-DK" sz="1800" dirty="0">
              <a:solidFill>
                <a:srgbClr val="00163B"/>
              </a:solidFill>
              <a:sym typeface="Wingdings"/>
            </a:endParaRPr>
          </a:p>
          <a:p>
            <a:pPr marL="457200" lvl="1" indent="-457200"/>
            <a:endParaRPr lang="da-DK" sz="1800" dirty="0">
              <a:solidFill>
                <a:srgbClr val="00163B"/>
              </a:solidFill>
              <a:sym typeface="Wingdings"/>
            </a:endParaRPr>
          </a:p>
          <a:p>
            <a:pPr marL="457200" lvl="1" indent="-457200"/>
            <a:endParaRPr lang="da-DK" sz="1800" dirty="0">
              <a:solidFill>
                <a:srgbClr val="00163B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364828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5" y="1047256"/>
            <a:ext cx="8708018" cy="734043"/>
          </a:xfrm>
        </p:spPr>
        <p:txBody>
          <a:bodyPr/>
          <a:lstStyle/>
          <a:p>
            <a:r>
              <a:rPr lang="da-DK" b="1" dirty="0">
                <a:solidFill>
                  <a:srgbClr val="8C0026"/>
                </a:solidFill>
              </a:rPr>
              <a:t>4. </a:t>
            </a:r>
            <a:r>
              <a:rPr lang="da-DK" b="1" dirty="0" err="1">
                <a:solidFill>
                  <a:srgbClr val="8C0026"/>
                </a:solidFill>
              </a:rPr>
              <a:t>Roles</a:t>
            </a:r>
            <a:r>
              <a:rPr lang="da-DK" b="1" dirty="0">
                <a:solidFill>
                  <a:srgbClr val="8C0026"/>
                </a:solidFill>
              </a:rPr>
              <a:t> in the </a:t>
            </a:r>
            <a:r>
              <a:rPr lang="da-DK" b="1" dirty="0" err="1">
                <a:solidFill>
                  <a:srgbClr val="8C0026"/>
                </a:solidFill>
              </a:rPr>
              <a:t>board</a:t>
            </a:r>
            <a:endParaRPr lang="en-US" dirty="0">
              <a:solidFill>
                <a:srgbClr val="00163B"/>
              </a:solidFill>
            </a:endParaRPr>
          </a:p>
          <a:p>
            <a:endParaRPr lang="da-DK" b="1" dirty="0">
              <a:solidFill>
                <a:srgbClr val="8C0026"/>
              </a:solidFill>
            </a:endParaRPr>
          </a:p>
        </p:txBody>
      </p:sp>
      <p:sp>
        <p:nvSpPr>
          <p:cNvPr id="4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5" y="1781299"/>
            <a:ext cx="8708018" cy="5324039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GB" sz="2200" b="1" dirty="0">
                <a:solidFill>
                  <a:srgbClr val="00163B"/>
                </a:solidFill>
              </a:rPr>
              <a:t>Roles:</a:t>
            </a:r>
          </a:p>
          <a:p>
            <a:pPr marL="777674" lvl="2" indent="-342900">
              <a:buFont typeface="Wingdings" pitchFamily="2" charset="2"/>
              <a:buChar char="§"/>
            </a:pPr>
            <a:r>
              <a:rPr lang="en-GB" sz="2100" dirty="0">
                <a:solidFill>
                  <a:srgbClr val="0016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Chairman </a:t>
            </a:r>
          </a:p>
          <a:p>
            <a:pPr marL="777674" lvl="2" indent="-342900">
              <a:buFont typeface="Wingdings" pitchFamily="2" charset="2"/>
              <a:buChar char="§"/>
            </a:pPr>
            <a:r>
              <a:rPr lang="en-GB" sz="2100" dirty="0">
                <a:solidFill>
                  <a:srgbClr val="0016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Vice chairman</a:t>
            </a:r>
          </a:p>
          <a:p>
            <a:pPr marL="777674" lvl="2" indent="-342900">
              <a:buFont typeface="Wingdings" pitchFamily="2" charset="2"/>
              <a:buChar char="§"/>
            </a:pPr>
            <a:r>
              <a:rPr lang="en-GB" sz="2100" dirty="0">
                <a:solidFill>
                  <a:srgbClr val="0016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Treasurer</a:t>
            </a:r>
          </a:p>
          <a:p>
            <a:pPr marL="777674" lvl="2" indent="-342900">
              <a:buFont typeface="Wingdings" pitchFamily="2" charset="2"/>
              <a:buChar char="§"/>
            </a:pPr>
            <a:r>
              <a:rPr lang="en-GB" sz="2100" dirty="0">
                <a:solidFill>
                  <a:srgbClr val="0016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Secretary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8F271B10-A876-D146-BF0B-DF86EBEFAC5D}"/>
              </a:ext>
            </a:extLst>
          </p:cNvPr>
          <p:cNvSpPr/>
          <p:nvPr/>
        </p:nvSpPr>
        <p:spPr>
          <a:xfrm>
            <a:off x="8652405" y="6096164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376C7BDE-B5D7-AD48-B05A-B0BF17FB382E}"/>
              </a:ext>
            </a:extLst>
          </p:cNvPr>
          <p:cNvSpPr/>
          <p:nvPr/>
        </p:nvSpPr>
        <p:spPr>
          <a:xfrm>
            <a:off x="7310029" y="4989195"/>
            <a:ext cx="1761574" cy="168815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783319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5" y="1047256"/>
            <a:ext cx="8708018" cy="734043"/>
          </a:xfrm>
        </p:spPr>
        <p:txBody>
          <a:bodyPr/>
          <a:lstStyle/>
          <a:p>
            <a:r>
              <a:rPr lang="da-DK" b="1" dirty="0">
                <a:solidFill>
                  <a:srgbClr val="8C0026"/>
                </a:solidFill>
              </a:rPr>
              <a:t>4. </a:t>
            </a:r>
            <a:r>
              <a:rPr lang="da-DK" b="1" dirty="0" err="1">
                <a:solidFill>
                  <a:srgbClr val="8C0026"/>
                </a:solidFill>
              </a:rPr>
              <a:t>Roles</a:t>
            </a:r>
            <a:r>
              <a:rPr lang="da-DK" b="1" dirty="0">
                <a:solidFill>
                  <a:srgbClr val="8C0026"/>
                </a:solidFill>
              </a:rPr>
              <a:t> in the </a:t>
            </a:r>
            <a:r>
              <a:rPr lang="da-DK" b="1" dirty="0" err="1">
                <a:solidFill>
                  <a:srgbClr val="8C0026"/>
                </a:solidFill>
              </a:rPr>
              <a:t>board</a:t>
            </a:r>
            <a:endParaRPr lang="en-US" dirty="0">
              <a:solidFill>
                <a:srgbClr val="00163B"/>
              </a:solidFill>
            </a:endParaRPr>
          </a:p>
          <a:p>
            <a:endParaRPr lang="da-DK" b="1" dirty="0">
              <a:solidFill>
                <a:srgbClr val="8C0026"/>
              </a:solidFill>
            </a:endParaRPr>
          </a:p>
        </p:txBody>
      </p:sp>
      <p:sp>
        <p:nvSpPr>
          <p:cNvPr id="4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5" y="1781299"/>
            <a:ext cx="8708018" cy="5324039"/>
          </a:xfrm>
        </p:spPr>
        <p:txBody>
          <a:bodyPr/>
          <a:lstStyle/>
          <a:p>
            <a:pPr marL="0" indent="0">
              <a:buNone/>
            </a:pPr>
            <a:r>
              <a:rPr lang="en-GB" sz="2200" b="1" dirty="0">
                <a:solidFill>
                  <a:srgbClr val="00163B"/>
                </a:solidFill>
              </a:rPr>
              <a:t>Chairmanship (Chairman, Vice Chairman, Secretary)</a:t>
            </a:r>
          </a:p>
          <a:p>
            <a:pPr>
              <a:buFont typeface="Wingdings" pitchFamily="2" charset="2"/>
              <a:buChar char="§"/>
            </a:pPr>
            <a:r>
              <a:rPr lang="da-DK" sz="2200" dirty="0" err="1">
                <a:solidFill>
                  <a:srgbClr val="00163B"/>
                </a:solidFill>
                <a:sym typeface="Wingdings"/>
              </a:rPr>
              <a:t>Responsible</a:t>
            </a:r>
            <a:r>
              <a:rPr lang="da-DK" sz="2200" dirty="0">
                <a:solidFill>
                  <a:srgbClr val="00163B"/>
                </a:solidFill>
                <a:sym typeface="Wingdings"/>
              </a:rPr>
              <a:t> for:</a:t>
            </a:r>
          </a:p>
          <a:p>
            <a:pPr lvl="1">
              <a:buFont typeface="Wingdings" pitchFamily="2" charset="2"/>
              <a:buChar char="§"/>
            </a:pPr>
            <a:r>
              <a:rPr lang="da-DK" sz="1900" dirty="0">
                <a:solidFill>
                  <a:srgbClr val="00163B"/>
                </a:solidFill>
                <a:sym typeface="Wingdings"/>
              </a:rPr>
              <a:t>Finance: </a:t>
            </a:r>
            <a:r>
              <a:rPr lang="da-DK" sz="1900" dirty="0" err="1">
                <a:solidFill>
                  <a:srgbClr val="00163B"/>
                </a:solidFill>
                <a:sym typeface="Wingdings"/>
              </a:rPr>
              <a:t>overview</a:t>
            </a:r>
            <a:r>
              <a:rPr lang="da-DK" sz="1900" dirty="0">
                <a:solidFill>
                  <a:srgbClr val="00163B"/>
                </a:solidFill>
                <a:sym typeface="Wingdings"/>
              </a:rPr>
              <a:t> of </a:t>
            </a:r>
            <a:r>
              <a:rPr lang="da-DK" sz="1900" dirty="0" err="1">
                <a:solidFill>
                  <a:srgbClr val="00163B"/>
                </a:solidFill>
                <a:sym typeface="Wingdings"/>
              </a:rPr>
              <a:t>finances</a:t>
            </a:r>
            <a:r>
              <a:rPr lang="da-DK" sz="1900" dirty="0">
                <a:solidFill>
                  <a:srgbClr val="00163B"/>
                </a:solidFill>
                <a:sym typeface="Wingdings"/>
              </a:rPr>
              <a:t> and </a:t>
            </a:r>
            <a:r>
              <a:rPr lang="da-DK" sz="1900" dirty="0" err="1">
                <a:solidFill>
                  <a:srgbClr val="00163B"/>
                </a:solidFill>
                <a:sym typeface="Wingdings"/>
              </a:rPr>
              <a:t>approval</a:t>
            </a:r>
            <a:r>
              <a:rPr lang="da-DK" sz="1900" dirty="0">
                <a:solidFill>
                  <a:srgbClr val="00163B"/>
                </a:solidFill>
                <a:sym typeface="Wingdings"/>
              </a:rPr>
              <a:t> of </a:t>
            </a:r>
            <a:r>
              <a:rPr lang="da-DK" sz="1900" dirty="0" err="1">
                <a:solidFill>
                  <a:srgbClr val="00163B"/>
                </a:solidFill>
                <a:sym typeface="Wingdings"/>
              </a:rPr>
              <a:t>minor</a:t>
            </a:r>
            <a:r>
              <a:rPr lang="da-DK" sz="1900" dirty="0">
                <a:solidFill>
                  <a:srgbClr val="00163B"/>
                </a:solidFill>
                <a:sym typeface="Wingdings"/>
              </a:rPr>
              <a:t> budget </a:t>
            </a:r>
            <a:r>
              <a:rPr lang="da-DK" sz="1900" dirty="0" err="1">
                <a:solidFill>
                  <a:srgbClr val="00163B"/>
                </a:solidFill>
                <a:sym typeface="Wingdings"/>
              </a:rPr>
              <a:t>changes</a:t>
            </a:r>
            <a:r>
              <a:rPr lang="da-DK" sz="1900" dirty="0">
                <a:solidFill>
                  <a:srgbClr val="00163B"/>
                </a:solidFill>
                <a:sym typeface="Wingdings"/>
              </a:rPr>
              <a:t> (with </a:t>
            </a:r>
            <a:r>
              <a:rPr lang="da-DK" sz="1900" dirty="0" err="1">
                <a:solidFill>
                  <a:srgbClr val="00163B"/>
                </a:solidFill>
                <a:sym typeface="Wingdings"/>
              </a:rPr>
              <a:t>treasurer</a:t>
            </a:r>
            <a:r>
              <a:rPr lang="da-DK" sz="1900" dirty="0">
                <a:solidFill>
                  <a:srgbClr val="00163B"/>
                </a:solidFill>
                <a:sym typeface="Wingdings"/>
              </a:rPr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da-DK" sz="1900" dirty="0">
                <a:solidFill>
                  <a:srgbClr val="00163B"/>
                </a:solidFill>
                <a:sym typeface="Wingdings"/>
              </a:rPr>
              <a:t>Projects: </a:t>
            </a:r>
            <a:r>
              <a:rPr lang="da-DK" sz="1900" dirty="0" err="1">
                <a:solidFill>
                  <a:srgbClr val="00163B"/>
                </a:solidFill>
                <a:sym typeface="Wingdings"/>
              </a:rPr>
              <a:t>follow-up</a:t>
            </a:r>
            <a:r>
              <a:rPr lang="da-DK" sz="1900" dirty="0">
                <a:solidFill>
                  <a:srgbClr val="00163B"/>
                </a:solidFill>
                <a:sym typeface="Wingdings"/>
              </a:rPr>
              <a:t> on </a:t>
            </a:r>
            <a:r>
              <a:rPr lang="da-DK" sz="1900" dirty="0" err="1">
                <a:solidFill>
                  <a:srgbClr val="00163B"/>
                </a:solidFill>
                <a:sym typeface="Wingdings"/>
              </a:rPr>
              <a:t>projects</a:t>
            </a:r>
            <a:r>
              <a:rPr lang="da-DK" sz="1900" dirty="0">
                <a:solidFill>
                  <a:srgbClr val="00163B"/>
                </a:solidFill>
                <a:sym typeface="Wingdings"/>
              </a:rPr>
              <a:t> and the </a:t>
            </a:r>
            <a:r>
              <a:rPr lang="da-DK" sz="1900" dirty="0" err="1">
                <a:solidFill>
                  <a:srgbClr val="00163B"/>
                </a:solidFill>
                <a:sym typeface="Wingdings"/>
              </a:rPr>
              <a:t>project</a:t>
            </a:r>
            <a:r>
              <a:rPr lang="da-DK" sz="1900" dirty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1900" dirty="0" err="1">
                <a:solidFill>
                  <a:srgbClr val="00163B"/>
                </a:solidFill>
                <a:sym typeface="Wingdings"/>
              </a:rPr>
              <a:t>goals</a:t>
            </a:r>
            <a:endParaRPr lang="da-DK" sz="1900" dirty="0">
              <a:solidFill>
                <a:srgbClr val="00163B"/>
              </a:solidFill>
              <a:sym typeface="Wingdings"/>
            </a:endParaRPr>
          </a:p>
          <a:p>
            <a:pPr lvl="1">
              <a:buFont typeface="Wingdings" pitchFamily="2" charset="2"/>
              <a:buChar char="§"/>
            </a:pPr>
            <a:r>
              <a:rPr lang="da-DK" sz="1900" dirty="0" err="1">
                <a:solidFill>
                  <a:srgbClr val="00163B"/>
                </a:solidFill>
                <a:sym typeface="Wingdings"/>
              </a:rPr>
              <a:t>Volunteer</a:t>
            </a:r>
            <a:r>
              <a:rPr lang="da-DK" sz="1900" dirty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1900" dirty="0" err="1">
                <a:solidFill>
                  <a:srgbClr val="00163B"/>
                </a:solidFill>
                <a:sym typeface="Wingdings"/>
              </a:rPr>
              <a:t>welfare</a:t>
            </a:r>
            <a:r>
              <a:rPr lang="da-DK" sz="1900" dirty="0">
                <a:solidFill>
                  <a:srgbClr val="00163B"/>
                </a:solidFill>
                <a:sym typeface="Wingdings"/>
              </a:rPr>
              <a:t>, motivation and </a:t>
            </a:r>
            <a:r>
              <a:rPr lang="da-DK" sz="1900" dirty="0" err="1">
                <a:solidFill>
                  <a:srgbClr val="00163B"/>
                </a:solidFill>
                <a:sym typeface="Wingdings"/>
              </a:rPr>
              <a:t>well-being</a:t>
            </a:r>
            <a:endParaRPr lang="da-DK" sz="1900" dirty="0">
              <a:solidFill>
                <a:srgbClr val="00163B"/>
              </a:solidFill>
              <a:sym typeface="Wingdings"/>
            </a:endParaRPr>
          </a:p>
          <a:p>
            <a:pPr lvl="1">
              <a:buFont typeface="Wingdings" pitchFamily="2" charset="2"/>
              <a:buChar char="§"/>
            </a:pPr>
            <a:r>
              <a:rPr lang="da-DK" sz="1900" dirty="0" err="1">
                <a:solidFill>
                  <a:srgbClr val="00163B"/>
                </a:solidFill>
                <a:sym typeface="Wingdings"/>
              </a:rPr>
              <a:t>Representing</a:t>
            </a:r>
            <a:r>
              <a:rPr lang="da-DK" sz="1900" dirty="0">
                <a:solidFill>
                  <a:srgbClr val="00163B"/>
                </a:solidFill>
                <a:sym typeface="Wingdings"/>
              </a:rPr>
              <a:t> the students of Cphbusiness and the student organisation (</a:t>
            </a:r>
            <a:r>
              <a:rPr lang="da-DK" sz="1900" dirty="0" err="1">
                <a:solidFill>
                  <a:srgbClr val="00163B"/>
                </a:solidFill>
                <a:sym typeface="Wingdings"/>
              </a:rPr>
              <a:t>preferred</a:t>
            </a:r>
            <a:r>
              <a:rPr lang="da-DK" sz="1900" dirty="0">
                <a:solidFill>
                  <a:srgbClr val="00163B"/>
                </a:solidFill>
                <a:sym typeface="Wingdings"/>
              </a:rPr>
              <a:t> student </a:t>
            </a:r>
            <a:r>
              <a:rPr lang="da-DK" sz="1900" dirty="0" err="1">
                <a:solidFill>
                  <a:srgbClr val="00163B"/>
                </a:solidFill>
                <a:sym typeface="Wingdings"/>
              </a:rPr>
              <a:t>representative</a:t>
            </a:r>
            <a:r>
              <a:rPr lang="da-DK" sz="1900" dirty="0">
                <a:solidFill>
                  <a:srgbClr val="00163B"/>
                </a:solidFill>
                <a:sym typeface="Wingdings"/>
              </a:rPr>
              <a:t>(s) in Cphbusiness’ </a:t>
            </a:r>
            <a:r>
              <a:rPr lang="da-DK" sz="1900" dirty="0" err="1">
                <a:solidFill>
                  <a:srgbClr val="00163B"/>
                </a:solidFill>
                <a:sym typeface="Wingdings"/>
              </a:rPr>
              <a:t>board</a:t>
            </a:r>
            <a:r>
              <a:rPr lang="da-DK" sz="1900" dirty="0">
                <a:solidFill>
                  <a:srgbClr val="00163B"/>
                </a:solidFill>
                <a:sym typeface="Wingdings"/>
              </a:rPr>
              <a:t> of </a:t>
            </a:r>
            <a:r>
              <a:rPr lang="da-DK" sz="1900" dirty="0" err="1">
                <a:solidFill>
                  <a:srgbClr val="00163B"/>
                </a:solidFill>
                <a:sym typeface="Wingdings"/>
              </a:rPr>
              <a:t>directors</a:t>
            </a:r>
            <a:r>
              <a:rPr lang="da-DK" sz="1900" dirty="0">
                <a:solidFill>
                  <a:srgbClr val="00163B"/>
                </a:solidFill>
                <a:sym typeface="Wingdings"/>
              </a:rPr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da-DK" sz="1900" dirty="0">
                <a:solidFill>
                  <a:srgbClr val="00163B"/>
                </a:solidFill>
                <a:sym typeface="Wingdings"/>
              </a:rPr>
              <a:t>Planning and </a:t>
            </a:r>
            <a:r>
              <a:rPr lang="da-DK" sz="1900" dirty="0" err="1">
                <a:solidFill>
                  <a:srgbClr val="00163B"/>
                </a:solidFill>
                <a:sym typeface="Wingdings"/>
              </a:rPr>
              <a:t>executing</a:t>
            </a:r>
            <a:r>
              <a:rPr lang="da-DK" sz="1900" dirty="0">
                <a:solidFill>
                  <a:srgbClr val="00163B"/>
                </a:solidFill>
                <a:sym typeface="Wingdings"/>
              </a:rPr>
              <a:t> the </a:t>
            </a:r>
            <a:r>
              <a:rPr lang="da-DK" sz="1900" dirty="0" err="1">
                <a:solidFill>
                  <a:srgbClr val="00163B"/>
                </a:solidFill>
                <a:sym typeface="Wingdings"/>
              </a:rPr>
              <a:t>board</a:t>
            </a:r>
            <a:r>
              <a:rPr lang="da-DK" sz="1900" dirty="0">
                <a:solidFill>
                  <a:srgbClr val="00163B"/>
                </a:solidFill>
                <a:sym typeface="Wingdings"/>
              </a:rPr>
              <a:t> meetings, the </a:t>
            </a:r>
            <a:r>
              <a:rPr lang="da-DK" sz="1900" dirty="0" err="1">
                <a:solidFill>
                  <a:srgbClr val="00163B"/>
                </a:solidFill>
                <a:sym typeface="Wingdings"/>
              </a:rPr>
              <a:t>annual</a:t>
            </a:r>
            <a:r>
              <a:rPr lang="da-DK" sz="1900" dirty="0">
                <a:solidFill>
                  <a:srgbClr val="00163B"/>
                </a:solidFill>
                <a:sym typeface="Wingdings"/>
              </a:rPr>
              <a:t> general meetings, information meetings, the </a:t>
            </a:r>
            <a:r>
              <a:rPr lang="da-DK" sz="1900" dirty="0" err="1">
                <a:solidFill>
                  <a:srgbClr val="00163B"/>
                </a:solidFill>
                <a:sym typeface="Wingdings"/>
              </a:rPr>
              <a:t>volunteer</a:t>
            </a:r>
            <a:r>
              <a:rPr lang="da-DK" sz="1900" dirty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1900" dirty="0" err="1">
                <a:solidFill>
                  <a:srgbClr val="00163B"/>
                </a:solidFill>
                <a:sym typeface="Wingdings"/>
              </a:rPr>
              <a:t>conferences</a:t>
            </a:r>
            <a:r>
              <a:rPr lang="da-DK" sz="1900" dirty="0">
                <a:solidFill>
                  <a:srgbClr val="00163B"/>
                </a:solidFill>
                <a:sym typeface="Wingdings"/>
              </a:rPr>
              <a:t> and status meetings for </a:t>
            </a:r>
            <a:r>
              <a:rPr lang="da-DK" sz="1900" dirty="0" err="1">
                <a:solidFill>
                  <a:srgbClr val="00163B"/>
                </a:solidFill>
                <a:sym typeface="Wingdings"/>
              </a:rPr>
              <a:t>volunteers</a:t>
            </a:r>
            <a:r>
              <a:rPr lang="da-DK" sz="1900" dirty="0">
                <a:solidFill>
                  <a:srgbClr val="00163B"/>
                </a:solidFill>
                <a:sym typeface="Wingdings"/>
              </a:rPr>
              <a:t>.</a:t>
            </a:r>
          </a:p>
          <a:p>
            <a:pPr lvl="1">
              <a:buFont typeface="Wingdings" pitchFamily="2" charset="2"/>
              <a:buChar char="§"/>
            </a:pPr>
            <a:r>
              <a:rPr lang="da-DK" sz="1900" dirty="0">
                <a:solidFill>
                  <a:srgbClr val="00163B"/>
                </a:solidFill>
                <a:sym typeface="Wingdings"/>
              </a:rPr>
              <a:t>Database of sponsors and business partners</a:t>
            </a:r>
          </a:p>
          <a:p>
            <a:pPr lvl="1">
              <a:buFont typeface="Wingdings" pitchFamily="2" charset="2"/>
              <a:buChar char="§"/>
            </a:pPr>
            <a:r>
              <a:rPr lang="da-DK" sz="1900" dirty="0" err="1">
                <a:solidFill>
                  <a:srgbClr val="00163B"/>
                </a:solidFill>
                <a:sym typeface="Wingdings"/>
              </a:rPr>
              <a:t>Executing</a:t>
            </a:r>
            <a:r>
              <a:rPr lang="da-DK" sz="1900" dirty="0">
                <a:solidFill>
                  <a:srgbClr val="00163B"/>
                </a:solidFill>
                <a:sym typeface="Wingdings"/>
              </a:rPr>
              <a:t> the </a:t>
            </a:r>
            <a:r>
              <a:rPr lang="da-DK" sz="1900" dirty="0" err="1">
                <a:solidFill>
                  <a:srgbClr val="00163B"/>
                </a:solidFill>
                <a:sym typeface="Wingdings"/>
              </a:rPr>
              <a:t>rules</a:t>
            </a:r>
            <a:r>
              <a:rPr lang="da-DK" sz="1900" dirty="0">
                <a:solidFill>
                  <a:srgbClr val="00163B"/>
                </a:solidFill>
                <a:sym typeface="Wingdings"/>
              </a:rPr>
              <a:t> of procedures</a:t>
            </a:r>
          </a:p>
          <a:p>
            <a:pPr lvl="1">
              <a:buFont typeface="Wingdings" pitchFamily="2" charset="2"/>
              <a:buChar char="§"/>
            </a:pPr>
            <a:r>
              <a:rPr lang="da-DK" sz="1900" dirty="0" err="1">
                <a:solidFill>
                  <a:srgbClr val="00163B"/>
                </a:solidFill>
                <a:sym typeface="Wingdings"/>
              </a:rPr>
              <a:t>Managing</a:t>
            </a:r>
            <a:r>
              <a:rPr lang="da-DK" sz="1900" dirty="0">
                <a:solidFill>
                  <a:srgbClr val="00163B"/>
                </a:solidFill>
                <a:sym typeface="Wingdings"/>
              </a:rPr>
              <a:t> the systems (</a:t>
            </a:r>
            <a:r>
              <a:rPr lang="da-DK" sz="1900" dirty="0" err="1">
                <a:solidFill>
                  <a:srgbClr val="00163B"/>
                </a:solidFill>
                <a:sym typeface="Wingdings"/>
              </a:rPr>
              <a:t>email</a:t>
            </a:r>
            <a:r>
              <a:rPr lang="da-DK" sz="1900" dirty="0">
                <a:solidFill>
                  <a:srgbClr val="00163B"/>
                </a:solidFill>
                <a:sym typeface="Wingdings"/>
              </a:rPr>
              <a:t> </a:t>
            </a:r>
            <a:r>
              <a:rPr lang="da-DK" sz="1900" dirty="0" err="1">
                <a:solidFill>
                  <a:srgbClr val="00163B"/>
                </a:solidFill>
                <a:sym typeface="Wingdings"/>
              </a:rPr>
              <a:t>accounts</a:t>
            </a:r>
            <a:r>
              <a:rPr lang="da-DK" sz="1900" dirty="0">
                <a:solidFill>
                  <a:srgbClr val="00163B"/>
                </a:solidFill>
                <a:sym typeface="Wingdings"/>
              </a:rPr>
              <a:t>, Sharepoint etc.)</a:t>
            </a:r>
          </a:p>
        </p:txBody>
      </p:sp>
    </p:spTree>
    <p:extLst>
      <p:ext uri="{BB962C8B-B14F-4D97-AF65-F5344CB8AC3E}">
        <p14:creationId xmlns:p14="http://schemas.microsoft.com/office/powerpoint/2010/main" val="1003634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5" y="1047256"/>
            <a:ext cx="8708018" cy="734043"/>
          </a:xfrm>
        </p:spPr>
        <p:txBody>
          <a:bodyPr/>
          <a:lstStyle/>
          <a:p>
            <a:r>
              <a:rPr lang="da-DK" b="1" dirty="0">
                <a:solidFill>
                  <a:srgbClr val="8C0026"/>
                </a:solidFill>
              </a:rPr>
              <a:t>4. </a:t>
            </a:r>
            <a:r>
              <a:rPr lang="da-DK" b="1" dirty="0" err="1">
                <a:solidFill>
                  <a:srgbClr val="8C0026"/>
                </a:solidFill>
              </a:rPr>
              <a:t>Roles</a:t>
            </a:r>
            <a:r>
              <a:rPr lang="da-DK" b="1" dirty="0">
                <a:solidFill>
                  <a:srgbClr val="8C0026"/>
                </a:solidFill>
              </a:rPr>
              <a:t> in the </a:t>
            </a:r>
            <a:r>
              <a:rPr lang="da-DK" b="1" dirty="0" err="1">
                <a:solidFill>
                  <a:srgbClr val="8C0026"/>
                </a:solidFill>
              </a:rPr>
              <a:t>board</a:t>
            </a:r>
            <a:endParaRPr lang="en-US" dirty="0">
              <a:solidFill>
                <a:srgbClr val="00163B"/>
              </a:solidFill>
            </a:endParaRPr>
          </a:p>
          <a:p>
            <a:endParaRPr lang="da-DK" b="1" dirty="0">
              <a:solidFill>
                <a:srgbClr val="8C0026"/>
              </a:solidFill>
            </a:endParaRPr>
          </a:p>
        </p:txBody>
      </p:sp>
      <p:sp>
        <p:nvSpPr>
          <p:cNvPr id="4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5" y="1781299"/>
            <a:ext cx="8708018" cy="5324039"/>
          </a:xfrm>
        </p:spPr>
        <p:txBody>
          <a:bodyPr/>
          <a:lstStyle/>
          <a:p>
            <a:pPr marL="434774" lvl="2" indent="0">
              <a:buNone/>
            </a:pPr>
            <a:r>
              <a:rPr lang="en-GB" sz="2200" b="1" dirty="0">
                <a:solidFill>
                  <a:srgbClr val="0016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en-GB" sz="2100" b="1" dirty="0">
                <a:solidFill>
                  <a:srgbClr val="0016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reasurer</a:t>
            </a:r>
          </a:p>
          <a:p>
            <a:pPr marL="777674" lvl="2" indent="-342900">
              <a:buFont typeface="Wingdings" pitchFamily="2" charset="2"/>
              <a:buChar char="§"/>
            </a:pPr>
            <a:r>
              <a:rPr lang="en-GB" sz="2100" dirty="0">
                <a:solidFill>
                  <a:srgbClr val="0016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Responsible for:</a:t>
            </a:r>
          </a:p>
          <a:p>
            <a:pPr marL="1274559" lvl="3" indent="-342900">
              <a:buFont typeface="Wingdings" pitchFamily="2" charset="2"/>
              <a:buChar char="§"/>
            </a:pPr>
            <a:r>
              <a:rPr lang="en-GB" sz="2100" dirty="0">
                <a:solidFill>
                  <a:srgbClr val="0016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Managing invoices and outlays</a:t>
            </a:r>
          </a:p>
          <a:p>
            <a:pPr marL="1274559" lvl="3" indent="-342900">
              <a:buFont typeface="Wingdings" pitchFamily="2" charset="2"/>
              <a:buChar char="§"/>
            </a:pPr>
            <a:r>
              <a:rPr lang="en-GB" sz="2100" dirty="0">
                <a:solidFill>
                  <a:srgbClr val="0016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Managing the accounts and budgets</a:t>
            </a:r>
          </a:p>
          <a:p>
            <a:pPr marL="1274559" lvl="3" indent="-342900">
              <a:buFont typeface="Wingdings" pitchFamily="2" charset="2"/>
              <a:buChar char="§"/>
            </a:pPr>
            <a:r>
              <a:rPr lang="en-GB" sz="2100" dirty="0">
                <a:solidFill>
                  <a:srgbClr val="0016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Approval of minor budget changes.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52F3A33A-96BB-E94C-A4D9-7838D37FD8F3}"/>
              </a:ext>
            </a:extLst>
          </p:cNvPr>
          <p:cNvSpPr/>
          <p:nvPr/>
        </p:nvSpPr>
        <p:spPr>
          <a:xfrm>
            <a:off x="8652405" y="6096164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FFC768DD-597F-914D-9DD6-575D5F3008F0}"/>
              </a:ext>
            </a:extLst>
          </p:cNvPr>
          <p:cNvSpPr/>
          <p:nvPr/>
        </p:nvSpPr>
        <p:spPr>
          <a:xfrm>
            <a:off x="7310029" y="4989195"/>
            <a:ext cx="1761574" cy="168815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298125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>
            <a:extLst>
              <a:ext uri="{FF2B5EF4-FFF2-40B4-BE49-F238E27FC236}">
                <a16:creationId xmlns:a16="http://schemas.microsoft.com/office/drawing/2014/main" id="{BD1D859D-2451-3441-8267-B62A3979768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7960614" cy="4100071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da-DK" sz="2200" b="1" dirty="0" err="1">
                <a:solidFill>
                  <a:srgbClr val="00163B"/>
                </a:solidFill>
              </a:rPr>
              <a:t>Constitution</a:t>
            </a:r>
            <a:r>
              <a:rPr lang="da-DK" sz="2200" b="1" dirty="0">
                <a:solidFill>
                  <a:srgbClr val="00163B"/>
                </a:solidFill>
              </a:rPr>
              <a:t> of </a:t>
            </a:r>
            <a:r>
              <a:rPr lang="da-DK" sz="2200" b="1" dirty="0" err="1">
                <a:solidFill>
                  <a:srgbClr val="00163B"/>
                </a:solidFill>
              </a:rPr>
              <a:t>roles</a:t>
            </a:r>
            <a:r>
              <a:rPr lang="da-DK" sz="2200" b="1" dirty="0">
                <a:solidFill>
                  <a:srgbClr val="00163B"/>
                </a:solidFill>
              </a:rPr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da-DK" sz="2200" dirty="0" err="1">
                <a:solidFill>
                  <a:srgbClr val="00163B"/>
                </a:solidFill>
              </a:rPr>
              <a:t>Chairman</a:t>
            </a:r>
            <a:r>
              <a:rPr lang="da-DK" sz="2200" dirty="0">
                <a:solidFill>
                  <a:srgbClr val="00163B"/>
                </a:solidFill>
              </a:rPr>
              <a:t> – </a:t>
            </a:r>
            <a:r>
              <a:rPr lang="da-DK" sz="2200" dirty="0" err="1">
                <a:solidFill>
                  <a:srgbClr val="00163B"/>
                </a:solidFill>
              </a:rPr>
              <a:t>who</a:t>
            </a:r>
            <a:r>
              <a:rPr lang="da-DK" sz="2200" dirty="0">
                <a:solidFill>
                  <a:srgbClr val="00163B"/>
                </a:solidFill>
              </a:rPr>
              <a:t>?</a:t>
            </a:r>
          </a:p>
          <a:p>
            <a:pPr lvl="1">
              <a:buFont typeface="Wingdings" pitchFamily="2" charset="2"/>
              <a:buChar char="§"/>
            </a:pPr>
            <a:r>
              <a:rPr lang="da-DK" sz="2200" dirty="0">
                <a:solidFill>
                  <a:srgbClr val="00163B"/>
                </a:solidFill>
              </a:rPr>
              <a:t>Vice </a:t>
            </a:r>
            <a:r>
              <a:rPr lang="da-DK" sz="2200" dirty="0" err="1">
                <a:solidFill>
                  <a:srgbClr val="00163B"/>
                </a:solidFill>
              </a:rPr>
              <a:t>chairman</a:t>
            </a:r>
            <a:r>
              <a:rPr lang="da-DK" sz="2200" dirty="0">
                <a:solidFill>
                  <a:srgbClr val="00163B"/>
                </a:solidFill>
              </a:rPr>
              <a:t> – </a:t>
            </a:r>
            <a:r>
              <a:rPr lang="da-DK" sz="2200" dirty="0" err="1">
                <a:solidFill>
                  <a:srgbClr val="00163B"/>
                </a:solidFill>
              </a:rPr>
              <a:t>who</a:t>
            </a:r>
            <a:r>
              <a:rPr lang="da-DK" sz="2200" dirty="0">
                <a:solidFill>
                  <a:srgbClr val="00163B"/>
                </a:solidFill>
              </a:rPr>
              <a:t>?</a:t>
            </a:r>
          </a:p>
          <a:p>
            <a:pPr lvl="1">
              <a:buFont typeface="Wingdings" pitchFamily="2" charset="2"/>
              <a:buChar char="§"/>
            </a:pPr>
            <a:r>
              <a:rPr lang="da-DK" sz="2200" dirty="0" err="1">
                <a:solidFill>
                  <a:srgbClr val="00163B"/>
                </a:solidFill>
              </a:rPr>
              <a:t>Treasurer</a:t>
            </a:r>
            <a:r>
              <a:rPr lang="da-DK" sz="2200" dirty="0">
                <a:solidFill>
                  <a:srgbClr val="00163B"/>
                </a:solidFill>
              </a:rPr>
              <a:t> – </a:t>
            </a:r>
            <a:r>
              <a:rPr lang="da-DK" sz="2200" dirty="0" err="1">
                <a:solidFill>
                  <a:srgbClr val="00163B"/>
                </a:solidFill>
              </a:rPr>
              <a:t>who</a:t>
            </a:r>
            <a:r>
              <a:rPr lang="da-DK" sz="2200" dirty="0">
                <a:solidFill>
                  <a:srgbClr val="00163B"/>
                </a:solidFill>
              </a:rPr>
              <a:t>?</a:t>
            </a:r>
          </a:p>
          <a:p>
            <a:pPr lvl="1">
              <a:buFont typeface="Wingdings" pitchFamily="2" charset="2"/>
              <a:buChar char="§"/>
            </a:pPr>
            <a:r>
              <a:rPr lang="da-DK" sz="2200" dirty="0" err="1">
                <a:solidFill>
                  <a:srgbClr val="00163B"/>
                </a:solidFill>
              </a:rPr>
              <a:t>Secretary</a:t>
            </a:r>
            <a:r>
              <a:rPr lang="da-DK" sz="2200" dirty="0">
                <a:solidFill>
                  <a:srgbClr val="00163B"/>
                </a:solidFill>
              </a:rPr>
              <a:t> – </a:t>
            </a:r>
            <a:r>
              <a:rPr lang="da-DK" sz="2200" dirty="0" err="1">
                <a:solidFill>
                  <a:srgbClr val="00163B"/>
                </a:solidFill>
              </a:rPr>
              <a:t>who</a:t>
            </a:r>
            <a:r>
              <a:rPr lang="da-DK" sz="2200" dirty="0">
                <a:solidFill>
                  <a:srgbClr val="00163B"/>
                </a:solidFill>
              </a:rPr>
              <a:t>?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C9414B69-AA11-144B-BFD6-2D2B79A6A62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b="1" dirty="0">
                <a:solidFill>
                  <a:srgbClr val="8C0026"/>
                </a:solidFill>
              </a:rPr>
              <a:t>4.Roles in the </a:t>
            </a:r>
            <a:r>
              <a:rPr lang="da-DK" b="1" dirty="0" err="1">
                <a:solidFill>
                  <a:srgbClr val="8C0026"/>
                </a:solidFill>
              </a:rPr>
              <a:t>board</a:t>
            </a:r>
            <a:endParaRPr lang="da-DK" b="1" dirty="0">
              <a:solidFill>
                <a:srgbClr val="8C0026"/>
              </a:solidFill>
            </a:endParaRP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92CA9CCE-90F4-8A48-AFD1-BE7A5ACFED46}"/>
              </a:ext>
            </a:extLst>
          </p:cNvPr>
          <p:cNvSpPr/>
          <p:nvPr/>
        </p:nvSpPr>
        <p:spPr>
          <a:xfrm>
            <a:off x="8652405" y="6096164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D363794E-588C-9B49-A3D1-273036EBD50C}"/>
              </a:ext>
            </a:extLst>
          </p:cNvPr>
          <p:cNvSpPr/>
          <p:nvPr/>
        </p:nvSpPr>
        <p:spPr>
          <a:xfrm>
            <a:off x="7310029" y="4989195"/>
            <a:ext cx="1761574" cy="168815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885316656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_Cphbusiness Students_tes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94AF4AB49BD64C820FB5FF84935B96" ma:contentTypeVersion="10" ma:contentTypeDescription="Create a new document." ma:contentTypeScope="" ma:versionID="58bb8d73f00bfa09b62cd7ee21e9b410">
  <xsd:schema xmlns:xsd="http://www.w3.org/2001/XMLSchema" xmlns:xs="http://www.w3.org/2001/XMLSchema" xmlns:p="http://schemas.microsoft.com/office/2006/metadata/properties" xmlns:ns3="470d32ac-a7b1-4b23-ac02-5716677bc207" targetNamespace="http://schemas.microsoft.com/office/2006/metadata/properties" ma:root="true" ma:fieldsID="430d1bf5cfb0a55e4cb991752275ba04" ns3:_="">
    <xsd:import namespace="470d32ac-a7b1-4b23-ac02-5716677bc20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0d32ac-a7b1-4b23-ac02-5716677bc2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2892AC0-25FC-4C01-973B-D14D7650B5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70d32ac-a7b1-4b23-ac02-5716677bc2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0048E28-DA28-45CF-AA7B-C77D8ADFCE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62B5BA6-BB17-4985-AC3A-575BE8073E8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PowerPoint_Cphbusiness Students_test.potx</Template>
  <TotalTime>20478</TotalTime>
  <Words>563</Words>
  <Application>Microsoft Macintosh PowerPoint</Application>
  <PresentationFormat>Brugerdefineret</PresentationFormat>
  <Paragraphs>129</Paragraphs>
  <Slides>15</Slides>
  <Notes>12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15</vt:i4>
      </vt:variant>
    </vt:vector>
  </HeadingPairs>
  <TitlesOfParts>
    <vt:vector size="20" baseType="lpstr">
      <vt:lpstr>Arial</vt:lpstr>
      <vt:lpstr>Calibri</vt:lpstr>
      <vt:lpstr>Verdana</vt:lpstr>
      <vt:lpstr>Wingdings</vt:lpstr>
      <vt:lpstr>PowerPoint_Cphbusiness Students_test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CPH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Martin Ove Christensen</dc:creator>
  <cp:lastModifiedBy>Charlotte Dalgaard Dela (CDP - Teamleder - Alumni - Cphbusiness)</cp:lastModifiedBy>
  <cp:revision>268</cp:revision>
  <dcterms:created xsi:type="dcterms:W3CDTF">2013-08-30T11:58:37Z</dcterms:created>
  <dcterms:modified xsi:type="dcterms:W3CDTF">2020-12-01T16:51:02Z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0x0101004894AF4AB49BD64C820FB5FF84935B96</vt:lpwstr>
  </property>
</Properties>
</file>