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7" r:id="rId2"/>
    <p:sldId id="298" r:id="rId3"/>
    <p:sldId id="290" r:id="rId4"/>
    <p:sldId id="346" r:id="rId5"/>
    <p:sldId id="368" r:id="rId6"/>
    <p:sldId id="371" r:id="rId7"/>
    <p:sldId id="370" r:id="rId8"/>
    <p:sldId id="349" r:id="rId9"/>
    <p:sldId id="337" r:id="rId10"/>
    <p:sldId id="354" r:id="rId11"/>
    <p:sldId id="377" r:id="rId12"/>
    <p:sldId id="338" r:id="rId13"/>
    <p:sldId id="342" r:id="rId14"/>
  </p:sldIdLst>
  <p:sldSz cx="9939338" cy="7451725"/>
  <p:notesSz cx="6858000" cy="9144000"/>
  <p:defaultTextStyle>
    <a:defPPr>
      <a:defRPr lang="en-US"/>
    </a:defPPr>
    <a:lvl1pPr marL="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88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377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065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754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442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131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819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508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47">
          <p15:clr>
            <a:srgbClr val="A4A3A4"/>
          </p15:clr>
        </p15:guide>
        <p15:guide id="2" pos="31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0026"/>
    <a:srgbClr val="750D24"/>
    <a:srgbClr val="00163B"/>
    <a:srgbClr val="404040"/>
    <a:srgbClr val="385C7F"/>
    <a:srgbClr val="9F1132"/>
    <a:srgbClr val="FBB0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98" autoAdjust="0"/>
    <p:restoredTop sz="77885" autoAdjust="0"/>
  </p:normalViewPr>
  <p:slideViewPr>
    <p:cSldViewPr snapToGrid="0" snapToObjects="1">
      <p:cViewPr varScale="1">
        <p:scale>
          <a:sx n="72" d="100"/>
          <a:sy n="72" d="100"/>
        </p:scale>
        <p:origin x="-1814" y="-96"/>
      </p:cViewPr>
      <p:guideLst>
        <p:guide orient="horz" pos="2347"/>
        <p:guide pos="31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9" d="100"/>
          <a:sy n="119" d="100"/>
        </p:scale>
        <p:origin x="-441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F9727-4AA7-4743-9E28-A2B95FCC3144}" type="datetimeFigureOut">
              <a:rPr lang="da-DK" smtClean="0"/>
              <a:t>29-05-2018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43F94-92DC-C74B-A479-4532430A41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9996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31977-F3AE-124F-A9C2-5BDDEAC30434}" type="datetimeFigureOut">
              <a:rPr lang="da-DK" smtClean="0"/>
              <a:t>29-05-2018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89EEE-E56A-E44A-87BD-FA2239BC98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283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52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aseline="0" dirty="0"/>
              <a:t>bestyrelsesmøde.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1584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2895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4203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1554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7942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9567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9748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5111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8160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r>
              <a:rPr lang="da-DK" baseline="0" dirty="0"/>
              <a:t>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4107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8789988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08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54735" y="2205353"/>
            <a:ext cx="4333832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049047" y="2205353"/>
            <a:ext cx="4295678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9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8180" y="5216207"/>
            <a:ext cx="5963603" cy="615803"/>
          </a:xfrm>
          <a:prstGeom prst="rect">
            <a:avLst/>
          </a:prstGeom>
        </p:spPr>
        <p:txBody>
          <a:bodyPr lIns="99377" tIns="49688" rIns="99377" bIns="49688" anchor="b"/>
          <a:lstStyle>
            <a:lvl1pPr algn="l">
              <a:defRPr sz="2600" b="1">
                <a:solidFill>
                  <a:srgbClr val="9F1132"/>
                </a:solidFill>
              </a:defRPr>
            </a:lvl1pPr>
          </a:lstStyle>
          <a:p>
            <a:r>
              <a:rPr lang="en-US"/>
              <a:t>Klik for at redigere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948180" y="810705"/>
            <a:ext cx="5963603" cy="4326155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3500"/>
            </a:lvl1pPr>
            <a:lvl2pPr marL="496885" indent="0">
              <a:buNone/>
              <a:defRPr sz="3000"/>
            </a:lvl2pPr>
            <a:lvl3pPr marL="993770" indent="0">
              <a:buNone/>
              <a:defRPr sz="2600"/>
            </a:lvl3pPr>
            <a:lvl4pPr marL="1490655" indent="0">
              <a:buNone/>
              <a:defRPr sz="2200"/>
            </a:lvl4pPr>
            <a:lvl5pPr marL="1987540" indent="0">
              <a:buNone/>
              <a:defRPr sz="2200"/>
            </a:lvl5pPr>
            <a:lvl6pPr marL="2484425" indent="0">
              <a:buNone/>
              <a:defRPr sz="2200"/>
            </a:lvl6pPr>
            <a:lvl7pPr marL="2981310" indent="0">
              <a:buNone/>
              <a:defRPr sz="2200"/>
            </a:lvl7pPr>
            <a:lvl8pPr marL="3478195" indent="0">
              <a:buNone/>
              <a:defRPr sz="2200"/>
            </a:lvl8pPr>
            <a:lvl9pPr marL="3975080" indent="0">
              <a:buNone/>
              <a:defRPr sz="2200"/>
            </a:lvl9pPr>
          </a:lstStyle>
          <a:p>
            <a:r>
              <a:rPr lang="en-US" dirty="0" err="1"/>
              <a:t>Træk</a:t>
            </a:r>
            <a:r>
              <a:rPr lang="en-US" dirty="0"/>
              <a:t> </a:t>
            </a:r>
            <a:r>
              <a:rPr lang="en-US" dirty="0" err="1"/>
              <a:t>billede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pladsholder</a:t>
            </a:r>
            <a:r>
              <a:rPr lang="en-US" dirty="0"/>
              <a:t>,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symbol for at </a:t>
            </a:r>
            <a:r>
              <a:rPr lang="en-US" dirty="0" err="1"/>
              <a:t>tilføje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948180" y="5832010"/>
            <a:ext cx="5963603" cy="874542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2000"/>
            </a:lvl1pPr>
            <a:lvl2pPr marL="496885" indent="0">
              <a:buNone/>
              <a:defRPr sz="1300"/>
            </a:lvl2pPr>
            <a:lvl3pPr marL="993770" indent="0">
              <a:buNone/>
              <a:defRPr sz="1100"/>
            </a:lvl3pPr>
            <a:lvl4pPr marL="1490655" indent="0">
              <a:buNone/>
              <a:defRPr sz="1000"/>
            </a:lvl4pPr>
            <a:lvl5pPr marL="1987540" indent="0">
              <a:buNone/>
              <a:defRPr sz="1000"/>
            </a:lvl5pPr>
            <a:lvl6pPr marL="2484425" indent="0">
              <a:buNone/>
              <a:defRPr sz="1000"/>
            </a:lvl6pPr>
            <a:lvl7pPr marL="2981310" indent="0">
              <a:buNone/>
              <a:defRPr sz="1000"/>
            </a:lvl7pPr>
            <a:lvl8pPr marL="3478195" indent="0">
              <a:buNone/>
              <a:defRPr sz="1000"/>
            </a:lvl8pPr>
            <a:lvl9pPr marL="3975080" indent="0">
              <a:buNone/>
              <a:defRPr sz="1000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CPHbusiness_Students_RGB_1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139" y="263523"/>
            <a:ext cx="925178" cy="225811"/>
          </a:xfrm>
          <a:prstGeom prst="rect">
            <a:avLst/>
          </a:prstGeom>
        </p:spPr>
      </p:pic>
      <p:cxnSp>
        <p:nvCxnSpPr>
          <p:cNvPr id="6" name="Lige forbindelse 5"/>
          <p:cNvCxnSpPr/>
          <p:nvPr userDrawn="1"/>
        </p:nvCxnSpPr>
        <p:spPr>
          <a:xfrm>
            <a:off x="0" y="609600"/>
            <a:ext cx="9939338" cy="0"/>
          </a:xfrm>
          <a:prstGeom prst="line">
            <a:avLst/>
          </a:prstGeom>
          <a:ln w="127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Lige forbindelse 7"/>
          <p:cNvCxnSpPr/>
          <p:nvPr userDrawn="1"/>
        </p:nvCxnSpPr>
        <p:spPr>
          <a:xfrm>
            <a:off x="0" y="40792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 userDrawn="1"/>
        </p:nvCxnSpPr>
        <p:spPr>
          <a:xfrm>
            <a:off x="0" y="7417138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53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3" r:id="rId3"/>
    <p:sldLayoutId id="2147483654" r:id="rId4"/>
    <p:sldLayoutId id="2147483655" r:id="rId5"/>
  </p:sldLayoutIdLst>
  <p:txStyles>
    <p:titleStyle>
      <a:lvl1pPr algn="l" defTabSz="496885" rtl="0" eaLnBrk="1" latinLnBrk="0" hangingPunct="1">
        <a:spcBef>
          <a:spcPct val="0"/>
        </a:spcBef>
        <a:buNone/>
        <a:defRPr sz="3600" kern="1200">
          <a:solidFill>
            <a:srgbClr val="FBB040"/>
          </a:solidFill>
          <a:latin typeface="Verdana"/>
          <a:ea typeface="+mj-ea"/>
          <a:cs typeface="Verdana"/>
        </a:defRPr>
      </a:lvl1pPr>
    </p:titleStyle>
    <p:bodyStyle>
      <a:lvl1pPr marL="372664" indent="-372664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1pPr>
      <a:lvl2pPr marL="807438" indent="-310553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2pPr>
      <a:lvl3pPr marL="124221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3pPr>
      <a:lvl4pPr marL="1739097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4pPr>
      <a:lvl5pPr marL="223598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5pPr>
      <a:lvl6pPr marL="273286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975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663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352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88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377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065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754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442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131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819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508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10" name="Ellipse 9"/>
          <p:cNvSpPr/>
          <p:nvPr/>
        </p:nvSpPr>
        <p:spPr>
          <a:xfrm>
            <a:off x="259197" y="2323356"/>
            <a:ext cx="4110921" cy="4079582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701944" y="2588821"/>
            <a:ext cx="3723601" cy="372360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587630" y="3679232"/>
            <a:ext cx="74935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27th Board meeting</a:t>
            </a:r>
          </a:p>
          <a:p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Cphbusiness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Students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688769" y="5002671"/>
            <a:ext cx="447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dirty="0">
                <a:solidFill>
                  <a:schemeClr val="bg1"/>
                </a:solidFill>
                <a:latin typeface="Verdana"/>
                <a:cs typeface="Verdana"/>
              </a:rPr>
              <a:t>09.05.2018</a:t>
            </a:r>
          </a:p>
        </p:txBody>
      </p:sp>
    </p:spTree>
    <p:extLst>
      <p:ext uri="{BB962C8B-B14F-4D97-AF65-F5344CB8AC3E}">
        <p14:creationId xmlns:p14="http://schemas.microsoft.com/office/powerpoint/2010/main" val="3073046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3" y="1781299"/>
            <a:ext cx="9141970" cy="4812006"/>
          </a:xfrm>
        </p:spPr>
        <p:txBody>
          <a:bodyPr/>
          <a:lstStyle/>
          <a:p>
            <a:pPr marL="0" lvl="1" indent="0">
              <a:buNone/>
            </a:pPr>
            <a:r>
              <a:rPr lang="en-GB" sz="2700" b="1" dirty="0">
                <a:solidFill>
                  <a:srgbClr val="00163B"/>
                </a:solidFill>
                <a:sym typeface="Wingdings"/>
              </a:rPr>
              <a:t>Current status of Bank account access:</a:t>
            </a:r>
          </a:p>
          <a:p>
            <a:pPr marL="457200" lvl="1" indent="-457200"/>
            <a:r>
              <a:rPr lang="en-GB" sz="2700" dirty="0">
                <a:solidFill>
                  <a:srgbClr val="00163B"/>
                </a:solidFill>
                <a:sym typeface="Wingdings"/>
              </a:rPr>
              <a:t>Kimie Patricia </a:t>
            </a:r>
            <a:r>
              <a:rPr lang="en-GB" sz="2700" dirty="0" err="1">
                <a:solidFill>
                  <a:srgbClr val="00163B"/>
                </a:solidFill>
                <a:sym typeface="Wingdings"/>
              </a:rPr>
              <a:t>Trillingsgaard</a:t>
            </a:r>
            <a:endParaRPr lang="en-GB" sz="2700" dirty="0">
              <a:solidFill>
                <a:srgbClr val="00163B"/>
              </a:solidFill>
              <a:sym typeface="Wingdings"/>
            </a:endParaRPr>
          </a:p>
          <a:p>
            <a:pPr marL="457200" lvl="1" indent="-457200"/>
            <a:r>
              <a:rPr lang="en-GB" sz="2700" dirty="0">
                <a:solidFill>
                  <a:srgbClr val="00163B"/>
                </a:solidFill>
                <a:sym typeface="Wingdings"/>
              </a:rPr>
              <a:t>Now Samuel and </a:t>
            </a:r>
            <a:r>
              <a:rPr lang="en-GB" sz="2700" dirty="0" err="1">
                <a:solidFill>
                  <a:srgbClr val="00163B"/>
                </a:solidFill>
                <a:sym typeface="Wingdings"/>
              </a:rPr>
              <a:t>Anine</a:t>
            </a:r>
            <a:r>
              <a:rPr lang="en-GB" sz="2700" dirty="0">
                <a:solidFill>
                  <a:srgbClr val="00163B"/>
                </a:solidFill>
                <a:sym typeface="Wingdings"/>
              </a:rPr>
              <a:t> have access, but we are waiting for the final details in order to pay bills and make transfers.</a:t>
            </a:r>
          </a:p>
          <a:p>
            <a:pPr marL="0" lvl="1" indent="0">
              <a:buNone/>
            </a:pPr>
            <a:endParaRPr lang="en-GB" sz="2700" dirty="0">
              <a:solidFill>
                <a:srgbClr val="00163B"/>
              </a:solidFill>
              <a:sym typeface="Wingdings"/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855477"/>
            <a:ext cx="9141971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6. Financial situation</a:t>
            </a:r>
          </a:p>
        </p:txBody>
      </p:sp>
    </p:spTree>
    <p:extLst>
      <p:ext uri="{BB962C8B-B14F-4D97-AF65-F5344CB8AC3E}">
        <p14:creationId xmlns:p14="http://schemas.microsoft.com/office/powerpoint/2010/main" val="893179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xmlns="" id="{4DEAC8B6-88D5-4C4E-A368-1C33D4B003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7. Strategy </a:t>
            </a:r>
          </a:p>
          <a:p>
            <a:r>
              <a:rPr lang="en-GB" dirty="0"/>
              <a:t> </a:t>
            </a:r>
          </a:p>
          <a:p>
            <a:endParaRPr lang="da-DK" dirty="0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xmlns="" id="{DCA839AD-C25F-A246-85A3-04A0E4780B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8831" y="1317856"/>
            <a:ext cx="3353594" cy="534011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651506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676" y="1564997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388994" y="1833786"/>
            <a:ext cx="4087571" cy="408757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937120" y="3135096"/>
            <a:ext cx="7256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dirty="0">
                <a:solidFill>
                  <a:schemeClr val="bg1"/>
                </a:solidFill>
                <a:latin typeface="Verdana"/>
                <a:cs typeface="Verdana"/>
              </a:rPr>
              <a:t>7. </a:t>
            </a:r>
            <a:r>
              <a:rPr lang="da-DK" sz="6000" dirty="0" err="1">
                <a:solidFill>
                  <a:schemeClr val="bg1"/>
                </a:solidFill>
                <a:latin typeface="Verdana"/>
                <a:cs typeface="Verdana"/>
              </a:rPr>
              <a:t>Other</a:t>
            </a:r>
            <a:r>
              <a:rPr lang="da-DK" sz="60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6000" dirty="0" err="1">
                <a:solidFill>
                  <a:schemeClr val="bg1"/>
                </a:solidFill>
                <a:latin typeface="Verdana"/>
                <a:cs typeface="Verdana"/>
              </a:rPr>
              <a:t>topics</a:t>
            </a:r>
            <a:r>
              <a:rPr lang="da-DK" sz="6000" dirty="0">
                <a:solidFill>
                  <a:schemeClr val="bg1"/>
                </a:solidFill>
                <a:latin typeface="Verdana"/>
                <a:cs typeface="Verdana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14746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52552" y="1776933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195991" y="987724"/>
            <a:ext cx="5365328" cy="5365328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466311" y="3441461"/>
            <a:ext cx="798124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8. </a:t>
            </a:r>
            <a:r>
              <a:rPr lang="da-DK" sz="3500" dirty="0" err="1">
                <a:solidFill>
                  <a:schemeClr val="bg1"/>
                </a:solidFill>
                <a:latin typeface="Verdana"/>
                <a:cs typeface="Verdana"/>
              </a:rPr>
              <a:t>Next</a:t>
            </a:r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 Board meeting </a:t>
            </a:r>
            <a:r>
              <a:rPr lang="mr-IN" sz="3500" dirty="0">
                <a:solidFill>
                  <a:schemeClr val="bg1"/>
                </a:solidFill>
                <a:latin typeface="Verdana"/>
                <a:cs typeface="Verdana"/>
              </a:rPr>
              <a:t>–</a:t>
            </a:r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 date?</a:t>
            </a:r>
          </a:p>
        </p:txBody>
      </p:sp>
    </p:spTree>
    <p:extLst>
      <p:ext uri="{BB962C8B-B14F-4D97-AF65-F5344CB8AC3E}">
        <p14:creationId xmlns:p14="http://schemas.microsoft.com/office/powerpoint/2010/main" val="96528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6" y="1821052"/>
            <a:ext cx="9384602" cy="503246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Approval of the agenda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Choice of minutes taker 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Approval of the minutes (26th meeting)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Orientation from the chairmanship 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Financial situation 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Strategy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Other topics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Next meetings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Agenda</a:t>
            </a:r>
          </a:p>
        </p:txBody>
      </p:sp>
      <p:sp>
        <p:nvSpPr>
          <p:cNvPr id="6" name="Ellipse 5"/>
          <p:cNvSpPr/>
          <p:nvPr/>
        </p:nvSpPr>
        <p:spPr>
          <a:xfrm>
            <a:off x="6132504" y="5440473"/>
            <a:ext cx="1080000" cy="1080000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825391" y="6133514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311391" y="6025515"/>
            <a:ext cx="467999" cy="467999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00865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548" y="1244364"/>
            <a:ext cx="5070884" cy="5032226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048685" y="2559009"/>
            <a:ext cx="3910632" cy="391063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880486" y="3510732"/>
            <a:ext cx="7078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1.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agenda</a:t>
            </a:r>
          </a:p>
        </p:txBody>
      </p:sp>
    </p:spTree>
    <p:extLst>
      <p:ext uri="{BB962C8B-B14F-4D97-AF65-F5344CB8AC3E}">
        <p14:creationId xmlns:p14="http://schemas.microsoft.com/office/powerpoint/2010/main" val="128902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3077300"/>
            <a:ext cx="7962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2.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Choice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taker</a:t>
            </a:r>
            <a:endParaRPr lang="da-DK" sz="4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9049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2898010"/>
            <a:ext cx="79620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3.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from the 26th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board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meeting</a:t>
            </a:r>
          </a:p>
        </p:txBody>
      </p:sp>
    </p:spTree>
    <p:extLst>
      <p:ext uri="{BB962C8B-B14F-4D97-AF65-F5344CB8AC3E}">
        <p14:creationId xmlns:p14="http://schemas.microsoft.com/office/powerpoint/2010/main" val="1244199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5. </a:t>
            </a:r>
            <a:r>
              <a:rPr lang="da-DK" b="1" dirty="0" err="1">
                <a:solidFill>
                  <a:srgbClr val="8C0026"/>
                </a:solidFill>
              </a:rPr>
              <a:t>Orientation</a:t>
            </a:r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1781299"/>
            <a:ext cx="8708018" cy="5324039"/>
          </a:xfrm>
        </p:spPr>
        <p:txBody>
          <a:bodyPr/>
          <a:lstStyle/>
          <a:p>
            <a:pPr marL="0" lvl="1" indent="0">
              <a:buNone/>
            </a:pPr>
            <a:r>
              <a:rPr lang="en-GB" sz="1800" b="1" dirty="0">
                <a:solidFill>
                  <a:srgbClr val="00163B"/>
                </a:solidFill>
                <a:sym typeface="Wingdings"/>
              </a:rPr>
              <a:t>Board: 5 members + 3 alternates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Anine (Chairman) 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Samuel (Vice Chairman) 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Kimie (Treasurer)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GB" sz="1800" dirty="0" err="1">
                <a:solidFill>
                  <a:srgbClr val="00163B"/>
                </a:solidFill>
                <a:sym typeface="Wingdings"/>
              </a:rPr>
              <a:t>Rikke</a:t>
            </a:r>
            <a:r>
              <a:rPr lang="en-GB" sz="18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en-GB" sz="1800" dirty="0" err="1">
                <a:solidFill>
                  <a:srgbClr val="00163B"/>
                </a:solidFill>
                <a:sym typeface="Wingdings"/>
              </a:rPr>
              <a:t>Boye</a:t>
            </a:r>
            <a:endParaRPr lang="en-GB" sz="1800" dirty="0">
              <a:solidFill>
                <a:srgbClr val="00163B"/>
              </a:solidFill>
              <a:sym typeface="Wingdings"/>
            </a:endParaRPr>
          </a:p>
          <a:p>
            <a:pPr marL="514350" lvl="1" indent="-514350">
              <a:buFont typeface="+mj-lt"/>
              <a:buAutoNum type="arabicPeriod"/>
            </a:pPr>
            <a:r>
              <a:rPr lang="en-GB" sz="1800" dirty="0" err="1">
                <a:solidFill>
                  <a:srgbClr val="00163B"/>
                </a:solidFill>
                <a:sym typeface="Wingdings"/>
              </a:rPr>
              <a:t>Niclas</a:t>
            </a:r>
            <a:r>
              <a:rPr lang="en-GB" sz="1800" dirty="0">
                <a:solidFill>
                  <a:srgbClr val="00163B"/>
                </a:solidFill>
                <a:sym typeface="Wingdings"/>
              </a:rPr>
              <a:t> Andersen </a:t>
            </a:r>
          </a:p>
          <a:p>
            <a:pPr marL="0" lvl="1" indent="0">
              <a:buNone/>
            </a:pPr>
            <a:endParaRPr lang="en-GB" sz="1800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Alternates - candidates:</a:t>
            </a:r>
          </a:p>
          <a:p>
            <a:pPr marL="457200" lvl="1" indent="-457200">
              <a:buAutoNum type="arabicPeriod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Louise </a:t>
            </a:r>
          </a:p>
          <a:p>
            <a:pPr marL="457200" lvl="1" indent="-457200">
              <a:buAutoNum type="arabicPeriod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Kristian</a:t>
            </a:r>
          </a:p>
          <a:p>
            <a:pPr marL="457200" lvl="1" indent="-457200">
              <a:buAutoNum type="arabicPeriod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Kevin </a:t>
            </a:r>
          </a:p>
          <a:p>
            <a:pPr marL="457200" lvl="1" indent="-457200">
              <a:buFont typeface="+mj-lt"/>
              <a:buAutoNum type="arabicPeriod"/>
            </a:pPr>
            <a:endParaRPr lang="en-GB" sz="1800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en-GB" sz="1800" dirty="0" err="1">
                <a:solidFill>
                  <a:srgbClr val="00163B"/>
                </a:solidFill>
                <a:sym typeface="Wingdings"/>
              </a:rPr>
              <a:t>Søren</a:t>
            </a:r>
            <a:r>
              <a:rPr lang="en-GB" sz="1800" dirty="0">
                <a:solidFill>
                  <a:srgbClr val="00163B"/>
                </a:solidFill>
                <a:sym typeface="Wingdings"/>
              </a:rPr>
              <a:t> Meyer, Cphbusiness</a:t>
            </a:r>
          </a:p>
          <a:p>
            <a:pPr marL="0" lvl="1" indent="0">
              <a:buNone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Charlotte </a:t>
            </a:r>
            <a:r>
              <a:rPr lang="en-GB" sz="1800" dirty="0" err="1">
                <a:solidFill>
                  <a:srgbClr val="00163B"/>
                </a:solidFill>
                <a:sym typeface="Wingdings"/>
              </a:rPr>
              <a:t>Dalgaard</a:t>
            </a:r>
            <a:r>
              <a:rPr lang="en-GB" sz="1800" dirty="0">
                <a:solidFill>
                  <a:srgbClr val="00163B"/>
                </a:solidFill>
                <a:sym typeface="Wingdings"/>
              </a:rPr>
              <a:t>, Cphbusiness</a:t>
            </a:r>
          </a:p>
          <a:p>
            <a:pPr marL="0" lvl="1" indent="0">
              <a:buNone/>
            </a:pPr>
            <a:endParaRPr lang="da-DK" sz="2700" dirty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364828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5. </a:t>
            </a:r>
            <a:r>
              <a:rPr lang="da-DK" b="1" dirty="0" err="1">
                <a:solidFill>
                  <a:srgbClr val="8C0026"/>
                </a:solidFill>
              </a:rPr>
              <a:t>Orientation</a:t>
            </a:r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1781299"/>
            <a:ext cx="8708018" cy="5390466"/>
          </a:xfrm>
        </p:spPr>
        <p:txBody>
          <a:bodyPr/>
          <a:lstStyle/>
          <a:p>
            <a:pPr marL="0" lvl="1" indent="0">
              <a:buNone/>
            </a:pPr>
            <a:r>
              <a:rPr lang="da-DK" sz="2400" b="1" u="sng" dirty="0">
                <a:solidFill>
                  <a:srgbClr val="00163B"/>
                </a:solidFill>
                <a:sym typeface="Wingdings"/>
              </a:rPr>
              <a:t>S</a:t>
            </a:r>
            <a:r>
              <a:rPr lang="en-GB" sz="2400" b="1" u="sng" dirty="0" err="1">
                <a:solidFill>
                  <a:srgbClr val="00163B"/>
                </a:solidFill>
                <a:sym typeface="Wingdings"/>
              </a:rPr>
              <a:t>tatus</a:t>
            </a:r>
            <a:r>
              <a:rPr lang="en-GB" sz="2400" b="1" u="sng" dirty="0">
                <a:solidFill>
                  <a:srgbClr val="00163B"/>
                </a:solidFill>
                <a:sym typeface="Wingdings"/>
              </a:rPr>
              <a:t> on activities:</a:t>
            </a:r>
          </a:p>
          <a:p>
            <a:pPr marL="0" lvl="1" indent="0">
              <a:buNone/>
            </a:pPr>
            <a:endParaRPr lang="en-GB" sz="2400" b="1" dirty="0">
              <a:solidFill>
                <a:srgbClr val="00163B"/>
              </a:solidFill>
              <a:sym typeface="Wingdings"/>
            </a:endParaRPr>
          </a:p>
          <a:p>
            <a:pPr marL="457200" lvl="1" indent="-457200"/>
            <a:r>
              <a:rPr lang="en-GB" sz="2000" b="1" dirty="0">
                <a:solidFill>
                  <a:srgbClr val="00163B"/>
                </a:solidFill>
                <a:sym typeface="Wingdings"/>
              </a:rPr>
              <a:t>Volunteer party 01.06.2018 </a:t>
            </a:r>
          </a:p>
          <a:p>
            <a:pPr marL="0" lvl="1" indent="0">
              <a:buNone/>
            </a:pPr>
            <a:r>
              <a:rPr lang="en-GB" sz="2000" dirty="0">
                <a:solidFill>
                  <a:srgbClr val="00163B"/>
                </a:solidFill>
                <a:sym typeface="Wingdings"/>
              </a:rPr>
              <a:t>	- Escape room/dinner/</a:t>
            </a:r>
            <a:r>
              <a:rPr lang="en-GB" sz="2000" dirty="0" err="1">
                <a:solidFill>
                  <a:srgbClr val="00163B"/>
                </a:solidFill>
                <a:sym typeface="Wingdings"/>
              </a:rPr>
              <a:t>afterparty</a:t>
            </a:r>
            <a:r>
              <a:rPr lang="en-GB" sz="2000" dirty="0">
                <a:solidFill>
                  <a:srgbClr val="00163B"/>
                </a:solidFill>
                <a:sym typeface="Wingdings"/>
              </a:rPr>
              <a:t> </a:t>
            </a:r>
          </a:p>
          <a:p>
            <a:pPr marL="0" lvl="1" indent="0">
              <a:buNone/>
            </a:pPr>
            <a:endParaRPr lang="en-GB" sz="2000" dirty="0">
              <a:solidFill>
                <a:srgbClr val="00163B"/>
              </a:solidFill>
              <a:sym typeface="Wingdings"/>
            </a:endParaRPr>
          </a:p>
          <a:p>
            <a:pPr marL="342900" lvl="1" indent="-342900"/>
            <a:r>
              <a:rPr lang="en-GB" sz="2000" b="1" dirty="0">
                <a:solidFill>
                  <a:srgbClr val="00163B"/>
                </a:solidFill>
                <a:sym typeface="Wingdings"/>
              </a:rPr>
              <a:t>Weekly workshop </a:t>
            </a:r>
          </a:p>
          <a:p>
            <a:pPr marL="0" lvl="1" indent="0">
              <a:buNone/>
            </a:pPr>
            <a:r>
              <a:rPr lang="en-GB" sz="2000" dirty="0">
                <a:solidFill>
                  <a:srgbClr val="00163B"/>
                </a:solidFill>
                <a:sym typeface="Wingdings"/>
              </a:rPr>
              <a:t>	- continuing next semester </a:t>
            </a:r>
          </a:p>
          <a:p>
            <a:pPr marL="0" lvl="1" indent="0">
              <a:buNone/>
            </a:pPr>
            <a:endParaRPr lang="en-GB" sz="2000" dirty="0">
              <a:solidFill>
                <a:srgbClr val="00163B"/>
              </a:solidFill>
              <a:sym typeface="Wingdings"/>
            </a:endParaRPr>
          </a:p>
          <a:p>
            <a:pPr marL="457200" lvl="1" indent="-457200"/>
            <a:r>
              <a:rPr lang="en-GB" sz="2000" b="1" dirty="0">
                <a:solidFill>
                  <a:srgbClr val="00163B"/>
                </a:solidFill>
                <a:sym typeface="Wingdings"/>
              </a:rPr>
              <a:t>Intro weeks </a:t>
            </a:r>
          </a:p>
          <a:p>
            <a:pPr marL="0" lvl="1" indent="0">
              <a:buNone/>
            </a:pPr>
            <a:r>
              <a:rPr lang="en-GB" sz="2000" dirty="0">
                <a:solidFill>
                  <a:srgbClr val="00163B"/>
                </a:solidFill>
                <a:sym typeface="Wingdings"/>
              </a:rPr>
              <a:t>	- Morning welcome </a:t>
            </a:r>
          </a:p>
          <a:p>
            <a:pPr marL="0" lvl="1" indent="0">
              <a:buNone/>
            </a:pPr>
            <a:r>
              <a:rPr lang="en-GB" sz="2000" dirty="0">
                <a:solidFill>
                  <a:srgbClr val="00163B"/>
                </a:solidFill>
                <a:sym typeface="Wingdings"/>
              </a:rPr>
              <a:t>	- intro presentations </a:t>
            </a:r>
          </a:p>
          <a:p>
            <a:pPr marL="0" lvl="1" indent="0">
              <a:buNone/>
            </a:pPr>
            <a:r>
              <a:rPr lang="en-GB" sz="2000" dirty="0">
                <a:solidFill>
                  <a:srgbClr val="00163B"/>
                </a:solidFill>
                <a:sym typeface="Wingdings"/>
              </a:rPr>
              <a:t>	- Intro parties </a:t>
            </a:r>
          </a:p>
          <a:p>
            <a:pPr marL="0" lvl="1" indent="0">
              <a:buNone/>
            </a:pPr>
            <a:r>
              <a:rPr lang="en-GB" sz="2000" dirty="0">
                <a:solidFill>
                  <a:srgbClr val="00163B"/>
                </a:solidFill>
                <a:sym typeface="Wingdings"/>
              </a:rPr>
              <a:t>	</a:t>
            </a:r>
          </a:p>
          <a:p>
            <a:pPr marL="342900" lvl="1" indent="-342900"/>
            <a:r>
              <a:rPr lang="en-GB" sz="2000" b="1" dirty="0" err="1">
                <a:solidFill>
                  <a:srgbClr val="00163B"/>
                </a:solidFill>
                <a:sym typeface="Wingdings"/>
              </a:rPr>
              <a:t>Fælles</a:t>
            </a:r>
            <a:r>
              <a:rPr lang="en-GB" sz="2000" b="1" dirty="0">
                <a:solidFill>
                  <a:srgbClr val="00163B"/>
                </a:solidFill>
                <a:sym typeface="Wingdings"/>
              </a:rPr>
              <a:t> </a:t>
            </a:r>
            <a:r>
              <a:rPr lang="en-GB" sz="2000" b="1" dirty="0" err="1">
                <a:solidFill>
                  <a:srgbClr val="00163B"/>
                </a:solidFill>
                <a:sym typeface="Wingdings"/>
              </a:rPr>
              <a:t>i</a:t>
            </a:r>
            <a:r>
              <a:rPr lang="en-GB" sz="2000" b="1" dirty="0">
                <a:solidFill>
                  <a:srgbClr val="00163B"/>
                </a:solidFill>
                <a:sym typeface="Wingdings"/>
              </a:rPr>
              <a:t> </a:t>
            </a:r>
            <a:r>
              <a:rPr lang="en-GB" sz="2000" b="1" dirty="0" err="1">
                <a:solidFill>
                  <a:srgbClr val="00163B"/>
                </a:solidFill>
                <a:sym typeface="Wingdings"/>
              </a:rPr>
              <a:t>Fælled</a:t>
            </a:r>
            <a:r>
              <a:rPr lang="en-GB" sz="2000" b="1" dirty="0">
                <a:solidFill>
                  <a:srgbClr val="00163B"/>
                </a:solidFill>
                <a:sym typeface="Wingdings"/>
              </a:rPr>
              <a:t> </a:t>
            </a:r>
          </a:p>
          <a:p>
            <a:pPr marL="0" lvl="1" indent="0">
              <a:buNone/>
            </a:pPr>
            <a:endParaRPr lang="en-GB" sz="2000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endParaRPr lang="en-GB" sz="2000" dirty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852350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8971149" y="2326228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660255" y="2452228"/>
            <a:ext cx="467999" cy="467999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8" name="Ellipse 7"/>
          <p:cNvSpPr/>
          <p:nvPr/>
        </p:nvSpPr>
        <p:spPr>
          <a:xfrm>
            <a:off x="8462075" y="1394946"/>
            <a:ext cx="1291282" cy="129128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844336"/>
              </p:ext>
            </p:extLst>
          </p:nvPr>
        </p:nvGraphicFramePr>
        <p:xfrm>
          <a:off x="216548" y="510107"/>
          <a:ext cx="9474601" cy="645237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3345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649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95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886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214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0546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72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</a:rPr>
                        <a:t>Month</a:t>
                      </a:r>
                      <a:endParaRPr lang="en-GB" sz="1200" noProof="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</a:rPr>
                        <a:t>Volunteer activities</a:t>
                      </a:r>
                      <a:endParaRPr lang="en-GB" sz="1200" noProof="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</a:rPr>
                        <a:t>Social activities</a:t>
                      </a:r>
                      <a:endParaRPr lang="en-GB" sz="1200" noProof="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</a:rPr>
                        <a:t>Professional activities</a:t>
                      </a:r>
                      <a:endParaRPr lang="en-GB" sz="1200" noProof="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</a:rPr>
                        <a:t>Student political activities</a:t>
                      </a:r>
                      <a:endParaRPr lang="en-GB" sz="1200" noProof="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</a:rPr>
                        <a:t>Promotion</a:t>
                      </a:r>
                      <a:br>
                        <a:rPr lang="en-GB" sz="1200" noProof="0" dirty="0">
                          <a:effectLst/>
                        </a:rPr>
                      </a:br>
                      <a:r>
                        <a:rPr lang="en-GB" sz="1200" noProof="0" dirty="0">
                          <a:effectLst/>
                        </a:rPr>
                        <a:t>activities</a:t>
                      </a:r>
                      <a:endParaRPr lang="en-GB" sz="1200" noProof="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377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latin typeface="+mn-lt"/>
                          <a:ea typeface="+mn-ea"/>
                          <a:cs typeface="+mn-cs"/>
                        </a:rPr>
                        <a:t>March</a:t>
                      </a:r>
                      <a:endParaRPr lang="en-GB" sz="1200" noProof="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b="1" noProof="0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Conference</a:t>
                      </a:r>
                      <a:r>
                        <a:rPr lang="en-GB" sz="1200" b="1" baseline="0" noProof="0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 for volunteers – ”volunteer management”</a:t>
                      </a:r>
                      <a:endParaRPr lang="en-GB" sz="1200" b="1" noProof="0" dirty="0">
                        <a:effectLst/>
                        <a:highlight>
                          <a:srgbClr val="00FF00"/>
                        </a:highlight>
                        <a:latin typeface="+mn-lt"/>
                        <a:ea typeface="Verdana" charset="0"/>
                        <a:cs typeface="Verdana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highlight>
                            <a:srgbClr val="00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(+social activity)</a:t>
                      </a: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 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Friday bar (02/03)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Friday bar (16/03)</a:t>
                      </a: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 </a:t>
                      </a: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highlight>
                            <a:srgbClr val="FF00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200" noProof="0" dirty="0">
                          <a:effectLst/>
                          <a:highlight>
                            <a:srgbClr val="FF00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</a:br>
                      <a:r>
                        <a:rPr lang="en-GB" sz="1200" noProof="0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Students’ board meeting</a:t>
                      </a: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20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</a:b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62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endParaRPr lang="en-GB" sz="1200" noProof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</a:rPr>
                        <a:t> April</a:t>
                      </a:r>
                      <a:endParaRPr lang="en-GB" sz="1200" noProof="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Status meeting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(+social activity)</a:t>
                      </a: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Friday bar</a:t>
                      </a:r>
                      <a:r>
                        <a:rPr lang="en-GB" sz="1200" baseline="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 (06/04)</a:t>
                      </a:r>
                      <a:r>
                        <a:rPr lang="en-GB" sz="120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20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</a:br>
                      <a:r>
                        <a:rPr lang="en-GB" sz="120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20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</a:br>
                      <a:r>
                        <a:rPr lang="en-GB" sz="120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Friday</a:t>
                      </a:r>
                      <a:r>
                        <a:rPr lang="en-GB" sz="1200" baseline="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 bar (13/04)</a:t>
                      </a: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 </a:t>
                      </a:r>
                      <a:r>
                        <a:rPr lang="en-GB" sz="1200" b="1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Professional event </a:t>
                      </a:r>
                      <a:r>
                        <a:rPr lang="en-GB" sz="120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– Time management </a:t>
                      </a: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 marL="0" marR="0" indent="0" algn="l" defTabSz="49688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1752600" algn="l"/>
                        </a:tabLst>
                        <a:defRPr/>
                      </a:pPr>
                      <a:r>
                        <a:rPr lang="en-GB" sz="1200" noProof="0" dirty="0">
                          <a:effectLst/>
                          <a:highlight>
                            <a:srgbClr val="FF00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Advisory Board meeting </a:t>
                      </a:r>
                      <a:r>
                        <a:rPr lang="en-GB" sz="1200" noProof="0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Students’ board meeting</a:t>
                      </a: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highlight>
                            <a:srgbClr val="00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200" noProof="0" dirty="0">
                          <a:effectLst/>
                          <a:highlight>
                            <a:srgbClr val="00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</a:b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53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endParaRPr lang="en-GB" sz="1200" noProof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</a:rPr>
                        <a:t> May</a:t>
                      </a:r>
                      <a:endParaRPr lang="en-GB" sz="1200" noProof="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Status</a:t>
                      </a:r>
                      <a:r>
                        <a:rPr lang="en-GB" sz="1200" baseline="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 meeting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baseline="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(+social activity) </a:t>
                      </a: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Friday bar</a:t>
                      </a:r>
                      <a:r>
                        <a:rPr lang="en-GB" sz="1200" baseline="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 (04/05)</a:t>
                      </a:r>
                      <a:endParaRPr lang="en-GB" sz="1200" noProof="0" dirty="0">
                        <a:effectLst/>
                        <a:highlight>
                          <a:srgbClr val="FFFF00"/>
                        </a:highlight>
                        <a:latin typeface="+mn-lt"/>
                        <a:ea typeface="Verdana" charset="0"/>
                        <a:cs typeface="Verdana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Friday</a:t>
                      </a:r>
                      <a:r>
                        <a:rPr lang="en-GB" sz="1200" baseline="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 Bar (11/05)</a:t>
                      </a:r>
                      <a:endParaRPr lang="en-GB" sz="1200" noProof="0" dirty="0">
                        <a:effectLst/>
                        <a:highlight>
                          <a:srgbClr val="FFFF00"/>
                        </a:highlight>
                        <a:latin typeface="+mn-lt"/>
                        <a:ea typeface="Verdana" charset="0"/>
                        <a:cs typeface="Verdana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Friday Bar (25.05)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Semester</a:t>
                      </a:r>
                      <a:r>
                        <a:rPr lang="en-GB" sz="1200" baseline="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 party </a:t>
                      </a:r>
                      <a:r>
                        <a:rPr lang="en-GB" sz="120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20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</a:b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 </a:t>
                      </a: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 Open House presentation</a:t>
                      </a:r>
                      <a:r>
                        <a:rPr lang="en-GB" sz="1200" baseline="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 </a:t>
                      </a: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19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endParaRPr lang="en-GB" sz="1200" noProof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</a:rPr>
                        <a:t> June</a:t>
                      </a:r>
                      <a:endParaRPr lang="en-GB" sz="1200" noProof="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Celebration event for volunteers</a:t>
                      </a:r>
                      <a:r>
                        <a:rPr lang="en-GB" sz="1200" baseline="0" noProof="0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 (in collaboration with HK)</a:t>
                      </a:r>
                      <a:endParaRPr lang="en-GB" sz="1200" noProof="0" dirty="0">
                        <a:effectLst/>
                        <a:highlight>
                          <a:srgbClr val="00FFFF"/>
                        </a:highlight>
                        <a:latin typeface="+mn-lt"/>
                        <a:ea typeface="Verdana" charset="0"/>
                        <a:cs typeface="Verdana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Status meeting</a:t>
                      </a: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 marL="0" marR="0" indent="0" algn="l" defTabSz="49688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1752600" algn="l"/>
                        </a:tabLst>
                        <a:defRPr/>
                      </a:pPr>
                      <a:r>
                        <a:rPr lang="en-GB" sz="120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Friday bars (2)</a:t>
                      </a:r>
                      <a:br>
                        <a:rPr lang="en-GB" sz="1200" noProof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</a:br>
                      <a:r>
                        <a:rPr lang="en-GB" sz="1200" noProof="0" dirty="0">
                          <a:effectLst/>
                          <a:highlight>
                            <a:srgbClr val="00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Event</a:t>
                      </a: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  <a:p>
                      <a:pPr marL="0" marR="0" indent="0" algn="l" defTabSz="49688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1752600" algn="l"/>
                        </a:tabLst>
                        <a:defRPr/>
                      </a:pP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highlight>
                            <a:srgbClr val="00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200" noProof="0" dirty="0">
                          <a:effectLst/>
                          <a:highlight>
                            <a:srgbClr val="00FF00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</a:b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highlight>
                            <a:srgbClr val="FF00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200" noProof="0" dirty="0">
                          <a:effectLst/>
                          <a:highlight>
                            <a:srgbClr val="FF00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</a:br>
                      <a:r>
                        <a:rPr lang="en-GB" sz="1200" noProof="0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Cphbusiness’ board meeting</a:t>
                      </a: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 </a:t>
                      </a:r>
                    </a:p>
                  </a:txBody>
                  <a:tcPr marL="22751" marR="22751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1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</a:rPr>
                        <a:t>August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</a:rPr>
                        <a:t> </a:t>
                      </a:r>
                      <a:endParaRPr lang="en-GB" sz="1200" noProof="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Status</a:t>
                      </a:r>
                      <a:r>
                        <a:rPr lang="en-GB" sz="1200" baseline="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 meeting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baseline="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(+social activity) </a:t>
                      </a: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New</a:t>
                      </a:r>
                      <a:r>
                        <a:rPr lang="en-GB" sz="1200" baseline="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 staff presentation</a:t>
                      </a: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69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endParaRPr lang="en-GB" sz="1200" noProof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latin typeface="+mn-lt"/>
                          <a:ea typeface="+mn-ea"/>
                          <a:cs typeface="+mn-cs"/>
                        </a:rPr>
                        <a:t>September</a:t>
                      </a:r>
                      <a:r>
                        <a:rPr lang="en-GB" sz="1200" baseline="0" noProof="0" dirty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200" noProof="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r>
                        <a:rPr lang="en-GB" sz="12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 event ”Together in </a:t>
                      </a:r>
                      <a:r>
                        <a:rPr lang="en-GB" sz="1200" b="1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Fælled</a:t>
                      </a:r>
                      <a:r>
                        <a:rPr lang="en-GB" sz="12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br>
                        <a:rPr lang="en-GB" sz="12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GB" sz="120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Intro-barer (x 4)</a:t>
                      </a:r>
                    </a:p>
                    <a:p>
                      <a:r>
                        <a:rPr lang="en-GB" sz="12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Friday bars (x 1-2)</a:t>
                      </a: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 </a:t>
                      </a: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highlight>
                            <a:srgbClr val="FF00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Advisory Board meeting </a:t>
                      </a:r>
                      <a:endParaRPr lang="en-GB" sz="1200" noProof="0" dirty="0">
                        <a:effectLst/>
                        <a:highlight>
                          <a:srgbClr val="00FFFF"/>
                        </a:highlight>
                        <a:latin typeface="+mn-lt"/>
                        <a:ea typeface="Verdana" charset="0"/>
                        <a:cs typeface="Verdana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Verdana" charset="0"/>
                          <a:cs typeface="Verdana" charset="0"/>
                        </a:rPr>
                        <a:t>Cphbusiness’ board meeting</a:t>
                      </a: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Intro</a:t>
                      </a:r>
                      <a:r>
                        <a:rPr lang="en-GB" sz="1200" baseline="0" noProof="0" dirty="0">
                          <a:effectLst/>
                          <a:latin typeface="+mn-lt"/>
                          <a:ea typeface="Verdana" charset="0"/>
                          <a:cs typeface="Verdana" charset="0"/>
                        </a:rPr>
                        <a:t> presentation </a:t>
                      </a:r>
                      <a:endParaRPr lang="en-GB" sz="1200" noProof="0" dirty="0">
                        <a:effectLst/>
                        <a:latin typeface="+mn-lt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237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3" y="1781299"/>
            <a:ext cx="9141970" cy="5437648"/>
          </a:xfrm>
        </p:spPr>
        <p:txBody>
          <a:bodyPr/>
          <a:lstStyle/>
          <a:p>
            <a:pPr marL="0" lvl="1" indent="0">
              <a:buNone/>
            </a:pPr>
            <a:r>
              <a:rPr lang="en-GB" sz="2700" b="1" dirty="0">
                <a:solidFill>
                  <a:srgbClr val="00163B"/>
                </a:solidFill>
                <a:sym typeface="Wingdings"/>
              </a:rPr>
              <a:t>Current balance: </a:t>
            </a:r>
            <a:r>
              <a:rPr lang="en-GB" sz="2700" b="1" dirty="0">
                <a:solidFill>
                  <a:srgbClr val="00B050"/>
                </a:solidFill>
                <a:sym typeface="Wingdings"/>
              </a:rPr>
              <a:t>+ </a:t>
            </a:r>
            <a:r>
              <a:rPr lang="en-US" sz="2700" b="1" dirty="0">
                <a:solidFill>
                  <a:srgbClr val="00B050"/>
                </a:solidFill>
              </a:rPr>
              <a:t>105.347,98 </a:t>
            </a:r>
            <a:r>
              <a:rPr lang="en-GB" sz="2700" b="1" dirty="0">
                <a:solidFill>
                  <a:srgbClr val="00163B"/>
                </a:solidFill>
                <a:sym typeface="Wingdings"/>
              </a:rPr>
              <a:t>DKK</a:t>
            </a:r>
          </a:p>
          <a:p>
            <a:pPr marL="0" lvl="1" indent="0">
              <a:buNone/>
            </a:pPr>
            <a:endParaRPr lang="en-GB" sz="2700" b="1" dirty="0">
              <a:solidFill>
                <a:srgbClr val="00163B"/>
              </a:solidFill>
              <a:sym typeface="Wingdings"/>
            </a:endParaRPr>
          </a:p>
          <a:p>
            <a:pPr marL="457200" lvl="1" indent="-457200">
              <a:buFontTx/>
              <a:buChar char="-"/>
            </a:pPr>
            <a:r>
              <a:rPr lang="en-GB" sz="2700" dirty="0">
                <a:solidFill>
                  <a:srgbClr val="00163B"/>
                </a:solidFill>
                <a:sym typeface="Wingdings"/>
              </a:rPr>
              <a:t>Waiting for the bill from DJ (4 May)</a:t>
            </a:r>
            <a:br>
              <a:rPr lang="en-GB" sz="2700" dirty="0">
                <a:solidFill>
                  <a:srgbClr val="00163B"/>
                </a:solidFill>
                <a:sym typeface="Wingdings"/>
              </a:rPr>
            </a:br>
            <a:r>
              <a:rPr lang="en-GB" sz="2700" dirty="0">
                <a:solidFill>
                  <a:srgbClr val="00163B"/>
                </a:solidFill>
                <a:sym typeface="Wingdings"/>
              </a:rPr>
              <a:t>and different outlays regarding that.</a:t>
            </a:r>
          </a:p>
          <a:p>
            <a:pPr marL="0" lvl="1" indent="0">
              <a:buNone/>
            </a:pPr>
            <a:r>
              <a:rPr lang="en-GB" sz="2700" dirty="0">
                <a:solidFill>
                  <a:srgbClr val="00163B"/>
                </a:solidFill>
                <a:sym typeface="Wingdings"/>
              </a:rPr>
              <a:t> </a:t>
            </a:r>
          </a:p>
          <a:p>
            <a:pPr marL="457200" lvl="1" indent="-457200">
              <a:buFontTx/>
              <a:buChar char="-"/>
            </a:pPr>
            <a:r>
              <a:rPr lang="en-GB" sz="2700" dirty="0">
                <a:solidFill>
                  <a:srgbClr val="00163B"/>
                </a:solidFill>
                <a:sym typeface="Wingdings"/>
              </a:rPr>
              <a:t>Waiting for an answer regarding the Quarterly grant from </a:t>
            </a:r>
            <a:r>
              <a:rPr lang="en-GB" sz="2700" dirty="0" err="1">
                <a:solidFill>
                  <a:srgbClr val="00163B"/>
                </a:solidFill>
                <a:sym typeface="Wingdings"/>
              </a:rPr>
              <a:t>Cphbusiness</a:t>
            </a:r>
            <a:r>
              <a:rPr lang="en-GB" sz="2700" dirty="0">
                <a:solidFill>
                  <a:srgbClr val="00163B"/>
                </a:solidFill>
                <a:sym typeface="Wingdings"/>
              </a:rPr>
              <a:t>. </a:t>
            </a:r>
          </a:p>
          <a:p>
            <a:pPr marL="0" lvl="1" indent="0">
              <a:buNone/>
            </a:pPr>
            <a:endParaRPr lang="en-GB" sz="2700" dirty="0">
              <a:solidFill>
                <a:srgbClr val="00163B"/>
              </a:solidFill>
              <a:sym typeface="Wingdings"/>
            </a:endParaRPr>
          </a:p>
          <a:p>
            <a:pPr marL="457200" lvl="1" indent="-457200">
              <a:buFontTx/>
              <a:buChar char="-"/>
            </a:pPr>
            <a:r>
              <a:rPr lang="en-GB" sz="2700" dirty="0" err="1">
                <a:solidFill>
                  <a:srgbClr val="00163B"/>
                </a:solidFill>
                <a:sym typeface="Wingdings"/>
              </a:rPr>
              <a:t>Fælles</a:t>
            </a:r>
            <a:r>
              <a:rPr lang="en-GB" sz="27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en-GB" sz="2700" dirty="0" err="1">
                <a:solidFill>
                  <a:srgbClr val="00163B"/>
                </a:solidFill>
                <a:sym typeface="Wingdings"/>
              </a:rPr>
              <a:t>i</a:t>
            </a:r>
            <a:r>
              <a:rPr lang="en-GB" sz="27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en-GB" sz="2700" dirty="0" err="1">
                <a:solidFill>
                  <a:srgbClr val="00163B"/>
                </a:solidFill>
                <a:sym typeface="Wingdings"/>
              </a:rPr>
              <a:t>Fælled</a:t>
            </a:r>
            <a:r>
              <a:rPr lang="en-GB" sz="2700" dirty="0">
                <a:solidFill>
                  <a:srgbClr val="00163B"/>
                </a:solidFill>
                <a:sym typeface="Wingdings"/>
              </a:rPr>
              <a:t> and morning welcome for new students will take a big part of the balance. </a:t>
            </a:r>
          </a:p>
          <a:p>
            <a:pPr marL="0" lvl="1" indent="0">
              <a:buNone/>
            </a:pPr>
            <a:endParaRPr lang="en-GB" sz="2700" b="1" dirty="0">
              <a:solidFill>
                <a:srgbClr val="00163B"/>
              </a:solidFill>
              <a:sym typeface="Wingdings"/>
            </a:endParaRPr>
          </a:p>
          <a:p>
            <a:pPr marL="457200" lvl="1" indent="-457200">
              <a:buFontTx/>
              <a:buChar char="-"/>
            </a:pPr>
            <a:endParaRPr lang="en-GB" sz="2700" b="1" dirty="0">
              <a:solidFill>
                <a:srgbClr val="00163B"/>
              </a:solidFill>
              <a:sym typeface="Wingdings"/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855477"/>
            <a:ext cx="9141971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6. Financial situation </a:t>
            </a:r>
          </a:p>
        </p:txBody>
      </p:sp>
      <p:sp>
        <p:nvSpPr>
          <p:cNvPr id="8" name="Ellipse 7"/>
          <p:cNvSpPr/>
          <p:nvPr/>
        </p:nvSpPr>
        <p:spPr>
          <a:xfrm>
            <a:off x="9071603" y="2941229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935132" y="1781299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0584630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Cphbusiness Students_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PowerPoint_Cphbusiness Students_test.potx</Template>
  <TotalTime>14807</TotalTime>
  <Words>310</Words>
  <Application>Microsoft Office PowerPoint</Application>
  <PresentationFormat>Brugerdefineret</PresentationFormat>
  <Paragraphs>143</Paragraphs>
  <Slides>13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13</vt:i4>
      </vt:variant>
    </vt:vector>
  </HeadingPairs>
  <TitlesOfParts>
    <vt:vector size="14" baseType="lpstr">
      <vt:lpstr>PowerPoint_Cphbusiness Students_test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CPH Business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Martin Ove Christensen</dc:creator>
  <cp:lastModifiedBy>Sabrina Vogt</cp:lastModifiedBy>
  <cp:revision>237</cp:revision>
  <dcterms:created xsi:type="dcterms:W3CDTF">2013-08-30T11:58:37Z</dcterms:created>
  <dcterms:modified xsi:type="dcterms:W3CDTF">2018-05-29T10:08:42Z</dcterms:modified>
</cp:coreProperties>
</file>