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8" r:id="rId2"/>
    <p:sldId id="264" r:id="rId3"/>
    <p:sldId id="273" r:id="rId4"/>
    <p:sldId id="272" r:id="rId5"/>
    <p:sldId id="271" r:id="rId6"/>
    <p:sldId id="313" r:id="rId7"/>
    <p:sldId id="315" r:id="rId8"/>
    <p:sldId id="308" r:id="rId9"/>
    <p:sldId id="314" r:id="rId10"/>
    <p:sldId id="309" r:id="rId11"/>
    <p:sldId id="310" r:id="rId12"/>
    <p:sldId id="311" r:id="rId13"/>
    <p:sldId id="275" r:id="rId14"/>
    <p:sldId id="303" r:id="rId15"/>
    <p:sldId id="304" r:id="rId16"/>
    <p:sldId id="316" r:id="rId17"/>
    <p:sldId id="289" r:id="rId18"/>
    <p:sldId id="265" r:id="rId19"/>
    <p:sldId id="317" r:id="rId20"/>
    <p:sldId id="290" r:id="rId21"/>
    <p:sldId id="318" r:id="rId22"/>
    <p:sldId id="319" r:id="rId23"/>
    <p:sldId id="320" r:id="rId24"/>
    <p:sldId id="321" r:id="rId25"/>
    <p:sldId id="322" r:id="rId26"/>
    <p:sldId id="323" r:id="rId27"/>
    <p:sldId id="325" r:id="rId28"/>
    <p:sldId id="326" r:id="rId29"/>
    <p:sldId id="327" r:id="rId30"/>
    <p:sldId id="328" r:id="rId31"/>
    <p:sldId id="329" r:id="rId32"/>
    <p:sldId id="330" r:id="rId33"/>
    <p:sldId id="331" r:id="rId34"/>
    <p:sldId id="332" r:id="rId35"/>
    <p:sldId id="280" r:id="rId36"/>
    <p:sldId id="312" r:id="rId37"/>
    <p:sldId id="306" r:id="rId38"/>
    <p:sldId id="324" r:id="rId39"/>
    <p:sldId id="281" r:id="rId40"/>
    <p:sldId id="284" r:id="rId41"/>
    <p:sldId id="263" r:id="rId42"/>
  </p:sldIdLst>
  <p:sldSz cx="9939338" cy="7451725"/>
  <p:notesSz cx="6858000" cy="9144000"/>
  <p:defaultTextStyle>
    <a:defPPr>
      <a:defRPr lang="en-US"/>
    </a:defPPr>
    <a:lvl1pPr marL="0" algn="l" defTabSz="496885" rtl="0" eaLnBrk="1" latinLnBrk="0" hangingPunct="1">
      <a:defRPr sz="2000" kern="1200">
        <a:solidFill>
          <a:schemeClr val="tx1"/>
        </a:solidFill>
        <a:latin typeface="+mn-lt"/>
        <a:ea typeface="+mn-ea"/>
        <a:cs typeface="+mn-cs"/>
      </a:defRPr>
    </a:lvl1pPr>
    <a:lvl2pPr marL="496885" algn="l" defTabSz="496885" rtl="0" eaLnBrk="1" latinLnBrk="0" hangingPunct="1">
      <a:defRPr sz="2000" kern="1200">
        <a:solidFill>
          <a:schemeClr val="tx1"/>
        </a:solidFill>
        <a:latin typeface="+mn-lt"/>
        <a:ea typeface="+mn-ea"/>
        <a:cs typeface="+mn-cs"/>
      </a:defRPr>
    </a:lvl2pPr>
    <a:lvl3pPr marL="993770" algn="l" defTabSz="496885" rtl="0" eaLnBrk="1" latinLnBrk="0" hangingPunct="1">
      <a:defRPr sz="2000" kern="1200">
        <a:solidFill>
          <a:schemeClr val="tx1"/>
        </a:solidFill>
        <a:latin typeface="+mn-lt"/>
        <a:ea typeface="+mn-ea"/>
        <a:cs typeface="+mn-cs"/>
      </a:defRPr>
    </a:lvl3pPr>
    <a:lvl4pPr marL="1490655" algn="l" defTabSz="496885" rtl="0" eaLnBrk="1" latinLnBrk="0" hangingPunct="1">
      <a:defRPr sz="2000" kern="1200">
        <a:solidFill>
          <a:schemeClr val="tx1"/>
        </a:solidFill>
        <a:latin typeface="+mn-lt"/>
        <a:ea typeface="+mn-ea"/>
        <a:cs typeface="+mn-cs"/>
      </a:defRPr>
    </a:lvl4pPr>
    <a:lvl5pPr marL="1987540" algn="l" defTabSz="496885" rtl="0" eaLnBrk="1" latinLnBrk="0" hangingPunct="1">
      <a:defRPr sz="2000" kern="1200">
        <a:solidFill>
          <a:schemeClr val="tx1"/>
        </a:solidFill>
        <a:latin typeface="+mn-lt"/>
        <a:ea typeface="+mn-ea"/>
        <a:cs typeface="+mn-cs"/>
      </a:defRPr>
    </a:lvl5pPr>
    <a:lvl6pPr marL="2484425" algn="l" defTabSz="496885" rtl="0" eaLnBrk="1" latinLnBrk="0" hangingPunct="1">
      <a:defRPr sz="2000" kern="1200">
        <a:solidFill>
          <a:schemeClr val="tx1"/>
        </a:solidFill>
        <a:latin typeface="+mn-lt"/>
        <a:ea typeface="+mn-ea"/>
        <a:cs typeface="+mn-cs"/>
      </a:defRPr>
    </a:lvl6pPr>
    <a:lvl7pPr marL="2981310" algn="l" defTabSz="496885" rtl="0" eaLnBrk="1" latinLnBrk="0" hangingPunct="1">
      <a:defRPr sz="2000" kern="1200">
        <a:solidFill>
          <a:schemeClr val="tx1"/>
        </a:solidFill>
        <a:latin typeface="+mn-lt"/>
        <a:ea typeface="+mn-ea"/>
        <a:cs typeface="+mn-cs"/>
      </a:defRPr>
    </a:lvl7pPr>
    <a:lvl8pPr marL="3478195" algn="l" defTabSz="496885" rtl="0" eaLnBrk="1" latinLnBrk="0" hangingPunct="1">
      <a:defRPr sz="2000" kern="1200">
        <a:solidFill>
          <a:schemeClr val="tx1"/>
        </a:solidFill>
        <a:latin typeface="+mn-lt"/>
        <a:ea typeface="+mn-ea"/>
        <a:cs typeface="+mn-cs"/>
      </a:defRPr>
    </a:lvl8pPr>
    <a:lvl9pPr marL="3975080" algn="l" defTabSz="49688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47">
          <p15:clr>
            <a:srgbClr val="A4A3A4"/>
          </p15:clr>
        </p15:guide>
        <p15:guide id="2" pos="3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C7F"/>
    <a:srgbClr val="00163B"/>
    <a:srgbClr val="64693F"/>
    <a:srgbClr val="750D24"/>
    <a:srgbClr val="9F1132"/>
    <a:srgbClr val="FBB0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sfarv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4" autoAdjust="0"/>
    <p:restoredTop sz="93617" autoAdjust="0"/>
  </p:normalViewPr>
  <p:slideViewPr>
    <p:cSldViewPr snapToGrid="0" snapToObjects="1">
      <p:cViewPr varScale="1">
        <p:scale>
          <a:sx n="76" d="100"/>
          <a:sy n="76" d="100"/>
        </p:scale>
        <p:origin x="-1320" y="-86"/>
      </p:cViewPr>
      <p:guideLst>
        <p:guide orient="horz" pos="2347"/>
        <p:guide pos="313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1F65F-D1A0-3D4B-8D56-CE128C2099EC}" type="datetimeFigureOut">
              <a:rPr lang="en-GB" smtClean="0"/>
              <a:t>12/12/2017</a:t>
            </a:fld>
            <a:endParaRPr lang="en-GB"/>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EDD05-F873-624E-8E26-9E5AD37047B2}" type="slidenum">
              <a:rPr lang="en-GB" smtClean="0"/>
              <a:t>‹nr.›</a:t>
            </a:fld>
            <a:endParaRPr lang="en-GB"/>
          </a:p>
        </p:txBody>
      </p:sp>
    </p:spTree>
    <p:extLst>
      <p:ext uri="{BB962C8B-B14F-4D97-AF65-F5344CB8AC3E}">
        <p14:creationId xmlns:p14="http://schemas.microsoft.com/office/powerpoint/2010/main" val="68999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Rectangle 7"/>
          <p:cNvSpPr/>
          <p:nvPr userDrawn="1"/>
        </p:nvSpPr>
        <p:spPr>
          <a:xfrm>
            <a:off x="0" y="0"/>
            <a:ext cx="9944004" cy="7451725"/>
          </a:xfrm>
          <a:prstGeom prst="rect">
            <a:avLst/>
          </a:prstGeom>
          <a:solidFill>
            <a:srgbClr val="385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026" name="Picture 2" descr="C:\Users\moch\Dropbox\cphbusiness\Grafik\Students\PowerPoint\fris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88" y="1455436"/>
            <a:ext cx="7320471" cy="1610504"/>
          </a:xfrm>
          <a:prstGeom prst="rect">
            <a:avLst/>
          </a:prstGeom>
          <a:noFill/>
          <a:extLst>
            <a:ext uri="{909E8E84-426E-40DD-AFC4-6F175D3DCCD1}">
              <a14:hiddenFill xmlns:a14="http://schemas.microsoft.com/office/drawing/2010/main">
                <a:solidFill>
                  <a:srgbClr val="FFFFFF"/>
                </a:solidFill>
              </a14:hiddenFill>
            </a:ext>
          </a:extLst>
        </p:spPr>
      </p:pic>
      <p:sp>
        <p:nvSpPr>
          <p:cNvPr id="20" name="Pladsholder til tekst 19"/>
          <p:cNvSpPr>
            <a:spLocks noGrp="1"/>
          </p:cNvSpPr>
          <p:nvPr>
            <p:ph type="body" sz="quarter" idx="10" hasCustomPrompt="1"/>
          </p:nvPr>
        </p:nvSpPr>
        <p:spPr>
          <a:xfrm>
            <a:off x="1127236" y="3639312"/>
            <a:ext cx="7399879" cy="784687"/>
          </a:xfrm>
          <a:prstGeom prst="rect">
            <a:avLst/>
          </a:prstGeom>
          <a:ln>
            <a:noFill/>
          </a:ln>
        </p:spPr>
        <p:txBody>
          <a:bodyPr/>
          <a:lstStyle>
            <a:lvl1pPr>
              <a:buNone/>
              <a:defRPr sz="3600">
                <a:solidFill>
                  <a:srgbClr val="9F1132"/>
                </a:solidFill>
              </a:defRPr>
            </a:lvl1pPr>
            <a:lvl2pPr>
              <a:buNone/>
              <a:defRPr/>
            </a:lvl2pPr>
            <a:lvl3pPr>
              <a:buNone/>
              <a:defRPr/>
            </a:lvl3pPr>
          </a:lstStyle>
          <a:p>
            <a:pPr lvl="0"/>
            <a:r>
              <a:rPr lang="da-DK" dirty="0" smtClean="0"/>
              <a:t>Tilføj titel</a:t>
            </a:r>
            <a:endParaRPr lang="da-DK" dirty="0"/>
          </a:p>
        </p:txBody>
      </p:sp>
      <p:sp>
        <p:nvSpPr>
          <p:cNvPr id="22" name="Pladsholder til tekst 21"/>
          <p:cNvSpPr>
            <a:spLocks noGrp="1"/>
          </p:cNvSpPr>
          <p:nvPr>
            <p:ph type="body" sz="quarter" idx="11" hasCustomPrompt="1"/>
          </p:nvPr>
        </p:nvSpPr>
        <p:spPr>
          <a:xfrm>
            <a:off x="1127236" y="4426458"/>
            <a:ext cx="7409023" cy="2285238"/>
          </a:xfrm>
          <a:prstGeom prst="rect">
            <a:avLst/>
          </a:prstGeom>
        </p:spPr>
        <p:txBody>
          <a:bodyPr/>
          <a:lstStyle>
            <a:lvl1pPr>
              <a:buNone/>
              <a:defRPr sz="1400" baseline="0">
                <a:solidFill>
                  <a:srgbClr val="FFFFFF"/>
                </a:solidFill>
              </a:defRPr>
            </a:lvl1pPr>
          </a:lstStyle>
          <a:p>
            <a:pPr lvl="0"/>
            <a:r>
              <a:rPr lang="da-DK" dirty="0" smtClean="0">
                <a:solidFill>
                  <a:srgbClr val="FFFFFF"/>
                </a:solidFill>
              </a:rPr>
              <a:t>PowerPoint 31.07.2012 [RET DATO]</a:t>
            </a:r>
            <a:endParaRPr lang="da-DK" dirty="0"/>
          </a:p>
        </p:txBody>
      </p:sp>
      <p:pic>
        <p:nvPicPr>
          <p:cNvPr id="12" name="Picture 2" descr="C:\Users\moch\Dropbox\cphbusiness\Grafik\Students\Cphbusiness_Students_logo\RGB\PNG\Cphbusiness_Students_Negativ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9893" y="321373"/>
            <a:ext cx="1248540" cy="306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340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t emne">
    <p:spTree>
      <p:nvGrpSpPr>
        <p:cNvPr id="1" name=""/>
        <p:cNvGrpSpPr/>
        <p:nvPr/>
      </p:nvGrpSpPr>
      <p:grpSpPr>
        <a:xfrm>
          <a:off x="0" y="0"/>
          <a:ext cx="0" cy="0"/>
          <a:chOff x="0" y="0"/>
          <a:chExt cx="0" cy="0"/>
        </a:xfrm>
      </p:grpSpPr>
      <p:sp>
        <p:nvSpPr>
          <p:cNvPr id="3" name="Rectangle 7"/>
          <p:cNvSpPr/>
          <p:nvPr userDrawn="1"/>
        </p:nvSpPr>
        <p:spPr>
          <a:xfrm>
            <a:off x="0" y="0"/>
            <a:ext cx="9944004" cy="7451725"/>
          </a:xfrm>
          <a:prstGeom prst="rect">
            <a:avLst/>
          </a:prstGeom>
          <a:solidFill>
            <a:srgbClr val="385C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3fot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5788" y="1304241"/>
            <a:ext cx="7500977" cy="3443013"/>
          </a:xfrm>
          <a:prstGeom prst="rect">
            <a:avLst/>
          </a:prstGeom>
        </p:spPr>
      </p:pic>
      <p:sp>
        <p:nvSpPr>
          <p:cNvPr id="8" name="Pladsholder til tekst 7"/>
          <p:cNvSpPr>
            <a:spLocks noGrp="1"/>
          </p:cNvSpPr>
          <p:nvPr>
            <p:ph type="body" sz="quarter" idx="10" hasCustomPrompt="1"/>
          </p:nvPr>
        </p:nvSpPr>
        <p:spPr>
          <a:xfrm>
            <a:off x="1127402" y="4855464"/>
            <a:ext cx="7589363" cy="779609"/>
          </a:xfrm>
          <a:prstGeom prst="rect">
            <a:avLst/>
          </a:prstGeom>
        </p:spPr>
        <p:txBody>
          <a:bodyPr/>
          <a:lstStyle>
            <a:lvl1pPr>
              <a:buNone/>
              <a:defRPr sz="3600">
                <a:solidFill>
                  <a:srgbClr val="9F1132"/>
                </a:solidFill>
              </a:defRPr>
            </a:lvl1pPr>
          </a:lstStyle>
          <a:p>
            <a:pPr lvl="0"/>
            <a:r>
              <a:rPr lang="da-DK" dirty="0" smtClean="0"/>
              <a:t>Overskrift</a:t>
            </a:r>
            <a:endParaRPr lang="da-DK" dirty="0"/>
          </a:p>
        </p:txBody>
      </p:sp>
      <p:sp>
        <p:nvSpPr>
          <p:cNvPr id="12" name="Pladsholder til tekst 11"/>
          <p:cNvSpPr>
            <a:spLocks noGrp="1"/>
          </p:cNvSpPr>
          <p:nvPr>
            <p:ph type="body" sz="quarter" idx="11" hasCustomPrompt="1"/>
          </p:nvPr>
        </p:nvSpPr>
        <p:spPr>
          <a:xfrm>
            <a:off x="1127237" y="5644216"/>
            <a:ext cx="7589528" cy="1488103"/>
          </a:xfrm>
          <a:prstGeom prst="rect">
            <a:avLst/>
          </a:prstGeom>
        </p:spPr>
        <p:txBody>
          <a:bodyPr/>
          <a:lstStyle>
            <a:lvl1pPr marL="0" indent="0">
              <a:buFontTx/>
              <a:buNone/>
              <a:defRPr baseline="0">
                <a:solidFill>
                  <a:srgbClr val="FFFFFF"/>
                </a:solidFill>
              </a:defRPr>
            </a:lvl1pPr>
          </a:lstStyle>
          <a:p>
            <a:pPr lvl="0"/>
            <a:r>
              <a:rPr lang="da-DK" dirty="0" err="1" smtClean="0"/>
              <a:t>Duis</a:t>
            </a:r>
            <a:r>
              <a:rPr lang="da-DK" dirty="0" smtClean="0"/>
              <a:t> </a:t>
            </a:r>
            <a:r>
              <a:rPr lang="da-DK" dirty="0" err="1" smtClean="0"/>
              <a:t>autem</a:t>
            </a:r>
            <a:r>
              <a:rPr lang="da-DK" dirty="0" smtClean="0"/>
              <a:t> vel </a:t>
            </a:r>
            <a:r>
              <a:rPr lang="da-DK" dirty="0" err="1" smtClean="0"/>
              <a:t>eum</a:t>
            </a:r>
            <a:r>
              <a:rPr lang="da-DK" dirty="0" smtClean="0"/>
              <a:t> </a:t>
            </a:r>
            <a:r>
              <a:rPr lang="da-DK" dirty="0" err="1" smtClean="0"/>
              <a:t>iriure</a:t>
            </a:r>
            <a:r>
              <a:rPr lang="da-DK" dirty="0" smtClean="0"/>
              <a:t> </a:t>
            </a:r>
            <a:r>
              <a:rPr lang="da-DK" dirty="0" err="1" smtClean="0"/>
              <a:t>dolor</a:t>
            </a:r>
            <a:r>
              <a:rPr lang="da-DK" dirty="0" smtClean="0"/>
              <a:t> in </a:t>
            </a:r>
            <a:r>
              <a:rPr lang="da-DK" dirty="0" err="1" smtClean="0"/>
              <a:t>hendrerit</a:t>
            </a:r>
            <a:r>
              <a:rPr lang="da-DK" dirty="0" smtClean="0"/>
              <a:t> in </a:t>
            </a:r>
            <a:r>
              <a:rPr lang="da-DK" dirty="0" err="1" smtClean="0"/>
              <a:t>vulputate</a:t>
            </a:r>
            <a:r>
              <a:rPr lang="da-DK" dirty="0" smtClean="0"/>
              <a:t> </a:t>
            </a:r>
            <a:r>
              <a:rPr lang="da-DK" dirty="0" err="1" smtClean="0"/>
              <a:t>velit</a:t>
            </a:r>
            <a:r>
              <a:rPr lang="da-DK" dirty="0" smtClean="0"/>
              <a:t> </a:t>
            </a:r>
            <a:r>
              <a:rPr lang="da-DK" dirty="0" err="1" smtClean="0"/>
              <a:t>hendrerit</a:t>
            </a:r>
            <a:r>
              <a:rPr lang="da-DK" dirty="0" smtClean="0"/>
              <a:t> in </a:t>
            </a:r>
            <a:r>
              <a:rPr lang="da-DK" dirty="0" err="1" smtClean="0"/>
              <a:t>vulputate</a:t>
            </a:r>
            <a:r>
              <a:rPr lang="da-DK" dirty="0" smtClean="0"/>
              <a:t> </a:t>
            </a:r>
            <a:r>
              <a:rPr lang="da-DK" dirty="0" err="1" smtClean="0"/>
              <a:t>velit</a:t>
            </a:r>
            <a:r>
              <a:rPr lang="da-DK" dirty="0" smtClean="0"/>
              <a:t> </a:t>
            </a:r>
            <a:r>
              <a:rPr lang="da-DK" dirty="0" err="1" smtClean="0"/>
              <a:t>hendrerit</a:t>
            </a:r>
            <a:r>
              <a:rPr lang="da-DK" dirty="0" smtClean="0"/>
              <a:t> in </a:t>
            </a:r>
            <a:r>
              <a:rPr lang="da-DK" dirty="0" err="1" smtClean="0"/>
              <a:t>vulputate</a:t>
            </a:r>
            <a:r>
              <a:rPr lang="da-DK" dirty="0" smtClean="0"/>
              <a:t> </a:t>
            </a:r>
            <a:r>
              <a:rPr lang="da-DK" dirty="0" err="1" smtClean="0"/>
              <a:t>velit</a:t>
            </a:r>
            <a:endParaRPr lang="da-DK" dirty="0"/>
          </a:p>
        </p:txBody>
      </p:sp>
      <p:pic>
        <p:nvPicPr>
          <p:cNvPr id="7" name="Picture 2" descr="C:\Users\moch\Dropbox\cphbusiness\Grafik\Students\Cphbusiness_Students_logo\RGB\PNG\Cphbusiness_Students_Negativ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9893" y="321373"/>
            <a:ext cx="1248540" cy="306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rmal side">
    <p:spTree>
      <p:nvGrpSpPr>
        <p:cNvPr id="1" name=""/>
        <p:cNvGrpSpPr/>
        <p:nvPr/>
      </p:nvGrpSpPr>
      <p:grpSpPr>
        <a:xfrm>
          <a:off x="0" y="0"/>
          <a:ext cx="0" cy="0"/>
          <a:chOff x="0" y="0"/>
          <a:chExt cx="0" cy="0"/>
        </a:xfrm>
      </p:grpSpPr>
      <p:sp>
        <p:nvSpPr>
          <p:cNvPr id="6" name="Pladsholder til tekst 5"/>
          <p:cNvSpPr>
            <a:spLocks noGrp="1"/>
          </p:cNvSpPr>
          <p:nvPr>
            <p:ph type="body" sz="quarter" idx="10"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
        <p:nvSpPr>
          <p:cNvPr id="5" name="Pladsholder til indhold 4"/>
          <p:cNvSpPr>
            <a:spLocks noGrp="1"/>
          </p:cNvSpPr>
          <p:nvPr>
            <p:ph sz="quarter" idx="12"/>
          </p:nvPr>
        </p:nvSpPr>
        <p:spPr>
          <a:xfrm>
            <a:off x="554736" y="2300140"/>
            <a:ext cx="8789988" cy="4100071"/>
          </a:xfrm>
          <a:prstGeom prst="rect">
            <a:avLst/>
          </a:prstGeom>
        </p:spPr>
        <p:txBody>
          <a:bodyPr/>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554735" y="2234152"/>
            <a:ext cx="4332105" cy="4422378"/>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4" name="Pladsholder til indhold 3"/>
          <p:cNvSpPr>
            <a:spLocks noGrp="1"/>
          </p:cNvSpPr>
          <p:nvPr>
            <p:ph sz="half" idx="2"/>
          </p:nvPr>
        </p:nvSpPr>
        <p:spPr>
          <a:xfrm>
            <a:off x="5052497" y="2234152"/>
            <a:ext cx="4292227" cy="4422377"/>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8" name="Pladsholder til tekst 5"/>
          <p:cNvSpPr>
            <a:spLocks noGrp="1"/>
          </p:cNvSpPr>
          <p:nvPr>
            <p:ph type="body" sz="quarter" idx="13"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554735" y="2205353"/>
            <a:ext cx="4333832" cy="695149"/>
          </a:xfrm>
          <a:prstGeom prst="rect">
            <a:avLst/>
          </a:prstGeom>
        </p:spPr>
        <p:txBody>
          <a:bodyPr lIns="99377" tIns="49688" rIns="99377" bIns="49688" anchor="b"/>
          <a:lstStyle>
            <a:lvl1pPr marL="0" indent="0">
              <a:buNone/>
              <a:defRPr sz="2600" b="1"/>
            </a:lvl1pPr>
            <a:lvl2pPr marL="496885" indent="0">
              <a:buNone/>
              <a:defRPr sz="2200" b="1"/>
            </a:lvl2pPr>
            <a:lvl3pPr marL="993770" indent="0">
              <a:buNone/>
              <a:defRPr sz="2000" b="1"/>
            </a:lvl3pPr>
            <a:lvl4pPr marL="1490655" indent="0">
              <a:buNone/>
              <a:defRPr sz="1700" b="1"/>
            </a:lvl4pPr>
            <a:lvl5pPr marL="1987540" indent="0">
              <a:buNone/>
              <a:defRPr sz="1700" b="1"/>
            </a:lvl5pPr>
            <a:lvl6pPr marL="2484425" indent="0">
              <a:buNone/>
              <a:defRPr sz="1700" b="1"/>
            </a:lvl6pPr>
            <a:lvl7pPr marL="2981310" indent="0">
              <a:buNone/>
              <a:defRPr sz="1700" b="1"/>
            </a:lvl7pPr>
            <a:lvl8pPr marL="3478195" indent="0">
              <a:buNone/>
              <a:defRPr sz="1700" b="1"/>
            </a:lvl8pPr>
            <a:lvl9pPr marL="3975080" indent="0">
              <a:buNone/>
              <a:defRPr sz="1700" b="1"/>
            </a:lvl9pPr>
          </a:lstStyle>
          <a:p>
            <a:pPr lvl="0"/>
            <a:r>
              <a:rPr lang="da-DK" smtClean="0"/>
              <a:t>Click to edit Master text styles</a:t>
            </a:r>
          </a:p>
        </p:txBody>
      </p:sp>
      <p:sp>
        <p:nvSpPr>
          <p:cNvPr id="4" name="Pladsholder til indhold 3"/>
          <p:cNvSpPr>
            <a:spLocks noGrp="1"/>
          </p:cNvSpPr>
          <p:nvPr>
            <p:ph sz="half" idx="2"/>
          </p:nvPr>
        </p:nvSpPr>
        <p:spPr>
          <a:xfrm>
            <a:off x="554735" y="2900503"/>
            <a:ext cx="4333831" cy="3756028"/>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1700"/>
            </a:lvl6pPr>
            <a:lvl7pPr>
              <a:defRPr sz="1700"/>
            </a:lvl7pPr>
            <a:lvl8pPr>
              <a:defRPr sz="1700"/>
            </a:lvl8pPr>
            <a:lvl9pPr>
              <a:defRPr sz="17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5" name="Pladsholder til tekst 4"/>
          <p:cNvSpPr>
            <a:spLocks noGrp="1"/>
          </p:cNvSpPr>
          <p:nvPr>
            <p:ph type="body" sz="quarter" idx="3"/>
          </p:nvPr>
        </p:nvSpPr>
        <p:spPr>
          <a:xfrm>
            <a:off x="5049047" y="2205353"/>
            <a:ext cx="4295678" cy="695149"/>
          </a:xfrm>
          <a:prstGeom prst="rect">
            <a:avLst/>
          </a:prstGeom>
        </p:spPr>
        <p:txBody>
          <a:bodyPr lIns="99377" tIns="49688" rIns="99377" bIns="49688" anchor="b"/>
          <a:lstStyle>
            <a:lvl1pPr marL="0" indent="0">
              <a:buNone/>
              <a:defRPr sz="2600" b="1"/>
            </a:lvl1pPr>
            <a:lvl2pPr marL="496885" indent="0">
              <a:buNone/>
              <a:defRPr sz="2200" b="1"/>
            </a:lvl2pPr>
            <a:lvl3pPr marL="993770" indent="0">
              <a:buNone/>
              <a:defRPr sz="2000" b="1"/>
            </a:lvl3pPr>
            <a:lvl4pPr marL="1490655" indent="0">
              <a:buNone/>
              <a:defRPr sz="1700" b="1"/>
            </a:lvl4pPr>
            <a:lvl5pPr marL="1987540" indent="0">
              <a:buNone/>
              <a:defRPr sz="1700" b="1"/>
            </a:lvl5pPr>
            <a:lvl6pPr marL="2484425" indent="0">
              <a:buNone/>
              <a:defRPr sz="1700" b="1"/>
            </a:lvl6pPr>
            <a:lvl7pPr marL="2981310" indent="0">
              <a:buNone/>
              <a:defRPr sz="1700" b="1"/>
            </a:lvl7pPr>
            <a:lvl8pPr marL="3478195" indent="0">
              <a:buNone/>
              <a:defRPr sz="1700" b="1"/>
            </a:lvl8pPr>
            <a:lvl9pPr marL="3975080" indent="0">
              <a:buNone/>
              <a:defRPr sz="1700" b="1"/>
            </a:lvl9pPr>
          </a:lstStyle>
          <a:p>
            <a:pPr lvl="0"/>
            <a:r>
              <a:rPr lang="da-DK" smtClean="0"/>
              <a:t>Click to edit Master text styles</a:t>
            </a:r>
          </a:p>
        </p:txBody>
      </p:sp>
      <p:sp>
        <p:nvSpPr>
          <p:cNvPr id="6" name="Pladsholder til indhold 5"/>
          <p:cNvSpPr>
            <a:spLocks noGrp="1"/>
          </p:cNvSpPr>
          <p:nvPr>
            <p:ph sz="quarter" idx="4"/>
          </p:nvPr>
        </p:nvSpPr>
        <p:spPr>
          <a:xfrm>
            <a:off x="5049047" y="2900503"/>
            <a:ext cx="4295678" cy="3756027"/>
          </a:xfrm>
          <a:prstGeom prst="rect">
            <a:avLst/>
          </a:prstGeom>
        </p:spPr>
        <p:txBody>
          <a:bodyPr lIns="99377" tIns="49688" rIns="99377" bIns="49688"/>
          <a:lstStyle>
            <a:lvl1pPr>
              <a:buClr>
                <a:srgbClr val="9F1132"/>
              </a:buClr>
              <a:defRPr sz="2600"/>
            </a:lvl1pPr>
            <a:lvl2pPr>
              <a:buClr>
                <a:srgbClr val="9F1132"/>
              </a:buClr>
              <a:defRPr sz="2000"/>
            </a:lvl2pPr>
            <a:lvl3pPr>
              <a:buClr>
                <a:srgbClr val="9F1132"/>
              </a:buClr>
              <a:defRPr sz="2000"/>
            </a:lvl3pPr>
            <a:lvl4pPr>
              <a:buClr>
                <a:srgbClr val="9F1132"/>
              </a:buClr>
              <a:defRPr sz="2000"/>
            </a:lvl4pPr>
            <a:lvl5pPr>
              <a:buClr>
                <a:srgbClr val="9F1132"/>
              </a:buClr>
              <a:defRPr sz="2000"/>
            </a:lvl5pPr>
            <a:lvl6pPr>
              <a:defRPr sz="1700"/>
            </a:lvl6pPr>
            <a:lvl7pPr>
              <a:defRPr sz="1700"/>
            </a:lvl7pPr>
            <a:lvl8pPr>
              <a:defRPr sz="1700"/>
            </a:lvl8pPr>
            <a:lvl9pPr>
              <a:defRPr sz="17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dirty="0"/>
          </a:p>
        </p:txBody>
      </p:sp>
      <p:sp>
        <p:nvSpPr>
          <p:cNvPr id="10" name="Pladsholder til tekst 5"/>
          <p:cNvSpPr>
            <a:spLocks noGrp="1"/>
          </p:cNvSpPr>
          <p:nvPr>
            <p:ph type="body" sz="quarter" idx="13" hasCustomPrompt="1"/>
          </p:nvPr>
        </p:nvSpPr>
        <p:spPr>
          <a:xfrm>
            <a:off x="554736" y="727670"/>
            <a:ext cx="8789988" cy="1242418"/>
          </a:xfrm>
          <a:prstGeom prst="rect">
            <a:avLst/>
          </a:prstGeom>
        </p:spPr>
        <p:txBody>
          <a:bodyPr/>
          <a:lstStyle>
            <a:lvl1pPr>
              <a:buNone/>
              <a:defRPr sz="3600" b="1" baseline="0">
                <a:solidFill>
                  <a:srgbClr val="9F1132"/>
                </a:solidFill>
              </a:defRPr>
            </a:lvl1pPr>
          </a:lstStyle>
          <a:p>
            <a:pPr lvl="0"/>
            <a:r>
              <a:rPr lang="da-DK" dirty="0" smtClean="0"/>
              <a:t>Skriv titel</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8180" y="5216207"/>
            <a:ext cx="5963603" cy="615803"/>
          </a:xfrm>
          <a:prstGeom prst="rect">
            <a:avLst/>
          </a:prstGeom>
        </p:spPr>
        <p:txBody>
          <a:bodyPr lIns="99377" tIns="49688" rIns="99377" bIns="49688" anchor="b"/>
          <a:lstStyle>
            <a:lvl1pPr algn="l">
              <a:defRPr sz="2600" b="1">
                <a:solidFill>
                  <a:srgbClr val="9F1132"/>
                </a:solidFill>
              </a:defRPr>
            </a:lvl1pPr>
          </a:lstStyle>
          <a:p>
            <a:r>
              <a:rPr lang="da-DK" smtClean="0"/>
              <a:t>Click to edit Master title style</a:t>
            </a:r>
            <a:endParaRPr lang="da-DK" dirty="0"/>
          </a:p>
        </p:txBody>
      </p:sp>
      <p:sp>
        <p:nvSpPr>
          <p:cNvPr id="3" name="Pladsholder til billede 2"/>
          <p:cNvSpPr>
            <a:spLocks noGrp="1"/>
          </p:cNvSpPr>
          <p:nvPr>
            <p:ph type="pic" idx="1"/>
          </p:nvPr>
        </p:nvSpPr>
        <p:spPr>
          <a:xfrm>
            <a:off x="1948180" y="810705"/>
            <a:ext cx="5963603" cy="4326155"/>
          </a:xfrm>
          <a:prstGeom prst="rect">
            <a:avLst/>
          </a:prstGeom>
        </p:spPr>
        <p:txBody>
          <a:bodyPr lIns="99377" tIns="49688" rIns="99377" bIns="49688"/>
          <a:lstStyle>
            <a:lvl1pPr marL="0" indent="0">
              <a:buNone/>
              <a:defRPr sz="3500"/>
            </a:lvl1pPr>
            <a:lvl2pPr marL="496885" indent="0">
              <a:buNone/>
              <a:defRPr sz="3000"/>
            </a:lvl2pPr>
            <a:lvl3pPr marL="993770" indent="0">
              <a:buNone/>
              <a:defRPr sz="2600"/>
            </a:lvl3pPr>
            <a:lvl4pPr marL="1490655" indent="0">
              <a:buNone/>
              <a:defRPr sz="2200"/>
            </a:lvl4pPr>
            <a:lvl5pPr marL="1987540" indent="0">
              <a:buNone/>
              <a:defRPr sz="2200"/>
            </a:lvl5pPr>
            <a:lvl6pPr marL="2484425" indent="0">
              <a:buNone/>
              <a:defRPr sz="2200"/>
            </a:lvl6pPr>
            <a:lvl7pPr marL="2981310" indent="0">
              <a:buNone/>
              <a:defRPr sz="2200"/>
            </a:lvl7pPr>
            <a:lvl8pPr marL="3478195" indent="0">
              <a:buNone/>
              <a:defRPr sz="2200"/>
            </a:lvl8pPr>
            <a:lvl9pPr marL="3975080" indent="0">
              <a:buNone/>
              <a:defRPr sz="2200"/>
            </a:lvl9pPr>
          </a:lstStyle>
          <a:p>
            <a:r>
              <a:rPr lang="da-DK" smtClean="0"/>
              <a:t>Drag picture to placeholder or click icon to add</a:t>
            </a:r>
            <a:endParaRPr lang="da-DK"/>
          </a:p>
        </p:txBody>
      </p:sp>
      <p:sp>
        <p:nvSpPr>
          <p:cNvPr id="4" name="Pladsholder til tekst 3"/>
          <p:cNvSpPr>
            <a:spLocks noGrp="1"/>
          </p:cNvSpPr>
          <p:nvPr>
            <p:ph type="body" sz="half" idx="2"/>
          </p:nvPr>
        </p:nvSpPr>
        <p:spPr>
          <a:xfrm>
            <a:off x="1948180" y="5832010"/>
            <a:ext cx="5963603" cy="874542"/>
          </a:xfrm>
          <a:prstGeom prst="rect">
            <a:avLst/>
          </a:prstGeom>
        </p:spPr>
        <p:txBody>
          <a:bodyPr lIns="99377" tIns="49688" rIns="99377" bIns="49688"/>
          <a:lstStyle>
            <a:lvl1pPr marL="0" indent="0">
              <a:buNone/>
              <a:defRPr sz="2000"/>
            </a:lvl1pPr>
            <a:lvl2pPr marL="496885" indent="0">
              <a:buNone/>
              <a:defRPr sz="1300"/>
            </a:lvl2pPr>
            <a:lvl3pPr marL="993770" indent="0">
              <a:buNone/>
              <a:defRPr sz="1100"/>
            </a:lvl3pPr>
            <a:lvl4pPr marL="1490655" indent="0">
              <a:buNone/>
              <a:defRPr sz="1000"/>
            </a:lvl4pPr>
            <a:lvl5pPr marL="1987540" indent="0">
              <a:buNone/>
              <a:defRPr sz="1000"/>
            </a:lvl5pPr>
            <a:lvl6pPr marL="2484425" indent="0">
              <a:buNone/>
              <a:defRPr sz="1000"/>
            </a:lvl6pPr>
            <a:lvl7pPr marL="2981310" indent="0">
              <a:buNone/>
              <a:defRPr sz="1000"/>
            </a:lvl7pPr>
            <a:lvl8pPr marL="3478195" indent="0">
              <a:buNone/>
              <a:defRPr sz="1000"/>
            </a:lvl8pPr>
            <a:lvl9pPr marL="3975080" indent="0">
              <a:buNone/>
              <a:defRPr sz="1000"/>
            </a:lvl9pPr>
          </a:lstStyle>
          <a:p>
            <a:pPr lvl="0"/>
            <a:r>
              <a:rPr lang="da-DK"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moch\Dropbox\cphbusiness\Grafik\Students\Cphbusiness_Students_logo\RGB\PNG\Cphbusiness_Students_RG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3872" y="322515"/>
            <a:ext cx="1256598" cy="30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3287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timing>
    <p:tnLst>
      <p:par>
        <p:cTn id="1" dur="indefinite" restart="never" nodeType="tmRoot"/>
      </p:par>
    </p:tnLst>
  </p:timing>
  <p:txStyles>
    <p:titleStyle>
      <a:lvl1pPr algn="l" defTabSz="496885" rtl="0" eaLnBrk="1" latinLnBrk="0" hangingPunct="1">
        <a:spcBef>
          <a:spcPct val="0"/>
        </a:spcBef>
        <a:buNone/>
        <a:defRPr sz="3600" kern="1200">
          <a:solidFill>
            <a:srgbClr val="FBB040"/>
          </a:solidFill>
          <a:latin typeface="Verdana"/>
          <a:ea typeface="+mj-ea"/>
          <a:cs typeface="Verdana"/>
        </a:defRPr>
      </a:lvl1pPr>
    </p:titleStyle>
    <p:bodyStyle>
      <a:lvl1pPr marL="372664" indent="-372664"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1pPr>
      <a:lvl2pPr marL="807438" indent="-310553"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2pPr>
      <a:lvl3pPr marL="1242212"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3pPr>
      <a:lvl4pPr marL="1739097"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4pPr>
      <a:lvl5pPr marL="2235982"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6885" rtl="0" eaLnBrk="1" latinLnBrk="0" hangingPunct="1">
        <a:defRPr sz="2000" kern="1200">
          <a:solidFill>
            <a:schemeClr val="tx1"/>
          </a:solidFill>
          <a:latin typeface="+mn-lt"/>
          <a:ea typeface="+mn-ea"/>
          <a:cs typeface="+mn-cs"/>
        </a:defRPr>
      </a:lvl1pPr>
      <a:lvl2pPr marL="496885" algn="l" defTabSz="496885" rtl="0" eaLnBrk="1" latinLnBrk="0" hangingPunct="1">
        <a:defRPr sz="2000" kern="1200">
          <a:solidFill>
            <a:schemeClr val="tx1"/>
          </a:solidFill>
          <a:latin typeface="+mn-lt"/>
          <a:ea typeface="+mn-ea"/>
          <a:cs typeface="+mn-cs"/>
        </a:defRPr>
      </a:lvl2pPr>
      <a:lvl3pPr marL="993770" algn="l" defTabSz="496885" rtl="0" eaLnBrk="1" latinLnBrk="0" hangingPunct="1">
        <a:defRPr sz="2000" kern="1200">
          <a:solidFill>
            <a:schemeClr val="tx1"/>
          </a:solidFill>
          <a:latin typeface="+mn-lt"/>
          <a:ea typeface="+mn-ea"/>
          <a:cs typeface="+mn-cs"/>
        </a:defRPr>
      </a:lvl3pPr>
      <a:lvl4pPr marL="1490655" algn="l" defTabSz="496885" rtl="0" eaLnBrk="1" latinLnBrk="0" hangingPunct="1">
        <a:defRPr sz="2000" kern="1200">
          <a:solidFill>
            <a:schemeClr val="tx1"/>
          </a:solidFill>
          <a:latin typeface="+mn-lt"/>
          <a:ea typeface="+mn-ea"/>
          <a:cs typeface="+mn-cs"/>
        </a:defRPr>
      </a:lvl4pPr>
      <a:lvl5pPr marL="1987540" algn="l" defTabSz="496885" rtl="0" eaLnBrk="1" latinLnBrk="0" hangingPunct="1">
        <a:defRPr sz="2000" kern="1200">
          <a:solidFill>
            <a:schemeClr val="tx1"/>
          </a:solidFill>
          <a:latin typeface="+mn-lt"/>
          <a:ea typeface="+mn-ea"/>
          <a:cs typeface="+mn-cs"/>
        </a:defRPr>
      </a:lvl5pPr>
      <a:lvl6pPr marL="2484425" algn="l" defTabSz="496885" rtl="0" eaLnBrk="1" latinLnBrk="0" hangingPunct="1">
        <a:defRPr sz="2000" kern="1200">
          <a:solidFill>
            <a:schemeClr val="tx1"/>
          </a:solidFill>
          <a:latin typeface="+mn-lt"/>
          <a:ea typeface="+mn-ea"/>
          <a:cs typeface="+mn-cs"/>
        </a:defRPr>
      </a:lvl6pPr>
      <a:lvl7pPr marL="2981310" algn="l" defTabSz="496885" rtl="0" eaLnBrk="1" latinLnBrk="0" hangingPunct="1">
        <a:defRPr sz="2000" kern="1200">
          <a:solidFill>
            <a:schemeClr val="tx1"/>
          </a:solidFill>
          <a:latin typeface="+mn-lt"/>
          <a:ea typeface="+mn-ea"/>
          <a:cs typeface="+mn-cs"/>
        </a:defRPr>
      </a:lvl7pPr>
      <a:lvl8pPr marL="3478195" algn="l" defTabSz="496885" rtl="0" eaLnBrk="1" latinLnBrk="0" hangingPunct="1">
        <a:defRPr sz="2000" kern="1200">
          <a:solidFill>
            <a:schemeClr val="tx1"/>
          </a:solidFill>
          <a:latin typeface="+mn-lt"/>
          <a:ea typeface="+mn-ea"/>
          <a:cs typeface="+mn-cs"/>
        </a:defRPr>
      </a:lvl8pPr>
      <a:lvl9pPr marL="3975080" algn="l" defTabSz="4968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460664" y="723920"/>
            <a:ext cx="9046464" cy="1242418"/>
          </a:xfrm>
        </p:spPr>
        <p:txBody>
          <a:bodyPr/>
          <a:lstStyle/>
          <a:p>
            <a:r>
              <a:rPr lang="en-GB" dirty="0" smtClean="0"/>
              <a:t>Welcome to </a:t>
            </a:r>
          </a:p>
        </p:txBody>
      </p:sp>
      <p:sp>
        <p:nvSpPr>
          <p:cNvPr id="5" name="Tekstfelt 4"/>
          <p:cNvSpPr txBox="1"/>
          <p:nvPr/>
        </p:nvSpPr>
        <p:spPr>
          <a:xfrm>
            <a:off x="507700" y="1333797"/>
            <a:ext cx="8789988" cy="707886"/>
          </a:xfrm>
          <a:prstGeom prst="rect">
            <a:avLst/>
          </a:prstGeom>
          <a:noFill/>
        </p:spPr>
        <p:txBody>
          <a:bodyPr wrap="square" rtlCol="0">
            <a:spAutoFit/>
          </a:bodyPr>
          <a:lstStyle/>
          <a:p>
            <a:r>
              <a:rPr lang="da-DK" dirty="0" smtClean="0">
                <a:solidFill>
                  <a:srgbClr val="00163B"/>
                </a:solidFill>
                <a:latin typeface="Verdana"/>
                <a:cs typeface="Verdana"/>
              </a:rPr>
              <a:t>Cphbusiness Students</a:t>
            </a:r>
          </a:p>
          <a:p>
            <a:r>
              <a:rPr lang="da-DK" dirty="0" smtClean="0">
                <a:solidFill>
                  <a:srgbClr val="00163B"/>
                </a:solidFill>
                <a:latin typeface="Verdana"/>
                <a:cs typeface="Verdana"/>
              </a:rPr>
              <a:t>29.11.2017</a:t>
            </a:r>
            <a:endParaRPr lang="da-DK" dirty="0">
              <a:solidFill>
                <a:srgbClr val="00163B"/>
              </a:solidFill>
              <a:latin typeface="Verdana"/>
              <a:cs typeface="Verdana"/>
            </a:endParaRPr>
          </a:p>
        </p:txBody>
      </p:sp>
      <p:sp>
        <p:nvSpPr>
          <p:cNvPr id="12" name="Rektangel 11"/>
          <p:cNvSpPr/>
          <p:nvPr/>
        </p:nvSpPr>
        <p:spPr>
          <a:xfrm>
            <a:off x="0" y="682443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4" name="Billede 3" descr="11140007_606737169484999_9102557409730714052_n.jpg"/>
          <p:cNvPicPr>
            <a:picLocks noChangeAspect="1"/>
          </p:cNvPicPr>
          <p:nvPr/>
        </p:nvPicPr>
        <p:blipFill rotWithShape="1">
          <a:blip r:embed="rId2">
            <a:extLst>
              <a:ext uri="{28A0092B-C50C-407E-A947-70E740481C1C}">
                <a14:useLocalDpi xmlns:a14="http://schemas.microsoft.com/office/drawing/2010/main" val="0"/>
              </a:ext>
            </a:extLst>
          </a:blip>
          <a:srcRect l="1870" t="25906" r="43271" b="63866"/>
          <a:stretch/>
        </p:blipFill>
        <p:spPr>
          <a:xfrm>
            <a:off x="3594406" y="564390"/>
            <a:ext cx="2908351" cy="762163"/>
          </a:xfrm>
          <a:prstGeom prst="rect">
            <a:avLst/>
          </a:prstGeom>
        </p:spPr>
      </p:pic>
      <p:pic>
        <p:nvPicPr>
          <p:cNvPr id="9" name="Billede 8" descr="AGM 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1731"/>
            <a:ext cx="9939338" cy="3652707"/>
          </a:xfrm>
          <a:prstGeom prst="rect">
            <a:avLst/>
          </a:prstGeom>
        </p:spPr>
      </p:pic>
      <p:sp>
        <p:nvSpPr>
          <p:cNvPr id="3" name="Ellipse 2"/>
          <p:cNvSpPr/>
          <p:nvPr/>
        </p:nvSpPr>
        <p:spPr>
          <a:xfrm>
            <a:off x="4310960" y="1486083"/>
            <a:ext cx="5300888" cy="5151120"/>
          </a:xfrm>
          <a:prstGeom prst="ellipse">
            <a:avLst/>
          </a:prstGeom>
          <a:solidFill>
            <a:srgbClr val="64693F">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Tekstfelt 6"/>
          <p:cNvSpPr txBox="1"/>
          <p:nvPr/>
        </p:nvSpPr>
        <p:spPr>
          <a:xfrm>
            <a:off x="5048581" y="2193459"/>
            <a:ext cx="3689849" cy="646331"/>
          </a:xfrm>
          <a:prstGeom prst="rect">
            <a:avLst/>
          </a:prstGeom>
          <a:noFill/>
        </p:spPr>
        <p:txBody>
          <a:bodyPr wrap="square" rtlCol="0">
            <a:spAutoFit/>
          </a:bodyPr>
          <a:lstStyle/>
          <a:p>
            <a:pPr algn="ctr"/>
            <a:r>
              <a:rPr lang="da-DK" sz="3600" b="1" dirty="0" smtClean="0">
                <a:solidFill>
                  <a:srgbClr val="00163B"/>
                </a:solidFill>
                <a:latin typeface="Verdana" charset="0"/>
                <a:ea typeface="Verdana" charset="0"/>
                <a:cs typeface="Verdana" charset="0"/>
              </a:rPr>
              <a:t>PROGRAMME</a:t>
            </a:r>
            <a:endParaRPr lang="da-DK" sz="3600" b="1" dirty="0">
              <a:solidFill>
                <a:srgbClr val="00163B"/>
              </a:solidFill>
              <a:latin typeface="Verdana" charset="0"/>
              <a:ea typeface="Verdana" charset="0"/>
              <a:cs typeface="Verdana" charset="0"/>
            </a:endParaRPr>
          </a:p>
        </p:txBody>
      </p:sp>
      <p:sp>
        <p:nvSpPr>
          <p:cNvPr id="8" name="Tekstfelt 7"/>
          <p:cNvSpPr txBox="1"/>
          <p:nvPr/>
        </p:nvSpPr>
        <p:spPr>
          <a:xfrm>
            <a:off x="5048580" y="2985933"/>
            <a:ext cx="4563267" cy="2492990"/>
          </a:xfrm>
          <a:prstGeom prst="rect">
            <a:avLst/>
          </a:prstGeom>
          <a:noFill/>
        </p:spPr>
        <p:txBody>
          <a:bodyPr wrap="square" rtlCol="0">
            <a:spAutoFit/>
          </a:bodyPr>
          <a:lstStyle/>
          <a:p>
            <a:r>
              <a:rPr lang="en-US" dirty="0" smtClean="0">
                <a:solidFill>
                  <a:schemeClr val="bg1"/>
                </a:solidFill>
              </a:rPr>
              <a:t>17:00 Welcome</a:t>
            </a:r>
          </a:p>
          <a:p>
            <a:r>
              <a:rPr lang="en-US" dirty="0" smtClean="0">
                <a:solidFill>
                  <a:schemeClr val="bg1"/>
                </a:solidFill>
              </a:rPr>
              <a:t>17:05 Annual General Meeting</a:t>
            </a:r>
          </a:p>
          <a:p>
            <a:r>
              <a:rPr lang="en-US" dirty="0" smtClean="0">
                <a:solidFill>
                  <a:schemeClr val="bg1"/>
                </a:solidFill>
              </a:rPr>
              <a:t>	</a:t>
            </a:r>
            <a:r>
              <a:rPr lang="en-US" sz="1400" b="1" dirty="0" smtClean="0">
                <a:solidFill>
                  <a:schemeClr val="bg1"/>
                </a:solidFill>
              </a:rPr>
              <a:t>Topics on the agenda:</a:t>
            </a:r>
          </a:p>
          <a:p>
            <a:r>
              <a:rPr lang="en-US" sz="1400" dirty="0" smtClean="0">
                <a:solidFill>
                  <a:schemeClr val="bg1"/>
                </a:solidFill>
              </a:rPr>
              <a:t>	- The boards’ report</a:t>
            </a:r>
          </a:p>
          <a:p>
            <a:r>
              <a:rPr lang="en-US" sz="1400" dirty="0" smtClean="0">
                <a:solidFill>
                  <a:schemeClr val="bg1"/>
                </a:solidFill>
              </a:rPr>
              <a:t>	- Approval of </a:t>
            </a:r>
            <a:r>
              <a:rPr lang="en-US" sz="1400" dirty="0">
                <a:solidFill>
                  <a:schemeClr val="bg1"/>
                </a:solidFill>
              </a:rPr>
              <a:t>b</a:t>
            </a:r>
            <a:r>
              <a:rPr lang="en-US" sz="1400" dirty="0" smtClean="0">
                <a:solidFill>
                  <a:schemeClr val="bg1"/>
                </a:solidFill>
              </a:rPr>
              <a:t>udget and financial overview </a:t>
            </a:r>
          </a:p>
          <a:p>
            <a:r>
              <a:rPr lang="en-US" sz="1400" dirty="0" smtClean="0">
                <a:solidFill>
                  <a:schemeClr val="bg1"/>
                </a:solidFill>
              </a:rPr>
              <a:t>	- Amendments to formalities</a:t>
            </a:r>
          </a:p>
          <a:p>
            <a:r>
              <a:rPr lang="en-US" sz="1400" dirty="0">
                <a:solidFill>
                  <a:schemeClr val="bg1"/>
                </a:solidFill>
              </a:rPr>
              <a:t>	</a:t>
            </a:r>
            <a:r>
              <a:rPr lang="en-US" sz="1400" dirty="0" smtClean="0">
                <a:solidFill>
                  <a:schemeClr val="bg1"/>
                </a:solidFill>
              </a:rPr>
              <a:t>- Election of board members, alternates and auditor</a:t>
            </a:r>
          </a:p>
          <a:p>
            <a:endParaRPr lang="en-US" dirty="0" smtClean="0">
              <a:solidFill>
                <a:schemeClr val="bg1"/>
              </a:solidFill>
            </a:endParaRPr>
          </a:p>
          <a:p>
            <a:r>
              <a:rPr lang="en-US" dirty="0" smtClean="0">
                <a:solidFill>
                  <a:schemeClr val="bg1"/>
                </a:solidFill>
              </a:rPr>
              <a:t>19:00 Thank you for today</a:t>
            </a:r>
            <a:endParaRPr lang="en-US" dirty="0">
              <a:solidFill>
                <a:schemeClr val="bg1"/>
              </a:solidFill>
            </a:endParaRPr>
          </a:p>
        </p:txBody>
      </p:sp>
    </p:spTree>
    <p:extLst>
      <p:ext uri="{BB962C8B-B14F-4D97-AF65-F5344CB8AC3E}">
        <p14:creationId xmlns:p14="http://schemas.microsoft.com/office/powerpoint/2010/main" val="322409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554736" y="433755"/>
            <a:ext cx="8789988" cy="1242418"/>
          </a:xfrm>
        </p:spPr>
        <p:txBody>
          <a:bodyPr/>
          <a:lstStyle/>
          <a:p>
            <a:r>
              <a:rPr lang="da-DK" dirty="0" smtClean="0"/>
              <a:t>3. The boards’ </a:t>
            </a:r>
            <a:r>
              <a:rPr lang="da-DK" dirty="0" err="1" smtClean="0"/>
              <a:t>report</a:t>
            </a:r>
            <a:endParaRPr lang="da-DK" dirty="0"/>
          </a:p>
        </p:txBody>
      </p:sp>
      <p:sp>
        <p:nvSpPr>
          <p:cNvPr id="3" name="Pladsholder til indhold 2"/>
          <p:cNvSpPr>
            <a:spLocks noGrp="1"/>
          </p:cNvSpPr>
          <p:nvPr>
            <p:ph sz="quarter" idx="12"/>
          </p:nvPr>
        </p:nvSpPr>
        <p:spPr>
          <a:xfrm>
            <a:off x="465836" y="1495485"/>
            <a:ext cx="8789988" cy="5008538"/>
          </a:xfrm>
        </p:spPr>
        <p:txBody>
          <a:bodyPr/>
          <a:lstStyle/>
          <a:p>
            <a:pPr marL="0" indent="0">
              <a:buNone/>
            </a:pPr>
            <a:r>
              <a:rPr lang="en-GB" dirty="0" smtClean="0"/>
              <a:t> </a:t>
            </a:r>
          </a:p>
          <a:p>
            <a:pPr marL="0" indent="0">
              <a:buNone/>
            </a:pPr>
            <a:endParaRPr lang="en-GB" dirty="0" smtClean="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indhold 2"/>
          <p:cNvSpPr txBox="1">
            <a:spLocks/>
          </p:cNvSpPr>
          <p:nvPr/>
        </p:nvSpPr>
        <p:spPr>
          <a:xfrm>
            <a:off x="615689" y="1010366"/>
            <a:ext cx="8789988" cy="5482771"/>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r>
              <a:rPr lang="en-GB" sz="2800" dirty="0" smtClean="0"/>
              <a:t>What happened during the year?:</a:t>
            </a:r>
          </a:p>
          <a:p>
            <a:pPr lvl="1"/>
            <a:r>
              <a:rPr lang="en-GB" sz="2200" dirty="0" smtClean="0"/>
              <a:t>10 x Intro bars: 5 x Winter, 5 x Summer</a:t>
            </a:r>
          </a:p>
          <a:p>
            <a:pPr lvl="1"/>
            <a:r>
              <a:rPr lang="en-GB" sz="2200" dirty="0" smtClean="0"/>
              <a:t>2 x Intro events: Kick-off day &amp; Party + </a:t>
            </a:r>
            <a:r>
              <a:rPr lang="en-GB" sz="2200" dirty="0" err="1" smtClean="0"/>
              <a:t>Fælles</a:t>
            </a:r>
            <a:r>
              <a:rPr lang="en-GB" sz="2200" dirty="0" smtClean="0"/>
              <a:t> </a:t>
            </a:r>
            <a:r>
              <a:rPr lang="en-GB" sz="2200" dirty="0" err="1" smtClean="0"/>
              <a:t>i</a:t>
            </a:r>
            <a:r>
              <a:rPr lang="en-GB" sz="2200" dirty="0" smtClean="0"/>
              <a:t> </a:t>
            </a:r>
            <a:r>
              <a:rPr lang="en-GB" sz="2200" dirty="0" err="1" smtClean="0"/>
              <a:t>Fælled</a:t>
            </a:r>
            <a:endParaRPr lang="en-GB" sz="2200" dirty="0" smtClean="0"/>
          </a:p>
          <a:p>
            <a:pPr lvl="1"/>
            <a:r>
              <a:rPr lang="en-GB" sz="2200" dirty="0" smtClean="0"/>
              <a:t>21 x Friday bars</a:t>
            </a:r>
          </a:p>
          <a:p>
            <a:pPr lvl="1"/>
            <a:r>
              <a:rPr lang="en-GB" sz="2200" dirty="0" smtClean="0"/>
              <a:t>3 x Movie nights and Super Bowl Night</a:t>
            </a:r>
          </a:p>
          <a:p>
            <a:pPr lvl="1"/>
            <a:r>
              <a:rPr lang="en-GB" sz="2200" dirty="0" smtClean="0"/>
              <a:t>1 x Semester party (May)</a:t>
            </a:r>
          </a:p>
          <a:p>
            <a:pPr lvl="1"/>
            <a:r>
              <a:rPr lang="en-GB" sz="2200" dirty="0" smtClean="0"/>
              <a:t>1 x Roskilde Festival (32 participants)</a:t>
            </a:r>
          </a:p>
          <a:p>
            <a:pPr lvl="1"/>
            <a:r>
              <a:rPr lang="en-GB" sz="2200" dirty="0" smtClean="0"/>
              <a:t>3 x </a:t>
            </a:r>
            <a:r>
              <a:rPr lang="en-GB" sz="2200" dirty="0" err="1" smtClean="0"/>
              <a:t>Pubcrawls</a:t>
            </a:r>
            <a:endParaRPr lang="en-GB" sz="2200" dirty="0" smtClean="0"/>
          </a:p>
          <a:p>
            <a:pPr lvl="1"/>
            <a:r>
              <a:rPr lang="en-GB" sz="2200" dirty="0" smtClean="0"/>
              <a:t>1 x Student political event: Debate bar with </a:t>
            </a:r>
            <a:r>
              <a:rPr lang="en-GB" sz="2200" dirty="0" err="1" smtClean="0"/>
              <a:t>Søren</a:t>
            </a:r>
            <a:r>
              <a:rPr lang="en-GB" sz="2200" dirty="0" smtClean="0"/>
              <a:t> </a:t>
            </a:r>
            <a:r>
              <a:rPr lang="en-GB" sz="2200" dirty="0" err="1" smtClean="0"/>
              <a:t>Pind</a:t>
            </a:r>
            <a:endParaRPr lang="en-GB" sz="2200" dirty="0"/>
          </a:p>
          <a:p>
            <a:pPr lvl="1"/>
            <a:r>
              <a:rPr lang="en-GB" sz="2200" dirty="0" smtClean="0"/>
              <a:t>5 x Board meetings</a:t>
            </a:r>
          </a:p>
          <a:p>
            <a:pPr lvl="1"/>
            <a:r>
              <a:rPr lang="en-GB" sz="2200" dirty="0" smtClean="0"/>
              <a:t>1 x Status meeting</a:t>
            </a:r>
          </a:p>
          <a:p>
            <a:pPr lvl="1"/>
            <a:r>
              <a:rPr lang="en-GB" sz="2200" dirty="0" smtClean="0"/>
              <a:t>3 x Advisory Board meetings</a:t>
            </a:r>
          </a:p>
          <a:p>
            <a:pPr lvl="1"/>
            <a:r>
              <a:rPr lang="en-GB" sz="2200" dirty="0" smtClean="0"/>
              <a:t>2 x Conference for volunteers</a:t>
            </a:r>
          </a:p>
          <a:p>
            <a:pPr lvl="1"/>
            <a:r>
              <a:rPr lang="en-GB" sz="2200" dirty="0" smtClean="0"/>
              <a:t>2 x Celebration Party for volunteers</a:t>
            </a:r>
          </a:p>
          <a:p>
            <a:pPr lvl="1"/>
            <a:endParaRPr lang="en-GB" sz="2200" dirty="0" smtClean="0"/>
          </a:p>
        </p:txBody>
      </p:sp>
    </p:spTree>
    <p:extLst>
      <p:ext uri="{BB962C8B-B14F-4D97-AF65-F5344CB8AC3E}">
        <p14:creationId xmlns:p14="http://schemas.microsoft.com/office/powerpoint/2010/main" val="302279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3. The boards’ </a:t>
            </a:r>
            <a:r>
              <a:rPr lang="da-DK" dirty="0" err="1" smtClean="0"/>
              <a:t>report</a:t>
            </a:r>
            <a:endParaRPr lang="da-DK" dirty="0"/>
          </a:p>
        </p:txBody>
      </p:sp>
      <p:sp>
        <p:nvSpPr>
          <p:cNvPr id="3" name="Pladsholder til indhold 2"/>
          <p:cNvSpPr>
            <a:spLocks noGrp="1"/>
          </p:cNvSpPr>
          <p:nvPr>
            <p:ph sz="quarter" idx="12"/>
          </p:nvPr>
        </p:nvSpPr>
        <p:spPr>
          <a:xfrm>
            <a:off x="465836" y="1495485"/>
            <a:ext cx="8789988" cy="5008538"/>
          </a:xfrm>
        </p:spPr>
        <p:txBody>
          <a:bodyPr/>
          <a:lstStyle/>
          <a:p>
            <a:pPr marL="0" indent="0">
              <a:buNone/>
            </a:pPr>
            <a:r>
              <a:rPr lang="en-GB" dirty="0" smtClean="0"/>
              <a:t> </a:t>
            </a:r>
          </a:p>
          <a:p>
            <a:pPr marL="0" indent="0">
              <a:buNone/>
            </a:pPr>
            <a:endParaRPr lang="en-GB" dirty="0" smtClean="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indhold 2"/>
          <p:cNvSpPr txBox="1">
            <a:spLocks/>
          </p:cNvSpPr>
          <p:nvPr/>
        </p:nvSpPr>
        <p:spPr>
          <a:xfrm>
            <a:off x="618236" y="1546284"/>
            <a:ext cx="8789988" cy="5286315"/>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r>
              <a:rPr lang="en-GB" sz="2800" b="1" dirty="0" smtClean="0"/>
              <a:t>Friday bars:</a:t>
            </a:r>
          </a:p>
          <a:p>
            <a:pPr lvl="1"/>
            <a:r>
              <a:rPr lang="en-GB" sz="2200" dirty="0" smtClean="0"/>
              <a:t>Both bar managers will step down from January 2018. We are working on finding new bar managers</a:t>
            </a:r>
            <a:endParaRPr lang="en-GB" sz="2200" dirty="0"/>
          </a:p>
          <a:p>
            <a:pPr lvl="1"/>
            <a:r>
              <a:rPr lang="en-GB" sz="2200" dirty="0"/>
              <a:t>W</a:t>
            </a:r>
            <a:r>
              <a:rPr lang="en-GB" sz="2200" dirty="0" smtClean="0"/>
              <a:t>e moved the bar to </a:t>
            </a:r>
            <a:r>
              <a:rPr lang="en-GB" sz="2200" dirty="0" err="1" smtClean="0"/>
              <a:t>Cphbusiness</a:t>
            </a:r>
            <a:r>
              <a:rPr lang="en-GB" sz="2200" dirty="0" smtClean="0"/>
              <a:t> </a:t>
            </a:r>
            <a:r>
              <a:rPr lang="en-GB" sz="2200" dirty="0" err="1" smtClean="0"/>
              <a:t>Søerne</a:t>
            </a:r>
            <a:r>
              <a:rPr lang="en-GB" sz="2200" dirty="0"/>
              <a:t> </a:t>
            </a:r>
            <a:r>
              <a:rPr lang="en-GB" sz="2200" dirty="0" smtClean="0"/>
              <a:t>(</a:t>
            </a:r>
            <a:r>
              <a:rPr lang="en-GB" sz="2200" dirty="0"/>
              <a:t>S</a:t>
            </a:r>
            <a:r>
              <a:rPr lang="en-GB" sz="2200" dirty="0" smtClean="0"/>
              <a:t>eptember)</a:t>
            </a:r>
          </a:p>
          <a:p>
            <a:pPr lvl="1"/>
            <a:r>
              <a:rPr lang="en-GB" sz="2200" dirty="0" smtClean="0"/>
              <a:t>We added drinks (gin/tonic, gin/lemon and vodka/lemon) to the menu. </a:t>
            </a:r>
          </a:p>
          <a:p>
            <a:pPr lvl="1"/>
            <a:r>
              <a:rPr lang="en-GB" sz="2200" dirty="0"/>
              <a:t>DJ </a:t>
            </a:r>
            <a:r>
              <a:rPr lang="en-GB" sz="2200" dirty="0" err="1"/>
              <a:t>Faustix</a:t>
            </a:r>
            <a:r>
              <a:rPr lang="en-GB" sz="2200" dirty="0"/>
              <a:t> played (sponsored)  </a:t>
            </a:r>
          </a:p>
          <a:p>
            <a:pPr lvl="1"/>
            <a:r>
              <a:rPr lang="en-GB" sz="2200" dirty="0" smtClean="0"/>
              <a:t>The new mascot </a:t>
            </a:r>
            <a:r>
              <a:rPr lang="en-GB" sz="2200" dirty="0" err="1" smtClean="0"/>
              <a:t>Flem</a:t>
            </a:r>
            <a:r>
              <a:rPr lang="en-GB" sz="2200" dirty="0" smtClean="0"/>
              <a:t> Mingo </a:t>
            </a:r>
            <a:r>
              <a:rPr lang="en-GB" sz="2200" dirty="0" smtClean="0">
                <a:sym typeface="Wingdings"/>
              </a:rPr>
              <a:t> </a:t>
            </a:r>
            <a:r>
              <a:rPr lang="en-GB" sz="2200" dirty="0" smtClean="0"/>
              <a:t>Very popular</a:t>
            </a:r>
          </a:p>
        </p:txBody>
      </p:sp>
    </p:spTree>
    <p:extLst>
      <p:ext uri="{BB962C8B-B14F-4D97-AF65-F5344CB8AC3E}">
        <p14:creationId xmlns:p14="http://schemas.microsoft.com/office/powerpoint/2010/main" val="84943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3. The boards’ </a:t>
            </a:r>
            <a:r>
              <a:rPr lang="da-DK" dirty="0" err="1" smtClean="0"/>
              <a:t>report</a:t>
            </a:r>
            <a:endParaRPr lang="da-DK" dirty="0"/>
          </a:p>
        </p:txBody>
      </p:sp>
      <p:sp>
        <p:nvSpPr>
          <p:cNvPr id="3" name="Pladsholder til indhold 2"/>
          <p:cNvSpPr>
            <a:spLocks noGrp="1"/>
          </p:cNvSpPr>
          <p:nvPr>
            <p:ph sz="quarter" idx="12"/>
          </p:nvPr>
        </p:nvSpPr>
        <p:spPr>
          <a:xfrm>
            <a:off x="465836" y="1495485"/>
            <a:ext cx="8789988" cy="5008538"/>
          </a:xfrm>
        </p:spPr>
        <p:txBody>
          <a:bodyPr/>
          <a:lstStyle/>
          <a:p>
            <a:pPr marL="0" indent="0">
              <a:buNone/>
            </a:pPr>
            <a:r>
              <a:rPr lang="en-GB" dirty="0" smtClean="0"/>
              <a:t> </a:t>
            </a:r>
          </a:p>
          <a:p>
            <a:pPr marL="0" indent="0">
              <a:buNone/>
            </a:pPr>
            <a:endParaRPr lang="en-GB" dirty="0" smtClean="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indhold 2"/>
          <p:cNvSpPr txBox="1">
            <a:spLocks/>
          </p:cNvSpPr>
          <p:nvPr/>
        </p:nvSpPr>
        <p:spPr>
          <a:xfrm>
            <a:off x="618235" y="1546284"/>
            <a:ext cx="9157135" cy="5286315"/>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r>
              <a:rPr lang="en-GB" sz="2800" b="1" dirty="0" smtClean="0"/>
              <a:t>Events and activities - upcoming semester:</a:t>
            </a:r>
          </a:p>
          <a:p>
            <a:pPr lvl="1"/>
            <a:r>
              <a:rPr lang="en-GB" sz="2200" b="1" dirty="0" smtClean="0"/>
              <a:t>Intro event: </a:t>
            </a:r>
            <a:r>
              <a:rPr lang="en-GB" sz="2200" dirty="0" smtClean="0"/>
              <a:t>Morning team </a:t>
            </a:r>
            <a:r>
              <a:rPr lang="en-GB" sz="2200" dirty="0" smtClean="0">
                <a:sym typeface="Wingdings"/>
              </a:rPr>
              <a:t> </a:t>
            </a:r>
            <a:r>
              <a:rPr lang="en-GB" sz="2200" dirty="0" smtClean="0"/>
              <a:t>Planning process </a:t>
            </a:r>
            <a:r>
              <a:rPr lang="en-GB" sz="2200" dirty="0" smtClean="0">
                <a:sym typeface="Wingdings"/>
              </a:rPr>
              <a:t></a:t>
            </a:r>
            <a:r>
              <a:rPr lang="en-GB" sz="2200" dirty="0" smtClean="0"/>
              <a:t> We encourage people to help out</a:t>
            </a:r>
          </a:p>
          <a:p>
            <a:pPr lvl="1"/>
            <a:r>
              <a:rPr lang="en-GB" sz="2200" b="1" dirty="0" smtClean="0"/>
              <a:t>Intro presentations</a:t>
            </a:r>
            <a:r>
              <a:rPr lang="en-GB" sz="2200" dirty="0" smtClean="0"/>
              <a:t> </a:t>
            </a:r>
            <a:r>
              <a:rPr lang="en-GB" sz="2200" dirty="0" smtClean="0">
                <a:sym typeface="Wingdings"/>
              </a:rPr>
              <a:t> Movie about the student organisation</a:t>
            </a:r>
            <a:endParaRPr lang="en-GB" sz="2200" dirty="0" smtClean="0"/>
          </a:p>
          <a:p>
            <a:pPr lvl="1"/>
            <a:r>
              <a:rPr lang="en-GB" sz="2200" dirty="0" smtClean="0"/>
              <a:t>One </a:t>
            </a:r>
            <a:r>
              <a:rPr lang="en-GB" sz="2200" b="1" dirty="0" smtClean="0"/>
              <a:t>social event </a:t>
            </a:r>
            <a:r>
              <a:rPr lang="en-GB" sz="2200" dirty="0" smtClean="0"/>
              <a:t>each semester</a:t>
            </a:r>
          </a:p>
          <a:p>
            <a:pPr lvl="1"/>
            <a:r>
              <a:rPr lang="en-GB" sz="2200" dirty="0" smtClean="0"/>
              <a:t>One </a:t>
            </a:r>
            <a:r>
              <a:rPr lang="en-GB" sz="2200" b="1" dirty="0" smtClean="0"/>
              <a:t>professional event </a:t>
            </a:r>
            <a:r>
              <a:rPr lang="en-GB" sz="2200" dirty="0" smtClean="0"/>
              <a:t>each semester</a:t>
            </a:r>
          </a:p>
          <a:p>
            <a:pPr lvl="1"/>
            <a:r>
              <a:rPr lang="en-GB" sz="2200" b="1" dirty="0" smtClean="0"/>
              <a:t>Friday bars</a:t>
            </a:r>
            <a:r>
              <a:rPr lang="en-GB" sz="2200" dirty="0" smtClean="0"/>
              <a:t>: Every other Friday at </a:t>
            </a:r>
            <a:r>
              <a:rPr lang="en-GB" sz="2200" dirty="0" err="1" smtClean="0"/>
              <a:t>Cphbusines</a:t>
            </a:r>
            <a:r>
              <a:rPr lang="en-GB" sz="2200" dirty="0" smtClean="0"/>
              <a:t> </a:t>
            </a:r>
            <a:r>
              <a:rPr lang="en-GB" sz="2200" dirty="0" err="1" smtClean="0"/>
              <a:t>Søerne</a:t>
            </a:r>
            <a:endParaRPr lang="en-GB" sz="2200" dirty="0" smtClean="0"/>
          </a:p>
          <a:p>
            <a:pPr lvl="1"/>
            <a:r>
              <a:rPr lang="en-GB" sz="2200" b="1" dirty="0" smtClean="0"/>
              <a:t>Board meetings </a:t>
            </a:r>
            <a:r>
              <a:rPr lang="en-GB" sz="2200" dirty="0" smtClean="0"/>
              <a:t>(approx. 2)</a:t>
            </a:r>
          </a:p>
          <a:p>
            <a:pPr lvl="1"/>
            <a:r>
              <a:rPr lang="en-GB" sz="2200" b="1" dirty="0" smtClean="0"/>
              <a:t>Advisory </a:t>
            </a:r>
            <a:r>
              <a:rPr lang="en-GB" sz="2200" b="1" dirty="0"/>
              <a:t>Board </a:t>
            </a:r>
            <a:r>
              <a:rPr lang="en-GB" sz="2200" dirty="0" smtClean="0"/>
              <a:t>meetings </a:t>
            </a:r>
            <a:r>
              <a:rPr lang="en-GB" sz="2200" dirty="0"/>
              <a:t>(approx. 2</a:t>
            </a:r>
            <a:r>
              <a:rPr lang="en-GB" sz="2200" dirty="0" smtClean="0"/>
              <a:t>)</a:t>
            </a:r>
          </a:p>
          <a:p>
            <a:pPr lvl="1"/>
            <a:r>
              <a:rPr lang="en-GB" sz="2200" dirty="0" smtClean="0"/>
              <a:t>No Roskilde Festival and no semester party</a:t>
            </a:r>
            <a:endParaRPr lang="en-GB" sz="2200" dirty="0"/>
          </a:p>
          <a:p>
            <a:pPr lvl="1"/>
            <a:endParaRPr lang="en-GB" sz="2200" dirty="0" smtClean="0"/>
          </a:p>
          <a:p>
            <a:pPr lvl="1"/>
            <a:endParaRPr lang="en-GB" sz="2200" dirty="0" smtClean="0"/>
          </a:p>
          <a:p>
            <a:pPr marL="496885" lvl="1" indent="0">
              <a:buNone/>
            </a:pPr>
            <a:endParaRPr lang="en-GB" sz="1600" dirty="0" smtClean="0"/>
          </a:p>
        </p:txBody>
      </p:sp>
    </p:spTree>
    <p:extLst>
      <p:ext uri="{BB962C8B-B14F-4D97-AF65-F5344CB8AC3E}">
        <p14:creationId xmlns:p14="http://schemas.microsoft.com/office/powerpoint/2010/main" val="103473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554736" y="727670"/>
            <a:ext cx="9220634" cy="654816"/>
          </a:xfrm>
        </p:spPr>
        <p:txBody>
          <a:bodyPr/>
          <a:lstStyle/>
          <a:p>
            <a:r>
              <a:rPr lang="en-GB" dirty="0"/>
              <a:t>4</a:t>
            </a:r>
            <a:r>
              <a:rPr lang="en-GB" dirty="0" smtClean="0"/>
              <a:t>. Budget </a:t>
            </a:r>
            <a:r>
              <a:rPr lang="en-GB" dirty="0"/>
              <a:t>and financial </a:t>
            </a:r>
            <a:r>
              <a:rPr lang="en-GB" dirty="0" smtClean="0"/>
              <a:t>statements</a:t>
            </a:r>
            <a:endParaRPr lang="en-GB"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9" name="Tabel 8"/>
          <p:cNvGraphicFramePr>
            <a:graphicFrameLocks noGrp="1"/>
          </p:cNvGraphicFramePr>
          <p:nvPr>
            <p:extLst>
              <p:ext uri="{D42A27DB-BD31-4B8C-83A1-F6EECF244321}">
                <p14:modId xmlns:p14="http://schemas.microsoft.com/office/powerpoint/2010/main" val="1298291916"/>
              </p:ext>
            </p:extLst>
          </p:nvPr>
        </p:nvGraphicFramePr>
        <p:xfrm>
          <a:off x="1190807" y="2214951"/>
          <a:ext cx="7517846" cy="3948979"/>
        </p:xfrm>
        <a:graphic>
          <a:graphicData uri="http://schemas.openxmlformats.org/drawingml/2006/table">
            <a:tbl>
              <a:tblPr firstRow="1" bandRow="1">
                <a:tableStyleId>{21E4AEA4-8DFA-4A89-87EB-49C32662AFE0}</a:tableStyleId>
              </a:tblPr>
              <a:tblGrid>
                <a:gridCol w="5277519">
                  <a:extLst>
                    <a:ext uri="{9D8B030D-6E8A-4147-A177-3AD203B41FA5}">
                      <a16:colId xmlns:a16="http://schemas.microsoft.com/office/drawing/2014/main" xmlns="" val="20000"/>
                    </a:ext>
                  </a:extLst>
                </a:gridCol>
                <a:gridCol w="2240327">
                  <a:extLst>
                    <a:ext uri="{9D8B030D-6E8A-4147-A177-3AD203B41FA5}">
                      <a16:colId xmlns:a16="http://schemas.microsoft.com/office/drawing/2014/main" xmlns="" val="20001"/>
                    </a:ext>
                  </a:extLst>
                </a:gridCol>
              </a:tblGrid>
              <a:tr h="377002">
                <a:tc>
                  <a:txBody>
                    <a:bodyPr/>
                    <a:lstStyle/>
                    <a:p>
                      <a:r>
                        <a:rPr lang="en-GB" sz="2400" noProof="0" dirty="0" smtClean="0">
                          <a:latin typeface="Verdana"/>
                          <a:cs typeface="Verdana"/>
                        </a:rPr>
                        <a:t>Income </a:t>
                      </a:r>
                      <a:endParaRPr lang="en-GB" sz="2400" noProof="0" dirty="0">
                        <a:latin typeface="Verdana"/>
                        <a:cs typeface="Verdana"/>
                      </a:endParaRPr>
                    </a:p>
                  </a:txBody>
                  <a:tcPr>
                    <a:solidFill>
                      <a:srgbClr val="750D24"/>
                    </a:solidFill>
                  </a:tcPr>
                </a:tc>
                <a:tc>
                  <a:txBody>
                    <a:bodyPr/>
                    <a:lstStyle/>
                    <a:p>
                      <a:r>
                        <a:rPr lang="en-GB" sz="2400" noProof="0" dirty="0" smtClean="0">
                          <a:latin typeface="Verdana"/>
                          <a:cs typeface="Verdana"/>
                        </a:rPr>
                        <a:t>2017/2018</a:t>
                      </a:r>
                      <a:endParaRPr lang="en-GB" sz="2400" noProof="0" dirty="0">
                        <a:latin typeface="Verdana"/>
                        <a:cs typeface="Verdana"/>
                      </a:endParaRPr>
                    </a:p>
                  </a:txBody>
                  <a:tcPr>
                    <a:solidFill>
                      <a:srgbClr val="750D24"/>
                    </a:solidFill>
                  </a:tcPr>
                </a:tc>
                <a:extLst>
                  <a:ext uri="{0D108BD9-81ED-4DB2-BD59-A6C34878D82A}">
                    <a16:rowId xmlns:a16="http://schemas.microsoft.com/office/drawing/2014/main" xmlns="" val="10000"/>
                  </a:ext>
                </a:extLst>
              </a:tr>
              <a:tr h="602470">
                <a:tc>
                  <a:txBody>
                    <a:bodyPr/>
                    <a:lstStyle/>
                    <a:p>
                      <a:r>
                        <a:rPr lang="en-GB" sz="2400" noProof="0" dirty="0" err="1" smtClean="0">
                          <a:latin typeface="Verdana"/>
                          <a:cs typeface="Verdana"/>
                        </a:rPr>
                        <a:t>iZettle</a:t>
                      </a:r>
                      <a:r>
                        <a:rPr lang="en-GB" sz="2400" noProof="0" dirty="0" smtClean="0">
                          <a:latin typeface="Verdana"/>
                          <a:cs typeface="Verdana"/>
                        </a:rPr>
                        <a:t>, Friday bar income</a:t>
                      </a:r>
                      <a:endParaRPr lang="en-GB" sz="2400" noProof="0" dirty="0">
                        <a:latin typeface="Verdana"/>
                        <a:cs typeface="Verdana"/>
                      </a:endParaRPr>
                    </a:p>
                  </a:txBody>
                  <a:tcPr/>
                </a:tc>
                <a:tc>
                  <a:txBody>
                    <a:bodyPr/>
                    <a:lstStyle/>
                    <a:p>
                      <a:pPr algn="r"/>
                      <a:r>
                        <a:rPr lang="en-GB" sz="2400" noProof="0" dirty="0" smtClean="0">
                          <a:latin typeface="Verdana"/>
                          <a:cs typeface="Verdana"/>
                        </a:rPr>
                        <a:t>286.290</a:t>
                      </a:r>
                      <a:endParaRPr lang="en-GB" sz="2400" noProof="0" dirty="0">
                        <a:latin typeface="Verdana"/>
                        <a:cs typeface="Verdana"/>
                      </a:endParaRPr>
                    </a:p>
                  </a:txBody>
                  <a:tcPr/>
                </a:tc>
                <a:extLst>
                  <a:ext uri="{0D108BD9-81ED-4DB2-BD59-A6C34878D82A}">
                    <a16:rowId xmlns:a16="http://schemas.microsoft.com/office/drawing/2014/main" xmlns="" val="10001"/>
                  </a:ext>
                </a:extLst>
              </a:tr>
              <a:tr h="602470">
                <a:tc>
                  <a:txBody>
                    <a:bodyPr/>
                    <a:lstStyle/>
                    <a:p>
                      <a:r>
                        <a:rPr lang="en-GB" sz="2400" noProof="0" dirty="0" smtClean="0">
                          <a:latin typeface="Verdana"/>
                          <a:cs typeface="Verdana"/>
                        </a:rPr>
                        <a:t>Ticket sale</a:t>
                      </a:r>
                      <a:endParaRPr lang="en-GB" sz="2400" noProof="0" dirty="0">
                        <a:latin typeface="Verdana"/>
                        <a:cs typeface="Verdana"/>
                      </a:endParaRPr>
                    </a:p>
                  </a:txBody>
                  <a:tcPr/>
                </a:tc>
                <a:tc>
                  <a:txBody>
                    <a:bodyPr/>
                    <a:lstStyle/>
                    <a:p>
                      <a:pPr algn="r"/>
                      <a:r>
                        <a:rPr lang="en-GB" sz="2400" noProof="0" dirty="0" smtClean="0">
                          <a:latin typeface="Verdana"/>
                          <a:cs typeface="Verdana"/>
                        </a:rPr>
                        <a:t>14.219</a:t>
                      </a:r>
                      <a:endParaRPr lang="en-GB" sz="2400" noProof="0" dirty="0">
                        <a:latin typeface="Verdana"/>
                        <a:cs typeface="Verdana"/>
                      </a:endParaRPr>
                    </a:p>
                  </a:txBody>
                  <a:tcPr/>
                </a:tc>
                <a:extLst>
                  <a:ext uri="{0D108BD9-81ED-4DB2-BD59-A6C34878D82A}">
                    <a16:rowId xmlns:a16="http://schemas.microsoft.com/office/drawing/2014/main" xmlns="" val="10002"/>
                  </a:ext>
                </a:extLst>
              </a:tr>
              <a:tr h="602470">
                <a:tc>
                  <a:txBody>
                    <a:bodyPr/>
                    <a:lstStyle/>
                    <a:p>
                      <a:r>
                        <a:rPr lang="en-GB" sz="2400" noProof="0" dirty="0" smtClean="0">
                          <a:latin typeface="Verdana"/>
                          <a:cs typeface="Verdana"/>
                        </a:rPr>
                        <a:t>Contribution, Cphbusiness</a:t>
                      </a:r>
                      <a:endParaRPr lang="en-GB" sz="2400" noProof="0" dirty="0">
                        <a:latin typeface="Verdana"/>
                        <a:cs typeface="Verdana"/>
                      </a:endParaRPr>
                    </a:p>
                  </a:txBody>
                  <a:tcPr>
                    <a:lnL w="12700" cmpd="sng">
                      <a:noFill/>
                    </a:lnL>
                    <a:lnR w="12700" cmpd="sng">
                      <a:noFill/>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2400" noProof="0" dirty="0" smtClean="0">
                          <a:latin typeface="Verdana"/>
                          <a:cs typeface="Verdana"/>
                        </a:rPr>
                        <a:t>218.610</a:t>
                      </a:r>
                      <a:endParaRPr lang="en-GB" sz="2400" noProof="0" dirty="0">
                        <a:latin typeface="Verdana"/>
                        <a:cs typeface="Verdana"/>
                      </a:endParaRPr>
                    </a:p>
                  </a:txBody>
                  <a:tcPr>
                    <a:lnL w="12700" cmpd="sng">
                      <a:noFill/>
                    </a:lnL>
                    <a:lnR w="12700" cmpd="sng">
                      <a:noFill/>
                    </a:lnR>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602470">
                <a:tc>
                  <a:txBody>
                    <a:bodyPr/>
                    <a:lstStyle/>
                    <a:p>
                      <a:r>
                        <a:rPr lang="en-GB" sz="2400" b="0" noProof="0" dirty="0" smtClean="0">
                          <a:latin typeface="Verdana"/>
                          <a:cs typeface="Verdana"/>
                        </a:rPr>
                        <a:t>Roskilde Festival</a:t>
                      </a:r>
                      <a:endParaRPr lang="en-GB" sz="2400" b="0" noProof="0" dirty="0">
                        <a:latin typeface="Verdana"/>
                        <a:cs typeface="Verdana"/>
                      </a:endParaRPr>
                    </a:p>
                  </a:txBody>
                  <a:tcPr>
                    <a:lnT w="12700" cap="flat" cmpd="sng" algn="ctr">
                      <a:noFill/>
                      <a:prstDash val="solid"/>
                      <a:round/>
                      <a:headEnd type="none" w="med" len="med"/>
                      <a:tailEnd type="none" w="med" len="med"/>
                    </a:lnT>
                    <a:lnB w="12700" cmpd="sng">
                      <a:noFill/>
                    </a:lnB>
                  </a:tcPr>
                </a:tc>
                <a:tc>
                  <a:txBody>
                    <a:bodyPr/>
                    <a:lstStyle/>
                    <a:p>
                      <a:pPr algn="r"/>
                      <a:r>
                        <a:rPr lang="en-GB" sz="2400" b="0" noProof="0" dirty="0" smtClean="0">
                          <a:latin typeface="Verdana"/>
                          <a:cs typeface="Verdana"/>
                        </a:rPr>
                        <a:t>27.740</a:t>
                      </a:r>
                      <a:endParaRPr lang="en-GB" sz="2400" b="0" noProof="0" dirty="0">
                        <a:latin typeface="Verdana"/>
                        <a:cs typeface="Verdana"/>
                      </a:endParaRPr>
                    </a:p>
                  </a:txBody>
                  <a:tcPr>
                    <a:lnT w="12700" cap="flat" cmpd="sng" algn="ctr">
                      <a:noFill/>
                      <a:prstDash val="solid"/>
                      <a:round/>
                      <a:headEnd type="none" w="med" len="med"/>
                      <a:tailEnd type="none" w="med" len="med"/>
                    </a:lnT>
                    <a:lnB w="12700" cmpd="sng">
                      <a:noFill/>
                    </a:lnB>
                  </a:tcPr>
                </a:tc>
              </a:tr>
              <a:tr h="602470">
                <a:tc>
                  <a:txBody>
                    <a:bodyPr/>
                    <a:lstStyle/>
                    <a:p>
                      <a:r>
                        <a:rPr lang="en-GB" sz="2400" b="0" noProof="0" dirty="0" smtClean="0">
                          <a:latin typeface="Verdana"/>
                          <a:cs typeface="Verdana"/>
                        </a:rPr>
                        <a:t>Sponsorships</a:t>
                      </a:r>
                      <a:endParaRPr lang="en-GB" sz="2400" b="0" noProof="0" dirty="0">
                        <a:latin typeface="Verdana"/>
                        <a:cs typeface="Verdana"/>
                      </a:endParaRPr>
                    </a:p>
                  </a:txBody>
                  <a:tcPr>
                    <a:lnT w="12700" cap="flat" cmpd="sng" algn="ctr">
                      <a:noFill/>
                      <a:prstDash val="solid"/>
                      <a:round/>
                      <a:headEnd type="none" w="med" len="med"/>
                      <a:tailEnd type="none" w="med" len="med"/>
                    </a:lnT>
                  </a:tcPr>
                </a:tc>
                <a:tc>
                  <a:txBody>
                    <a:bodyPr/>
                    <a:lstStyle/>
                    <a:p>
                      <a:pPr algn="r"/>
                      <a:r>
                        <a:rPr lang="en-GB" sz="2400" b="0" noProof="0" dirty="0" smtClean="0">
                          <a:latin typeface="Verdana"/>
                          <a:cs typeface="Verdana"/>
                        </a:rPr>
                        <a:t>22.800</a:t>
                      </a:r>
                      <a:endParaRPr lang="en-GB" sz="2400" b="0" noProof="0" dirty="0">
                        <a:latin typeface="Verdana"/>
                        <a:cs typeface="Verdana"/>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xmlns="" val="10005"/>
                  </a:ext>
                </a:extLst>
              </a:tr>
              <a:tr h="479429">
                <a:tc>
                  <a:txBody>
                    <a:bodyPr/>
                    <a:lstStyle/>
                    <a:p>
                      <a:r>
                        <a:rPr lang="en-GB" sz="2400" b="1" noProof="0" dirty="0" smtClean="0">
                          <a:latin typeface="Verdana"/>
                          <a:cs typeface="Verdana"/>
                        </a:rPr>
                        <a:t>Income in Total</a:t>
                      </a:r>
                      <a:endParaRPr lang="en-GB" sz="2400" b="1" noProof="0" dirty="0">
                        <a:latin typeface="Verdana"/>
                        <a:cs typeface="Verdana"/>
                      </a:endParaRPr>
                    </a:p>
                  </a:txBody>
                  <a:tcPr/>
                </a:tc>
                <a:tc>
                  <a:txBody>
                    <a:bodyPr/>
                    <a:lstStyle/>
                    <a:p>
                      <a:pPr algn="r"/>
                      <a:r>
                        <a:rPr lang="en-GB" sz="2400" b="1" u="sng" noProof="0" dirty="0" smtClean="0">
                          <a:latin typeface="Verdana"/>
                          <a:cs typeface="Verdana"/>
                        </a:rPr>
                        <a:t>541.919</a:t>
                      </a:r>
                      <a:endParaRPr lang="en-GB" sz="2400" b="1" u="sng" noProof="0" dirty="0">
                        <a:latin typeface="Verdana"/>
                        <a:cs typeface="Verdana"/>
                      </a:endParaRPr>
                    </a:p>
                  </a:txBody>
                  <a:tcPr/>
                </a:tc>
                <a:extLst>
                  <a:ext uri="{0D108BD9-81ED-4DB2-BD59-A6C34878D82A}">
                    <a16:rowId xmlns:a16="http://schemas.microsoft.com/office/drawing/2014/main" xmlns="" val="10006"/>
                  </a:ext>
                </a:extLst>
              </a:tr>
            </a:tbl>
          </a:graphicData>
        </a:graphic>
      </p:graphicFrame>
      <p:sp>
        <p:nvSpPr>
          <p:cNvPr id="8" name="Pladsholder til indhold 2"/>
          <p:cNvSpPr txBox="1">
            <a:spLocks/>
          </p:cNvSpPr>
          <p:nvPr/>
        </p:nvSpPr>
        <p:spPr>
          <a:xfrm>
            <a:off x="618235" y="1546285"/>
            <a:ext cx="9157135" cy="500230"/>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pPr marL="496885" lvl="1" indent="0">
              <a:buNone/>
            </a:pPr>
            <a:r>
              <a:rPr lang="en-GB" sz="2800" b="1" dirty="0" smtClean="0"/>
              <a:t>Budget: 1/7-17 to 30/6-18</a:t>
            </a:r>
          </a:p>
        </p:txBody>
      </p:sp>
    </p:spTree>
    <p:extLst>
      <p:ext uri="{BB962C8B-B14F-4D97-AF65-F5344CB8AC3E}">
        <p14:creationId xmlns:p14="http://schemas.microsoft.com/office/powerpoint/2010/main" val="328512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8" name="Lige forbindelse 7"/>
          <p:cNvCxnSpPr/>
          <p:nvPr/>
        </p:nvCxnSpPr>
        <p:spPr>
          <a:xfrm flipH="1">
            <a:off x="3624502" y="7117524"/>
            <a:ext cx="5986302"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9" name="Lige forbindelse 8"/>
          <p:cNvCxnSpPr/>
          <p:nvPr/>
        </p:nvCxnSpPr>
        <p:spPr>
          <a:xfrm flipV="1">
            <a:off x="9627516" y="3736667"/>
            <a:ext cx="0" cy="3401542"/>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graphicFrame>
        <p:nvGraphicFramePr>
          <p:cNvPr id="3" name="Tabel 2"/>
          <p:cNvGraphicFramePr>
            <a:graphicFrameLocks noGrp="1"/>
          </p:cNvGraphicFramePr>
          <p:nvPr>
            <p:extLst>
              <p:ext uri="{D42A27DB-BD31-4B8C-83A1-F6EECF244321}">
                <p14:modId xmlns:p14="http://schemas.microsoft.com/office/powerpoint/2010/main" val="988214746"/>
              </p:ext>
            </p:extLst>
          </p:nvPr>
        </p:nvGraphicFramePr>
        <p:xfrm>
          <a:off x="590138" y="1009738"/>
          <a:ext cx="8659635" cy="5787398"/>
        </p:xfrm>
        <a:graphic>
          <a:graphicData uri="http://schemas.openxmlformats.org/drawingml/2006/table">
            <a:tbl>
              <a:tblPr firstRow="1" bandRow="1">
                <a:tableStyleId>{21E4AEA4-8DFA-4A89-87EB-49C32662AFE0}</a:tableStyleId>
              </a:tblPr>
              <a:tblGrid>
                <a:gridCol w="6431148">
                  <a:extLst>
                    <a:ext uri="{9D8B030D-6E8A-4147-A177-3AD203B41FA5}">
                      <a16:colId xmlns:a16="http://schemas.microsoft.com/office/drawing/2014/main" xmlns="" val="20000"/>
                    </a:ext>
                  </a:extLst>
                </a:gridCol>
                <a:gridCol w="2228487">
                  <a:extLst>
                    <a:ext uri="{9D8B030D-6E8A-4147-A177-3AD203B41FA5}">
                      <a16:colId xmlns:a16="http://schemas.microsoft.com/office/drawing/2014/main" xmlns="" val="20001"/>
                    </a:ext>
                  </a:extLst>
                </a:gridCol>
              </a:tblGrid>
              <a:tr h="657975">
                <a:tc>
                  <a:txBody>
                    <a:bodyPr/>
                    <a:lstStyle/>
                    <a:p>
                      <a:r>
                        <a:rPr lang="en-GB" sz="2400" noProof="0" dirty="0" smtClean="0">
                          <a:latin typeface="Verdana"/>
                          <a:cs typeface="Verdana"/>
                        </a:rPr>
                        <a:t>Expenses</a:t>
                      </a:r>
                      <a:endParaRPr lang="en-GB" sz="2400" noProof="0" dirty="0">
                        <a:latin typeface="Verdana"/>
                        <a:cs typeface="Verdana"/>
                      </a:endParaRPr>
                    </a:p>
                  </a:txBody>
                  <a:tcPr>
                    <a:solidFill>
                      <a:srgbClr val="750D24"/>
                    </a:solidFill>
                  </a:tcPr>
                </a:tc>
                <a:tc>
                  <a:txBody>
                    <a:bodyPr/>
                    <a:lstStyle/>
                    <a:p>
                      <a:r>
                        <a:rPr lang="en-GB" sz="2400" noProof="0" dirty="0" smtClean="0">
                          <a:latin typeface="Verdana"/>
                          <a:cs typeface="Verdana"/>
                        </a:rPr>
                        <a:t>2017/2018</a:t>
                      </a:r>
                      <a:endParaRPr lang="en-GB" sz="2400" noProof="0" dirty="0">
                        <a:latin typeface="Verdana"/>
                        <a:cs typeface="Verdana"/>
                      </a:endParaRPr>
                    </a:p>
                  </a:txBody>
                  <a:tcPr>
                    <a:solidFill>
                      <a:srgbClr val="750D24"/>
                    </a:solidFill>
                  </a:tcPr>
                </a:tc>
                <a:extLst>
                  <a:ext uri="{0D108BD9-81ED-4DB2-BD59-A6C34878D82A}">
                    <a16:rowId xmlns:a16="http://schemas.microsoft.com/office/drawing/2014/main" xmlns="" val="10000"/>
                  </a:ext>
                </a:extLst>
              </a:tr>
              <a:tr h="657975">
                <a:tc>
                  <a:txBody>
                    <a:bodyPr/>
                    <a:lstStyle/>
                    <a:p>
                      <a:r>
                        <a:rPr lang="en-GB" sz="2200" noProof="0" dirty="0" smtClean="0">
                          <a:latin typeface="Verdana"/>
                          <a:cs typeface="Verdana"/>
                        </a:rPr>
                        <a:t>Fixed expenses (E-</a:t>
                      </a:r>
                      <a:r>
                        <a:rPr lang="en-GB" sz="2200" noProof="0" dirty="0" err="1" smtClean="0">
                          <a:latin typeface="Verdana"/>
                          <a:cs typeface="Verdana"/>
                        </a:rPr>
                        <a:t>conomics</a:t>
                      </a:r>
                      <a:r>
                        <a:rPr lang="en-GB" sz="2200" noProof="0" dirty="0" smtClean="0">
                          <a:latin typeface="Verdana"/>
                          <a:cs typeface="Verdana"/>
                        </a:rPr>
                        <a:t>, Spotify</a:t>
                      </a:r>
                      <a:r>
                        <a:rPr lang="en-GB" sz="2200" baseline="0" noProof="0" dirty="0" smtClean="0">
                          <a:latin typeface="Verdana"/>
                          <a:cs typeface="Verdana"/>
                        </a:rPr>
                        <a:t> etc.</a:t>
                      </a:r>
                      <a:r>
                        <a:rPr lang="en-GB" sz="2200" noProof="0" dirty="0" smtClean="0">
                          <a:latin typeface="Verdana"/>
                          <a:cs typeface="Verdana"/>
                        </a:rPr>
                        <a:t>)</a:t>
                      </a:r>
                      <a:endParaRPr lang="en-GB" sz="2200" noProof="0" dirty="0">
                        <a:latin typeface="Verdana"/>
                        <a:cs typeface="Verdana"/>
                      </a:endParaRPr>
                    </a:p>
                  </a:txBody>
                  <a:tcPr/>
                </a:tc>
                <a:tc>
                  <a:txBody>
                    <a:bodyPr/>
                    <a:lstStyle/>
                    <a:p>
                      <a:pPr algn="r"/>
                      <a:r>
                        <a:rPr lang="en-GB" sz="2200" noProof="0" dirty="0" smtClean="0">
                          <a:latin typeface="Verdana"/>
                          <a:cs typeface="Verdana"/>
                        </a:rPr>
                        <a:t>5.805</a:t>
                      </a:r>
                      <a:endParaRPr lang="en-GB" sz="2200" noProof="0" dirty="0">
                        <a:latin typeface="Verdana"/>
                        <a:cs typeface="Verdana"/>
                      </a:endParaRPr>
                    </a:p>
                  </a:txBody>
                  <a:tcPr/>
                </a:tc>
                <a:extLst>
                  <a:ext uri="{0D108BD9-81ED-4DB2-BD59-A6C34878D82A}">
                    <a16:rowId xmlns:a16="http://schemas.microsoft.com/office/drawing/2014/main" xmlns="" val="10001"/>
                  </a:ext>
                </a:extLst>
              </a:tr>
              <a:tr h="657975">
                <a:tc>
                  <a:txBody>
                    <a:bodyPr/>
                    <a:lstStyle/>
                    <a:p>
                      <a:r>
                        <a:rPr lang="en-GB" sz="2200" noProof="0" dirty="0" err="1" smtClean="0">
                          <a:latin typeface="Verdana"/>
                          <a:cs typeface="Verdana"/>
                        </a:rPr>
                        <a:t>Studenterbolaget</a:t>
                      </a:r>
                      <a:endParaRPr lang="en-GB" sz="2200" noProof="0" dirty="0">
                        <a:latin typeface="Verdana"/>
                        <a:cs typeface="Verdana"/>
                      </a:endParaRPr>
                    </a:p>
                  </a:txBody>
                  <a:tcPr/>
                </a:tc>
                <a:tc>
                  <a:txBody>
                    <a:bodyPr/>
                    <a:lstStyle/>
                    <a:p>
                      <a:pPr algn="r"/>
                      <a:r>
                        <a:rPr lang="en-GB" sz="2200" noProof="0" dirty="0" smtClean="0">
                          <a:latin typeface="Verdana"/>
                          <a:cs typeface="Verdana"/>
                        </a:rPr>
                        <a:t>395.718</a:t>
                      </a:r>
                      <a:endParaRPr lang="en-GB" sz="2200" noProof="0" dirty="0">
                        <a:latin typeface="Verdana"/>
                        <a:cs typeface="Verdana"/>
                      </a:endParaRPr>
                    </a:p>
                  </a:txBody>
                  <a:tcPr/>
                </a:tc>
                <a:extLst>
                  <a:ext uri="{0D108BD9-81ED-4DB2-BD59-A6C34878D82A}">
                    <a16:rowId xmlns:a16="http://schemas.microsoft.com/office/drawing/2014/main" xmlns="" val="10002"/>
                  </a:ext>
                </a:extLst>
              </a:tr>
              <a:tr h="657975">
                <a:tc>
                  <a:txBody>
                    <a:bodyPr/>
                    <a:lstStyle/>
                    <a:p>
                      <a:r>
                        <a:rPr lang="en-GB" sz="2200" noProof="0" dirty="0" smtClean="0">
                          <a:latin typeface="Verdana"/>
                          <a:cs typeface="Verdana"/>
                        </a:rPr>
                        <a:t>Roskilde Festival</a:t>
                      </a:r>
                      <a:endParaRPr lang="en-GB" sz="2200" noProof="0" dirty="0">
                        <a:latin typeface="Verdana"/>
                        <a:cs typeface="Verdana"/>
                      </a:endParaRPr>
                    </a:p>
                  </a:txBody>
                  <a:tcPr/>
                </a:tc>
                <a:tc>
                  <a:txBody>
                    <a:bodyPr/>
                    <a:lstStyle/>
                    <a:p>
                      <a:pPr algn="r"/>
                      <a:r>
                        <a:rPr lang="en-GB" sz="2200" noProof="0" dirty="0" smtClean="0">
                          <a:latin typeface="Verdana"/>
                          <a:cs typeface="Verdana"/>
                        </a:rPr>
                        <a:t>48.863</a:t>
                      </a:r>
                      <a:endParaRPr lang="en-GB" sz="2200" noProof="0" dirty="0">
                        <a:latin typeface="Verdana"/>
                        <a:cs typeface="Verdana"/>
                      </a:endParaRPr>
                    </a:p>
                  </a:txBody>
                  <a:tcPr/>
                </a:tc>
                <a:extLst>
                  <a:ext uri="{0D108BD9-81ED-4DB2-BD59-A6C34878D82A}">
                    <a16:rowId xmlns:a16="http://schemas.microsoft.com/office/drawing/2014/main" xmlns="" val="10003"/>
                  </a:ext>
                </a:extLst>
              </a:tr>
              <a:tr h="657975">
                <a:tc>
                  <a:txBody>
                    <a:bodyPr/>
                    <a:lstStyle/>
                    <a:p>
                      <a:pPr marL="0" marR="0" indent="0" algn="l" defTabSz="496885" rtl="0" eaLnBrk="1" fontAlgn="auto" latinLnBrk="0" hangingPunct="1">
                        <a:lnSpc>
                          <a:spcPct val="100000"/>
                        </a:lnSpc>
                        <a:spcBef>
                          <a:spcPts val="0"/>
                        </a:spcBef>
                        <a:spcAft>
                          <a:spcPts val="0"/>
                        </a:spcAft>
                        <a:buClrTx/>
                        <a:buSzTx/>
                        <a:buFontTx/>
                        <a:buNone/>
                        <a:tabLst/>
                        <a:defRPr/>
                      </a:pPr>
                      <a:r>
                        <a:rPr lang="en-GB" sz="2200" noProof="0" dirty="0" smtClean="0">
                          <a:latin typeface="Verdana"/>
                          <a:cs typeface="Verdana"/>
                        </a:rPr>
                        <a:t>Events</a:t>
                      </a:r>
                    </a:p>
                  </a:txBody>
                  <a:tcPr/>
                </a:tc>
                <a:tc>
                  <a:txBody>
                    <a:bodyPr/>
                    <a:lstStyle/>
                    <a:p>
                      <a:pPr algn="r"/>
                      <a:r>
                        <a:rPr lang="en-GB" sz="2200" noProof="0" dirty="0" smtClean="0">
                          <a:latin typeface="Verdana"/>
                          <a:cs typeface="Verdana"/>
                        </a:rPr>
                        <a:t>98.192</a:t>
                      </a:r>
                      <a:endParaRPr lang="en-GB" sz="2200" noProof="0" dirty="0">
                        <a:latin typeface="Verdana"/>
                        <a:cs typeface="Verdana"/>
                      </a:endParaRPr>
                    </a:p>
                  </a:txBody>
                  <a:tcPr/>
                </a:tc>
                <a:extLst>
                  <a:ext uri="{0D108BD9-81ED-4DB2-BD59-A6C34878D82A}">
                    <a16:rowId xmlns:a16="http://schemas.microsoft.com/office/drawing/2014/main" xmlns="" val="10004"/>
                  </a:ext>
                </a:extLst>
              </a:tr>
              <a:tr h="657975">
                <a:tc>
                  <a:txBody>
                    <a:bodyPr/>
                    <a:lstStyle/>
                    <a:p>
                      <a:r>
                        <a:rPr lang="en-GB" sz="2200" noProof="0" dirty="0" smtClean="0">
                          <a:latin typeface="Verdana"/>
                          <a:cs typeface="Verdana"/>
                        </a:rPr>
                        <a:t>Promotion</a:t>
                      </a:r>
                      <a:endParaRPr lang="en-GB" sz="2200" noProof="0" dirty="0">
                        <a:latin typeface="Verdana"/>
                        <a:cs typeface="Verdana"/>
                      </a:endParaRPr>
                    </a:p>
                  </a:txBody>
                  <a:tcPr/>
                </a:tc>
                <a:tc>
                  <a:txBody>
                    <a:bodyPr/>
                    <a:lstStyle/>
                    <a:p>
                      <a:pPr algn="r"/>
                      <a:r>
                        <a:rPr lang="en-GB" sz="2200" noProof="0" dirty="0" smtClean="0">
                          <a:latin typeface="Verdana"/>
                          <a:cs typeface="Verdana"/>
                        </a:rPr>
                        <a:t>6.000</a:t>
                      </a:r>
                      <a:endParaRPr lang="en-GB" sz="2200" noProof="0" dirty="0">
                        <a:latin typeface="Verdana"/>
                        <a:cs typeface="Verdana"/>
                      </a:endParaRPr>
                    </a:p>
                  </a:txBody>
                  <a:tcPr/>
                </a:tc>
                <a:extLst>
                  <a:ext uri="{0D108BD9-81ED-4DB2-BD59-A6C34878D82A}">
                    <a16:rowId xmlns:a16="http://schemas.microsoft.com/office/drawing/2014/main" xmlns="" val="10005"/>
                  </a:ext>
                </a:extLst>
              </a:tr>
              <a:tr h="657975">
                <a:tc>
                  <a:txBody>
                    <a:bodyPr/>
                    <a:lstStyle/>
                    <a:p>
                      <a:r>
                        <a:rPr lang="en-GB" sz="2200" noProof="0" dirty="0" smtClean="0">
                          <a:latin typeface="Verdana"/>
                          <a:cs typeface="Verdana"/>
                        </a:rPr>
                        <a:t>Meetings </a:t>
                      </a:r>
                    </a:p>
                  </a:txBody>
                  <a:tcPr>
                    <a:lnB w="12700" cmpd="sng">
                      <a:noFill/>
                    </a:lnB>
                  </a:tcPr>
                </a:tc>
                <a:tc>
                  <a:txBody>
                    <a:bodyPr/>
                    <a:lstStyle/>
                    <a:p>
                      <a:pPr algn="r"/>
                      <a:r>
                        <a:rPr lang="en-GB" sz="2200" noProof="0" dirty="0" smtClean="0">
                          <a:latin typeface="Verdana"/>
                          <a:cs typeface="Verdana"/>
                        </a:rPr>
                        <a:t>4.351</a:t>
                      </a:r>
                      <a:endParaRPr lang="en-GB" sz="2200" noProof="0" dirty="0">
                        <a:latin typeface="Verdana"/>
                        <a:cs typeface="Verdana"/>
                      </a:endParaRPr>
                    </a:p>
                  </a:txBody>
                  <a:tcPr>
                    <a:lnB w="12700" cmpd="sng">
                      <a:noFill/>
                    </a:lnB>
                  </a:tcPr>
                </a:tc>
                <a:extLst>
                  <a:ext uri="{0D108BD9-81ED-4DB2-BD59-A6C34878D82A}">
                    <a16:rowId xmlns:a16="http://schemas.microsoft.com/office/drawing/2014/main" xmlns="" val="10006"/>
                  </a:ext>
                </a:extLst>
              </a:tr>
              <a:tr h="657975">
                <a:tc>
                  <a:txBody>
                    <a:bodyPr/>
                    <a:lstStyle/>
                    <a:p>
                      <a:r>
                        <a:rPr lang="en-GB" sz="2200" noProof="0" dirty="0" smtClean="0">
                          <a:latin typeface="Verdana"/>
                          <a:cs typeface="Verdana"/>
                        </a:rPr>
                        <a:t>Various incl. fees</a:t>
                      </a:r>
                    </a:p>
                  </a:txBody>
                  <a:tcPr>
                    <a:lnT w="12700" cmpd="sng">
                      <a:noFill/>
                    </a:lnT>
                    <a:lnB w="12700" cap="flat" cmpd="sng" algn="ctr">
                      <a:solidFill>
                        <a:scrgbClr r="0" g="0" b="0"/>
                      </a:solidFill>
                      <a:prstDash val="solid"/>
                      <a:round/>
                      <a:headEnd type="none" w="med" len="med"/>
                      <a:tailEnd type="none" w="med" len="med"/>
                    </a:lnB>
                  </a:tcPr>
                </a:tc>
                <a:tc>
                  <a:txBody>
                    <a:bodyPr/>
                    <a:lstStyle/>
                    <a:p>
                      <a:pPr algn="r"/>
                      <a:r>
                        <a:rPr lang="en-GB" sz="2200" noProof="0" dirty="0" smtClean="0">
                          <a:latin typeface="Verdana"/>
                          <a:cs typeface="Verdana"/>
                        </a:rPr>
                        <a:t>1.212</a:t>
                      </a:r>
                      <a:endParaRPr lang="en-GB" sz="2200" noProof="0" dirty="0">
                        <a:latin typeface="Verdana"/>
                        <a:cs typeface="Verdana"/>
                      </a:endParaRPr>
                    </a:p>
                  </a:txBody>
                  <a:tcPr>
                    <a:lnT w="12700" cmpd="sng">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7"/>
                  </a:ext>
                </a:extLst>
              </a:tr>
              <a:tr h="523598">
                <a:tc>
                  <a:txBody>
                    <a:bodyPr/>
                    <a:lstStyle/>
                    <a:p>
                      <a:r>
                        <a:rPr lang="en-GB" sz="2200" b="1" noProof="0" dirty="0" smtClean="0">
                          <a:latin typeface="Verdana"/>
                          <a:cs typeface="Verdana"/>
                        </a:rPr>
                        <a:t>Expenses in total</a:t>
                      </a:r>
                      <a:endParaRPr lang="en-GB" sz="2200" b="1" noProof="0" dirty="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r"/>
                      <a:r>
                        <a:rPr lang="en-GB" sz="2200" b="1" u="sng" noProof="0" dirty="0" smtClean="0">
                          <a:latin typeface="Verdana"/>
                          <a:cs typeface="Verdana"/>
                        </a:rPr>
                        <a:t>560.141</a:t>
                      </a:r>
                      <a:endParaRPr lang="en-GB" sz="2200" b="1" u="sng" noProof="0" dirty="0">
                        <a:latin typeface="Verdana"/>
                        <a:cs typeface="Verdana"/>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8"/>
                  </a:ext>
                </a:extLst>
              </a:tr>
            </a:tbl>
          </a:graphicData>
        </a:graphic>
      </p:graphicFrame>
      <p:sp>
        <p:nvSpPr>
          <p:cNvPr id="10" name="Pladsholder til indhold 2"/>
          <p:cNvSpPr txBox="1">
            <a:spLocks/>
          </p:cNvSpPr>
          <p:nvPr/>
        </p:nvSpPr>
        <p:spPr>
          <a:xfrm>
            <a:off x="0" y="498621"/>
            <a:ext cx="9157135" cy="500230"/>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pPr marL="496885" lvl="1" indent="0">
              <a:buNone/>
            </a:pPr>
            <a:r>
              <a:rPr lang="en-GB" sz="2800" b="1" dirty="0" smtClean="0"/>
              <a:t>Budget: 1/7-17 to 30/6-18</a:t>
            </a:r>
          </a:p>
        </p:txBody>
      </p:sp>
    </p:spTree>
    <p:extLst>
      <p:ext uri="{BB962C8B-B14F-4D97-AF65-F5344CB8AC3E}">
        <p14:creationId xmlns:p14="http://schemas.microsoft.com/office/powerpoint/2010/main" val="177274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aphicFrame>
        <p:nvGraphicFramePr>
          <p:cNvPr id="9" name="Tabel 8"/>
          <p:cNvGraphicFramePr>
            <a:graphicFrameLocks noGrp="1"/>
          </p:cNvGraphicFramePr>
          <p:nvPr>
            <p:extLst>
              <p:ext uri="{D42A27DB-BD31-4B8C-83A1-F6EECF244321}">
                <p14:modId xmlns:p14="http://schemas.microsoft.com/office/powerpoint/2010/main" val="869120554"/>
              </p:ext>
            </p:extLst>
          </p:nvPr>
        </p:nvGraphicFramePr>
        <p:xfrm>
          <a:off x="676816" y="2173501"/>
          <a:ext cx="7517846" cy="2744039"/>
        </p:xfrm>
        <a:graphic>
          <a:graphicData uri="http://schemas.openxmlformats.org/drawingml/2006/table">
            <a:tbl>
              <a:tblPr firstRow="1" bandRow="1">
                <a:tableStyleId>{21E4AEA4-8DFA-4A89-87EB-49C32662AFE0}</a:tableStyleId>
              </a:tblPr>
              <a:tblGrid>
                <a:gridCol w="5277519">
                  <a:extLst>
                    <a:ext uri="{9D8B030D-6E8A-4147-A177-3AD203B41FA5}">
                      <a16:colId xmlns:a16="http://schemas.microsoft.com/office/drawing/2014/main" xmlns="" val="20000"/>
                    </a:ext>
                  </a:extLst>
                </a:gridCol>
                <a:gridCol w="2240327">
                  <a:extLst>
                    <a:ext uri="{9D8B030D-6E8A-4147-A177-3AD203B41FA5}">
                      <a16:colId xmlns:a16="http://schemas.microsoft.com/office/drawing/2014/main" xmlns="" val="20001"/>
                    </a:ext>
                  </a:extLst>
                </a:gridCol>
              </a:tblGrid>
              <a:tr h="377002">
                <a:tc>
                  <a:txBody>
                    <a:bodyPr/>
                    <a:lstStyle/>
                    <a:p>
                      <a:r>
                        <a:rPr lang="en-GB" sz="2400" noProof="0" dirty="0" smtClean="0">
                          <a:latin typeface="Verdana"/>
                          <a:cs typeface="Verdana"/>
                        </a:rPr>
                        <a:t>Result </a:t>
                      </a:r>
                      <a:endParaRPr lang="en-GB" sz="2400" noProof="0" dirty="0">
                        <a:latin typeface="Verdana"/>
                        <a:cs typeface="Verdana"/>
                      </a:endParaRPr>
                    </a:p>
                  </a:txBody>
                  <a:tcPr>
                    <a:solidFill>
                      <a:srgbClr val="750D24"/>
                    </a:solidFill>
                  </a:tcPr>
                </a:tc>
                <a:tc>
                  <a:txBody>
                    <a:bodyPr/>
                    <a:lstStyle/>
                    <a:p>
                      <a:r>
                        <a:rPr lang="en-GB" sz="2400" noProof="0" dirty="0" smtClean="0">
                          <a:latin typeface="Verdana"/>
                          <a:cs typeface="Verdana"/>
                        </a:rPr>
                        <a:t>2017/2018</a:t>
                      </a:r>
                      <a:endParaRPr lang="en-GB" sz="2400" noProof="0" dirty="0">
                        <a:latin typeface="Verdana"/>
                        <a:cs typeface="Verdana"/>
                      </a:endParaRPr>
                    </a:p>
                  </a:txBody>
                  <a:tcPr>
                    <a:solidFill>
                      <a:srgbClr val="750D24"/>
                    </a:solidFill>
                  </a:tcPr>
                </a:tc>
                <a:extLst>
                  <a:ext uri="{0D108BD9-81ED-4DB2-BD59-A6C34878D82A}">
                    <a16:rowId xmlns:a16="http://schemas.microsoft.com/office/drawing/2014/main" xmlns="" val="10000"/>
                  </a:ext>
                </a:extLst>
              </a:tr>
              <a:tr h="602470">
                <a:tc>
                  <a:txBody>
                    <a:bodyPr/>
                    <a:lstStyle/>
                    <a:p>
                      <a:r>
                        <a:rPr lang="en-GB" sz="2400" noProof="0" dirty="0" smtClean="0">
                          <a:latin typeface="Verdana"/>
                          <a:cs typeface="Verdana"/>
                        </a:rPr>
                        <a:t>Income in total</a:t>
                      </a:r>
                      <a:endParaRPr lang="en-GB" sz="2400" noProof="0" dirty="0">
                        <a:latin typeface="Verdana"/>
                        <a:cs typeface="Verdana"/>
                      </a:endParaRPr>
                    </a:p>
                  </a:txBody>
                  <a:tcPr/>
                </a:tc>
                <a:tc>
                  <a:txBody>
                    <a:bodyPr/>
                    <a:lstStyle/>
                    <a:p>
                      <a:pPr algn="r"/>
                      <a:r>
                        <a:rPr lang="en-GB" sz="2400" noProof="0" dirty="0" smtClean="0">
                          <a:latin typeface="Verdana"/>
                          <a:cs typeface="Verdana"/>
                        </a:rPr>
                        <a:t>541.919</a:t>
                      </a:r>
                      <a:endParaRPr lang="en-GB" sz="2400" noProof="0" dirty="0">
                        <a:latin typeface="Verdana"/>
                        <a:cs typeface="Verdana"/>
                      </a:endParaRPr>
                    </a:p>
                  </a:txBody>
                  <a:tcPr/>
                </a:tc>
                <a:extLst>
                  <a:ext uri="{0D108BD9-81ED-4DB2-BD59-A6C34878D82A}">
                    <a16:rowId xmlns:a16="http://schemas.microsoft.com/office/drawing/2014/main" xmlns="" val="10001"/>
                  </a:ext>
                </a:extLst>
              </a:tr>
              <a:tr h="602470">
                <a:tc>
                  <a:txBody>
                    <a:bodyPr/>
                    <a:lstStyle/>
                    <a:p>
                      <a:r>
                        <a:rPr lang="en-GB" sz="2400" noProof="0" dirty="0" smtClean="0">
                          <a:latin typeface="Verdana"/>
                          <a:cs typeface="Verdana"/>
                        </a:rPr>
                        <a:t>Expenses in total</a:t>
                      </a:r>
                      <a:endParaRPr lang="en-GB" sz="2400" noProof="0"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r"/>
                      <a:r>
                        <a:rPr lang="en-GB" sz="2400" noProof="0" dirty="0" smtClean="0">
                          <a:latin typeface="Verdana"/>
                          <a:cs typeface="Verdana"/>
                        </a:rPr>
                        <a:t>560.141</a:t>
                      </a:r>
                      <a:endParaRPr lang="en-GB" sz="2400" noProof="0" dirty="0">
                        <a:latin typeface="Verdana"/>
                        <a:cs typeface="Verdana"/>
                      </a:endParaRP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602470">
                <a:tc>
                  <a:txBody>
                    <a:bodyPr/>
                    <a:lstStyle/>
                    <a:p>
                      <a:pPr marL="0" marR="0" indent="0" algn="l" defTabSz="496885" rtl="0" eaLnBrk="1" fontAlgn="auto" latinLnBrk="0" hangingPunct="1">
                        <a:lnSpc>
                          <a:spcPct val="100000"/>
                        </a:lnSpc>
                        <a:spcBef>
                          <a:spcPts val="0"/>
                        </a:spcBef>
                        <a:spcAft>
                          <a:spcPts val="0"/>
                        </a:spcAft>
                        <a:buClrTx/>
                        <a:buSzTx/>
                        <a:buFontTx/>
                        <a:buNone/>
                        <a:tabLst/>
                        <a:defRPr/>
                      </a:pPr>
                      <a:r>
                        <a:rPr lang="en-GB" sz="2400" b="1" noProof="0" dirty="0" smtClean="0">
                          <a:latin typeface="Verdana"/>
                          <a:cs typeface="Verdana"/>
                        </a:rPr>
                        <a:t>Result in total</a:t>
                      </a:r>
                    </a:p>
                  </a:txBody>
                  <a:tcPr>
                    <a:lnT w="12700" cap="flat" cmpd="sng" algn="ctr">
                      <a:solidFill>
                        <a:scrgbClr r="0" g="0" b="0"/>
                      </a:solidFill>
                      <a:prstDash val="solid"/>
                      <a:round/>
                      <a:headEnd type="none" w="med" len="med"/>
                      <a:tailEnd type="none" w="med" len="med"/>
                    </a:lnT>
                  </a:tcPr>
                </a:tc>
                <a:tc>
                  <a:txBody>
                    <a:bodyPr/>
                    <a:lstStyle/>
                    <a:p>
                      <a:pPr algn="r"/>
                      <a:r>
                        <a:rPr lang="en-GB" sz="2400" b="1" noProof="0" dirty="0" smtClean="0">
                          <a:latin typeface="Verdana"/>
                          <a:cs typeface="Verdana"/>
                        </a:rPr>
                        <a:t>- 18.222</a:t>
                      </a:r>
                      <a:endParaRPr lang="en-GB" sz="2400" b="1" noProof="0" dirty="0">
                        <a:latin typeface="Verdana"/>
                        <a:cs typeface="Verdana"/>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3"/>
                  </a:ext>
                </a:extLst>
              </a:tr>
              <a:tr h="479429">
                <a:tc>
                  <a:txBody>
                    <a:bodyPr/>
                    <a:lstStyle/>
                    <a:p>
                      <a:r>
                        <a:rPr lang="en-GB" sz="2400" b="1" noProof="0" dirty="0" smtClean="0">
                          <a:latin typeface="Verdana"/>
                          <a:cs typeface="Verdana"/>
                        </a:rPr>
                        <a:t>Balance</a:t>
                      </a:r>
                      <a:r>
                        <a:rPr lang="en-GB" sz="2400" b="1" baseline="0" noProof="0" dirty="0" smtClean="0">
                          <a:latin typeface="Verdana"/>
                          <a:cs typeface="Verdana"/>
                        </a:rPr>
                        <a:t> </a:t>
                      </a:r>
                      <a:r>
                        <a:rPr lang="mr-IN" sz="2400" b="1" baseline="0" noProof="0" dirty="0" smtClean="0">
                          <a:latin typeface="Verdana"/>
                          <a:cs typeface="Verdana"/>
                        </a:rPr>
                        <a:t>–</a:t>
                      </a:r>
                      <a:r>
                        <a:rPr lang="en-GB" sz="2400" b="1" baseline="0" noProof="0" dirty="0" smtClean="0">
                          <a:latin typeface="Verdana"/>
                          <a:cs typeface="Verdana"/>
                        </a:rPr>
                        <a:t> ultimo June 2018</a:t>
                      </a:r>
                      <a:endParaRPr lang="en-GB" sz="2400" b="1" noProof="0" dirty="0">
                        <a:latin typeface="Verdana"/>
                        <a:cs typeface="Verdana"/>
                      </a:endParaRPr>
                    </a:p>
                  </a:txBody>
                  <a:tcPr/>
                </a:tc>
                <a:tc>
                  <a:txBody>
                    <a:bodyPr/>
                    <a:lstStyle/>
                    <a:p>
                      <a:pPr algn="r"/>
                      <a:r>
                        <a:rPr lang="en-GB" sz="2400" b="1" i="0" u="none" noProof="0" dirty="0" smtClean="0">
                          <a:latin typeface="Verdana"/>
                          <a:cs typeface="Verdana"/>
                        </a:rPr>
                        <a:t>+ 2.157</a:t>
                      </a:r>
                      <a:endParaRPr lang="en-GB" sz="2400" b="1" i="0" u="none" noProof="0" dirty="0">
                        <a:latin typeface="Verdana"/>
                        <a:cs typeface="Verdana"/>
                      </a:endParaRPr>
                    </a:p>
                  </a:txBody>
                  <a:tcPr/>
                </a:tc>
                <a:extLst>
                  <a:ext uri="{0D108BD9-81ED-4DB2-BD59-A6C34878D82A}">
                    <a16:rowId xmlns:a16="http://schemas.microsoft.com/office/drawing/2014/main" xmlns="" val="10004"/>
                  </a:ext>
                </a:extLst>
              </a:tr>
            </a:tbl>
          </a:graphicData>
        </a:graphic>
      </p:graphicFrame>
      <p:sp>
        <p:nvSpPr>
          <p:cNvPr id="10" name="Pladsholder til indhold 2"/>
          <p:cNvSpPr txBox="1">
            <a:spLocks/>
          </p:cNvSpPr>
          <p:nvPr/>
        </p:nvSpPr>
        <p:spPr>
          <a:xfrm>
            <a:off x="108857" y="1550785"/>
            <a:ext cx="9135364" cy="500230"/>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pPr marL="496885" lvl="1" indent="0">
              <a:buNone/>
            </a:pPr>
            <a:r>
              <a:rPr lang="en-GB" sz="2800" b="1" dirty="0" smtClean="0"/>
              <a:t>Budget: 30/7-17 to 1/7-18</a:t>
            </a:r>
          </a:p>
        </p:txBody>
      </p:sp>
    </p:spTree>
    <p:extLst>
      <p:ext uri="{BB962C8B-B14F-4D97-AF65-F5344CB8AC3E}">
        <p14:creationId xmlns:p14="http://schemas.microsoft.com/office/powerpoint/2010/main" val="20067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554736" y="727670"/>
            <a:ext cx="9384602" cy="1242418"/>
          </a:xfrm>
        </p:spPr>
        <p:txBody>
          <a:bodyPr/>
          <a:lstStyle/>
          <a:p>
            <a:r>
              <a:rPr lang="en-GB" dirty="0"/>
              <a:t>4</a:t>
            </a:r>
            <a:r>
              <a:rPr lang="en-GB" dirty="0" smtClean="0"/>
              <a:t>. Budget </a:t>
            </a:r>
            <a:r>
              <a:rPr lang="en-GB" dirty="0"/>
              <a:t>and financial </a:t>
            </a:r>
            <a:r>
              <a:rPr lang="en-GB" dirty="0" smtClean="0"/>
              <a:t>statements</a:t>
            </a:r>
            <a:endParaRPr lang="en-GB"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Pladsholder til indhold 2"/>
          <p:cNvSpPr txBox="1">
            <a:spLocks/>
          </p:cNvSpPr>
          <p:nvPr/>
        </p:nvSpPr>
        <p:spPr>
          <a:xfrm>
            <a:off x="119743" y="2661128"/>
            <a:ext cx="9135364" cy="500230"/>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pPr marL="496885" lvl="1" indent="0">
              <a:buNone/>
            </a:pPr>
            <a:r>
              <a:rPr lang="en-GB" sz="3200" b="1" dirty="0" smtClean="0"/>
              <a:t>Vote: </a:t>
            </a:r>
          </a:p>
          <a:p>
            <a:pPr marL="496885" lvl="1" indent="0">
              <a:buNone/>
            </a:pPr>
            <a:r>
              <a:rPr lang="en-GB" sz="3200" b="1" dirty="0" smtClean="0"/>
              <a:t>Approval of budget?</a:t>
            </a:r>
          </a:p>
        </p:txBody>
      </p:sp>
      <p:sp>
        <p:nvSpPr>
          <p:cNvPr id="8" name="Pladsholder til indhold 2"/>
          <p:cNvSpPr txBox="1">
            <a:spLocks/>
          </p:cNvSpPr>
          <p:nvPr/>
        </p:nvSpPr>
        <p:spPr>
          <a:xfrm>
            <a:off x="108857" y="1550785"/>
            <a:ext cx="9135364" cy="500230"/>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pPr marL="496885" lvl="1" indent="0">
              <a:buNone/>
            </a:pPr>
            <a:r>
              <a:rPr lang="en-GB" sz="3200" b="1" dirty="0" smtClean="0"/>
              <a:t>Budget: 1/7-17 to 30/6-18</a:t>
            </a:r>
          </a:p>
        </p:txBody>
      </p:sp>
    </p:spTree>
    <p:extLst>
      <p:ext uri="{BB962C8B-B14F-4D97-AF65-F5344CB8AC3E}">
        <p14:creationId xmlns:p14="http://schemas.microsoft.com/office/powerpoint/2010/main" val="41536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554735" y="727670"/>
            <a:ext cx="9231521" cy="1242418"/>
          </a:xfrm>
        </p:spPr>
        <p:txBody>
          <a:bodyPr/>
          <a:lstStyle/>
          <a:p>
            <a:r>
              <a:rPr lang="en-GB" dirty="0"/>
              <a:t>4</a:t>
            </a:r>
            <a:r>
              <a:rPr lang="en-GB" dirty="0" smtClean="0"/>
              <a:t>. Budget </a:t>
            </a:r>
            <a:r>
              <a:rPr lang="en-GB" dirty="0"/>
              <a:t>and financial </a:t>
            </a:r>
            <a:r>
              <a:rPr lang="en-GB" dirty="0" smtClean="0"/>
              <a:t>statements</a:t>
            </a:r>
            <a:endParaRPr lang="en-GB" dirty="0"/>
          </a:p>
        </p:txBody>
      </p:sp>
      <p:sp>
        <p:nvSpPr>
          <p:cNvPr id="3" name="Pladsholder til indhold 2"/>
          <p:cNvSpPr>
            <a:spLocks noGrp="1"/>
          </p:cNvSpPr>
          <p:nvPr>
            <p:ph sz="quarter" idx="12"/>
          </p:nvPr>
        </p:nvSpPr>
        <p:spPr>
          <a:xfrm>
            <a:off x="631370" y="2122714"/>
            <a:ext cx="8624453" cy="4468586"/>
          </a:xfrm>
        </p:spPr>
        <p:txBody>
          <a:bodyPr/>
          <a:lstStyle/>
          <a:p>
            <a:r>
              <a:rPr lang="en-US" sz="2200" dirty="0" smtClean="0"/>
              <a:t>The annual report from </a:t>
            </a:r>
            <a:r>
              <a:rPr lang="en-US" sz="2200" dirty="0"/>
              <a:t>1</a:t>
            </a:r>
            <a:r>
              <a:rPr lang="en-US" sz="2200" dirty="0" smtClean="0"/>
              <a:t> July 2016 to </a:t>
            </a:r>
            <a:r>
              <a:rPr lang="en-US" sz="2200" dirty="0"/>
              <a:t>30 June </a:t>
            </a:r>
            <a:r>
              <a:rPr lang="en-US" sz="2200" dirty="0" smtClean="0"/>
              <a:t>2017</a:t>
            </a:r>
          </a:p>
          <a:p>
            <a:r>
              <a:rPr lang="en-US" sz="2200" b="1" dirty="0" smtClean="0"/>
              <a:t>Status:</a:t>
            </a:r>
          </a:p>
          <a:p>
            <a:pPr lvl="1"/>
            <a:r>
              <a:rPr lang="en-US" sz="2200" dirty="0" smtClean="0"/>
              <a:t>Due to changes in the chairmanship and the lack of replacement of finance manager, it has not been possible to make the annual report.</a:t>
            </a:r>
          </a:p>
          <a:p>
            <a:pPr marL="372664" lvl="1" indent="-372664"/>
            <a:r>
              <a:rPr lang="en-US" sz="2200" b="1" dirty="0" smtClean="0"/>
              <a:t>Next step: </a:t>
            </a:r>
          </a:p>
          <a:p>
            <a:pPr marL="807438" lvl="2" indent="-372664"/>
            <a:r>
              <a:rPr lang="en-GB" sz="2200" dirty="0" smtClean="0"/>
              <a:t>Kimie and Ida are working on creating </a:t>
            </a:r>
            <a:r>
              <a:rPr lang="en-GB" sz="2200" dirty="0"/>
              <a:t>the financial report for the </a:t>
            </a:r>
            <a:r>
              <a:rPr lang="en-GB" sz="2200" dirty="0" smtClean="0"/>
              <a:t>accountant.</a:t>
            </a:r>
          </a:p>
          <a:p>
            <a:pPr marL="807438" lvl="2" indent="-372664"/>
            <a:r>
              <a:rPr lang="en-GB" sz="2200" dirty="0" smtClean="0"/>
              <a:t>Help from professional advisor (paid by </a:t>
            </a:r>
            <a:r>
              <a:rPr lang="en-GB" sz="2200" dirty="0" err="1" smtClean="0"/>
              <a:t>Cphbusiness</a:t>
            </a:r>
            <a:r>
              <a:rPr lang="en-GB" sz="2200" dirty="0" smtClean="0"/>
              <a:t>)</a:t>
            </a:r>
            <a:endParaRPr lang="en-US" sz="2200"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Pladsholder til indhold 2"/>
          <p:cNvSpPr txBox="1">
            <a:spLocks/>
          </p:cNvSpPr>
          <p:nvPr/>
        </p:nvSpPr>
        <p:spPr>
          <a:xfrm>
            <a:off x="108857" y="1550785"/>
            <a:ext cx="9135364" cy="500230"/>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pPr marL="496885" lvl="1" indent="0">
              <a:buNone/>
            </a:pPr>
            <a:r>
              <a:rPr lang="en-GB" sz="2800" b="1" dirty="0" smtClean="0"/>
              <a:t>Financial statements</a:t>
            </a:r>
          </a:p>
        </p:txBody>
      </p:sp>
    </p:spTree>
    <p:extLst>
      <p:ext uri="{BB962C8B-B14F-4D97-AF65-F5344CB8AC3E}">
        <p14:creationId xmlns:p14="http://schemas.microsoft.com/office/powerpoint/2010/main" val="365026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5</a:t>
            </a:r>
            <a:r>
              <a:rPr lang="en-GB" dirty="0" smtClean="0"/>
              <a:t>. Auditor’s </a:t>
            </a:r>
            <a:r>
              <a:rPr lang="en-GB" dirty="0"/>
              <a:t>observations of the accounts</a:t>
            </a:r>
          </a:p>
        </p:txBody>
      </p:sp>
      <p:sp>
        <p:nvSpPr>
          <p:cNvPr id="3" name="Pladsholder til indhold 2"/>
          <p:cNvSpPr>
            <a:spLocks noGrp="1"/>
          </p:cNvSpPr>
          <p:nvPr>
            <p:ph sz="quarter" idx="12"/>
          </p:nvPr>
        </p:nvSpPr>
        <p:spPr>
          <a:xfrm>
            <a:off x="554736" y="2140075"/>
            <a:ext cx="8789988" cy="1265439"/>
          </a:xfrm>
        </p:spPr>
        <p:txBody>
          <a:bodyPr/>
          <a:lstStyle/>
          <a:p>
            <a:pPr marL="0" indent="0">
              <a:buNone/>
            </a:pPr>
            <a:r>
              <a:rPr lang="en-US" sz="2400" dirty="0" smtClean="0"/>
              <a:t>Due to lack of the annual report, the auditor has not observed the accounts.</a:t>
            </a:r>
            <a:endParaRPr lang="en-US" sz="1600" dirty="0"/>
          </a:p>
          <a:p>
            <a:pPr marL="0" indent="0">
              <a:buNone/>
            </a:pPr>
            <a:endParaRPr lang="en-US" sz="2800"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indhold 2"/>
          <p:cNvSpPr txBox="1">
            <a:spLocks/>
          </p:cNvSpPr>
          <p:nvPr/>
        </p:nvSpPr>
        <p:spPr>
          <a:xfrm>
            <a:off x="554736" y="5084488"/>
            <a:ext cx="8789988" cy="1022668"/>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Wingdings" charset="2"/>
              <a:buNone/>
            </a:pPr>
            <a:r>
              <a:rPr lang="en-US" sz="2400" dirty="0" smtClean="0"/>
              <a:t>Due to lack of the annual report, no vote can be taken for the financial statements.</a:t>
            </a:r>
            <a:endParaRPr lang="en-US" sz="1600" dirty="0" smtClean="0"/>
          </a:p>
          <a:p>
            <a:pPr marL="0" indent="0">
              <a:buFont typeface="Wingdings" charset="2"/>
              <a:buNone/>
            </a:pPr>
            <a:endParaRPr lang="en-US" sz="2800" dirty="0"/>
          </a:p>
        </p:txBody>
      </p:sp>
      <p:sp>
        <p:nvSpPr>
          <p:cNvPr id="9" name="Pladsholder til tekst 1"/>
          <p:cNvSpPr txBox="1">
            <a:spLocks/>
          </p:cNvSpPr>
          <p:nvPr/>
        </p:nvSpPr>
        <p:spPr>
          <a:xfrm>
            <a:off x="554736" y="3623792"/>
            <a:ext cx="8789988" cy="1242418"/>
          </a:xfrm>
          <a:prstGeom prst="rect">
            <a:avLst/>
          </a:prstGeom>
        </p:spPr>
        <p:txBody>
          <a:bodyPr/>
          <a:lstStyle>
            <a:lvl1pPr marL="372664" indent="-372664" algn="l" defTabSz="496885" rtl="0" eaLnBrk="1" latinLnBrk="0" hangingPunct="1">
              <a:spcBef>
                <a:spcPct val="20000"/>
              </a:spcBef>
              <a:buClr>
                <a:srgbClr val="FBB040"/>
              </a:buClr>
              <a:buFont typeface="Wingdings" charset="2"/>
              <a:buNone/>
              <a:defRPr sz="3600" b="1" kern="1200" baseline="0">
                <a:solidFill>
                  <a:srgbClr val="9F1132"/>
                </a:solidFill>
                <a:latin typeface="Verdana"/>
                <a:ea typeface="+mn-ea"/>
                <a:cs typeface="Verdana"/>
              </a:defRPr>
            </a:lvl1pPr>
            <a:lvl2pPr marL="807438" indent="-310553"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2pPr>
            <a:lvl3pPr marL="1242212"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3pPr>
            <a:lvl4pPr marL="1739097"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4pPr>
            <a:lvl5pPr marL="2235982" indent="-248442" algn="l" defTabSz="496885" rtl="0" eaLnBrk="1" latinLnBrk="0" hangingPunct="1">
              <a:spcBef>
                <a:spcPct val="20000"/>
              </a:spcBef>
              <a:buClr>
                <a:srgbClr val="FBB040"/>
              </a:buClr>
              <a:buFont typeface="Wingdings" charset="2"/>
              <a:buChar char="§"/>
              <a:defRPr sz="18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r>
              <a:rPr lang="da-DK" dirty="0" smtClean="0"/>
              <a:t>6. </a:t>
            </a:r>
            <a:r>
              <a:rPr lang="da-DK" dirty="0" err="1" smtClean="0"/>
              <a:t>Approval</a:t>
            </a:r>
            <a:r>
              <a:rPr lang="da-DK" dirty="0" smtClean="0"/>
              <a:t> of </a:t>
            </a:r>
          </a:p>
          <a:p>
            <a:r>
              <a:rPr lang="da-DK" dirty="0" err="1" smtClean="0"/>
              <a:t>financial</a:t>
            </a:r>
            <a:r>
              <a:rPr lang="da-DK" dirty="0" smtClean="0"/>
              <a:t> statements</a:t>
            </a:r>
            <a:endParaRPr lang="da-DK" dirty="0"/>
          </a:p>
        </p:txBody>
      </p:sp>
    </p:spTree>
    <p:extLst>
      <p:ext uri="{BB962C8B-B14F-4D97-AF65-F5344CB8AC3E}">
        <p14:creationId xmlns:p14="http://schemas.microsoft.com/office/powerpoint/2010/main" val="388244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a:t>7</a:t>
            </a:r>
            <a:r>
              <a:rPr lang="en-GB" dirty="0" smtClean="0"/>
              <a:t>. Members topics</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pPr marL="514350" indent="-514350">
              <a:buFont typeface="+mj-lt"/>
              <a:buAutoNum type="alphaUcPeriod"/>
            </a:pPr>
            <a:r>
              <a:rPr lang="da-DK" sz="2800" dirty="0" err="1" smtClean="0"/>
              <a:t>Amendments</a:t>
            </a:r>
            <a:r>
              <a:rPr lang="da-DK" sz="2800" dirty="0" smtClean="0"/>
              <a:t> to the </a:t>
            </a:r>
            <a:r>
              <a:rPr lang="da-DK" sz="2800" dirty="0" err="1" smtClean="0"/>
              <a:t>articles</a:t>
            </a:r>
            <a:r>
              <a:rPr lang="da-DK" sz="2800" dirty="0" smtClean="0"/>
              <a:t> of organisation</a:t>
            </a:r>
            <a:endParaRPr lang="da-DK" sz="2400"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6027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583031" y="608878"/>
            <a:ext cx="8789988" cy="1242418"/>
          </a:xfrm>
        </p:spPr>
        <p:txBody>
          <a:bodyPr/>
          <a:lstStyle/>
          <a:p>
            <a:r>
              <a:rPr lang="da-DK" dirty="0" smtClean="0"/>
              <a:t>AGENDA</a:t>
            </a:r>
            <a:endParaRPr lang="da-DK" dirty="0"/>
          </a:p>
        </p:txBody>
      </p:sp>
      <p:sp>
        <p:nvSpPr>
          <p:cNvPr id="3" name="Pladsholder til indhold 2"/>
          <p:cNvSpPr>
            <a:spLocks noGrp="1"/>
          </p:cNvSpPr>
          <p:nvPr>
            <p:ph sz="quarter" idx="12"/>
          </p:nvPr>
        </p:nvSpPr>
        <p:spPr>
          <a:xfrm>
            <a:off x="465836" y="1230087"/>
            <a:ext cx="8789988" cy="4365470"/>
          </a:xfrm>
        </p:spPr>
        <p:txBody>
          <a:bodyPr/>
          <a:lstStyle/>
          <a:p>
            <a:pPr marL="457200" indent="-457200">
              <a:buFont typeface="+mj-lt"/>
              <a:buAutoNum type="arabicPeriod"/>
            </a:pPr>
            <a:r>
              <a:rPr lang="en-GB" sz="2800" dirty="0" smtClean="0"/>
              <a:t>Election of moderator</a:t>
            </a:r>
          </a:p>
          <a:p>
            <a:pPr marL="457200" indent="-457200">
              <a:buFont typeface="+mj-lt"/>
              <a:buAutoNum type="arabicPeriod"/>
            </a:pPr>
            <a:r>
              <a:rPr lang="en-GB" sz="2800" dirty="0" smtClean="0"/>
              <a:t>Election of referent</a:t>
            </a:r>
          </a:p>
          <a:p>
            <a:pPr marL="457200" indent="-457200">
              <a:buFont typeface="+mj-lt"/>
              <a:buAutoNum type="arabicPeriod"/>
            </a:pPr>
            <a:r>
              <a:rPr lang="en-GB" sz="2800" dirty="0" smtClean="0"/>
              <a:t>The boards’ report</a:t>
            </a:r>
          </a:p>
          <a:p>
            <a:pPr marL="457200" indent="-457200">
              <a:buFont typeface="+mj-lt"/>
              <a:buAutoNum type="arabicPeriod"/>
            </a:pPr>
            <a:r>
              <a:rPr lang="en-GB" sz="2800" dirty="0" smtClean="0"/>
              <a:t>Budget and financial report</a:t>
            </a:r>
          </a:p>
          <a:p>
            <a:pPr marL="457200" indent="-457200">
              <a:buFont typeface="+mj-lt"/>
              <a:buAutoNum type="arabicPeriod"/>
            </a:pPr>
            <a:r>
              <a:rPr lang="en-GB" sz="2800" dirty="0" smtClean="0"/>
              <a:t>Auditors’ observations of the accounts</a:t>
            </a:r>
          </a:p>
          <a:p>
            <a:pPr marL="457200" indent="-457200">
              <a:buFont typeface="+mj-lt"/>
              <a:buAutoNum type="arabicPeriod"/>
            </a:pPr>
            <a:r>
              <a:rPr lang="en-GB" sz="2800" dirty="0" smtClean="0"/>
              <a:t>Approval of financial statements</a:t>
            </a:r>
          </a:p>
          <a:p>
            <a:pPr marL="457200" indent="-457200">
              <a:buFont typeface="+mj-lt"/>
              <a:buAutoNum type="arabicPeriod"/>
            </a:pPr>
            <a:r>
              <a:rPr lang="en-GB" sz="2800" dirty="0" smtClean="0"/>
              <a:t>Member topics</a:t>
            </a:r>
          </a:p>
          <a:p>
            <a:pPr marL="891974" lvl="1" indent="-457200">
              <a:buFont typeface="+mj-lt"/>
              <a:buAutoNum type="alphaUcPeriod"/>
            </a:pPr>
            <a:r>
              <a:rPr lang="en-GB" sz="2200" dirty="0" smtClean="0"/>
              <a:t>Approval of amendments to the formalities</a:t>
            </a:r>
          </a:p>
          <a:p>
            <a:pPr marL="457200" indent="-457200">
              <a:buFont typeface="+mj-lt"/>
              <a:buAutoNum type="arabicPeriod"/>
            </a:pPr>
            <a:r>
              <a:rPr lang="en-GB" sz="2800" dirty="0" smtClean="0"/>
              <a:t>Election of board members and alternates</a:t>
            </a:r>
          </a:p>
          <a:p>
            <a:pPr marL="457200" indent="-457200">
              <a:buFont typeface="+mj-lt"/>
              <a:buAutoNum type="arabicPeriod"/>
            </a:pPr>
            <a:r>
              <a:rPr lang="en-GB" sz="2800" dirty="0" smtClean="0"/>
              <a:t>Election of auditor(s)</a:t>
            </a:r>
          </a:p>
          <a:p>
            <a:pPr marL="457200" indent="-457200">
              <a:buFont typeface="+mj-lt"/>
              <a:buAutoNum type="arabicPeriod"/>
            </a:pPr>
            <a:r>
              <a:rPr lang="en-GB" sz="2800" dirty="0" smtClean="0"/>
              <a:t>Optional</a:t>
            </a:r>
            <a:endParaRPr lang="en-GB" sz="2800"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577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 </a:t>
            </a:r>
            <a:r>
              <a:rPr lang="en-GB" sz="2800" b="1" dirty="0"/>
              <a:t>2</a:t>
            </a:r>
            <a:r>
              <a:rPr lang="en-GB" sz="2800" b="1" dirty="0" smtClean="0"/>
              <a:t>.</a:t>
            </a:r>
            <a:r>
              <a:rPr lang="en-GB" sz="2800" b="1" dirty="0"/>
              <a:t> </a:t>
            </a:r>
            <a:r>
              <a:rPr lang="en-GB" sz="2800" b="1" dirty="0" smtClean="0"/>
              <a:t>Purpose</a:t>
            </a:r>
            <a:r>
              <a:rPr lang="da-DK" sz="2400" dirty="0" smtClean="0"/>
              <a:t>   </a:t>
            </a:r>
          </a:p>
          <a:p>
            <a:pPr marL="0" indent="0" fontAlgn="base">
              <a:buNone/>
            </a:pPr>
            <a:endParaRPr lang="en-GB" sz="2200" dirty="0" smtClean="0"/>
          </a:p>
          <a:p>
            <a:pPr marL="0" indent="0" fontAlgn="base">
              <a:buNone/>
            </a:pPr>
            <a:r>
              <a:rPr lang="en-GB" sz="2200" dirty="0" smtClean="0"/>
              <a:t>The </a:t>
            </a:r>
            <a:r>
              <a:rPr lang="en-GB" sz="2200" dirty="0"/>
              <a:t>student organisation’s purpose is to increase the study pleasure and well-being of all students at </a:t>
            </a:r>
            <a:r>
              <a:rPr lang="en-GB" sz="2200" dirty="0" err="1"/>
              <a:t>Cphbusiness</a:t>
            </a:r>
            <a:r>
              <a:rPr lang="en-GB" sz="2200" dirty="0"/>
              <a:t>, through student political, social and academic activities.</a:t>
            </a:r>
            <a:endParaRPr lang="da-DK" sz="2200" dirty="0"/>
          </a:p>
          <a:p>
            <a:pPr marL="0" indent="0" fontAlgn="base">
              <a:buNone/>
            </a:pPr>
            <a:r>
              <a:rPr lang="en-GB" sz="2200" dirty="0"/>
              <a:t> </a:t>
            </a:r>
            <a:endParaRPr lang="da-DK" sz="2200" dirty="0"/>
          </a:p>
          <a:p>
            <a:pPr marL="0" indent="0" fontAlgn="base">
              <a:buNone/>
            </a:pPr>
            <a:r>
              <a:rPr lang="en-GB" sz="2200" dirty="0"/>
              <a:t>The organisation is non-political.</a:t>
            </a:r>
            <a:endParaRPr lang="da-DK" sz="2200" dirty="0"/>
          </a:p>
          <a:p>
            <a:pPr marL="0" indent="0">
              <a:buNone/>
            </a:pPr>
            <a:endParaRPr lang="en-GB" sz="2800" dirty="0" smtClean="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619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 </a:t>
            </a:r>
            <a:r>
              <a:rPr lang="en-GB" sz="2800" b="1" dirty="0"/>
              <a:t>3</a:t>
            </a:r>
            <a:r>
              <a:rPr lang="en-GB" sz="2800" b="1" dirty="0" smtClean="0"/>
              <a:t>.</a:t>
            </a:r>
            <a:r>
              <a:rPr lang="en-GB" sz="2800" b="1" dirty="0"/>
              <a:t> </a:t>
            </a:r>
            <a:r>
              <a:rPr lang="en-GB" sz="2800" b="1" dirty="0" smtClean="0"/>
              <a:t>Membership</a:t>
            </a:r>
            <a:endParaRPr lang="da-DK" sz="2400" dirty="0" smtClean="0"/>
          </a:p>
          <a:p>
            <a:pPr marL="0" indent="0" fontAlgn="base">
              <a:buNone/>
            </a:pPr>
            <a:endParaRPr lang="en-GB" sz="2200" dirty="0" smtClean="0"/>
          </a:p>
          <a:p>
            <a:pPr marL="457200" lvl="0" indent="-457200">
              <a:buFont typeface="+mj-lt"/>
              <a:buAutoNum type="alphaLcParenR"/>
            </a:pPr>
            <a:r>
              <a:rPr lang="en-GB" sz="2400" dirty="0"/>
              <a:t>Members of the organisation are students at </a:t>
            </a:r>
            <a:r>
              <a:rPr lang="en-GB" sz="2400" dirty="0" err="1"/>
              <a:t>Cphbusiness</a:t>
            </a:r>
            <a:r>
              <a:rPr lang="en-GB" sz="2400" dirty="0"/>
              <a:t>.</a:t>
            </a:r>
            <a:endParaRPr lang="da-DK" sz="2400" dirty="0"/>
          </a:p>
          <a:p>
            <a:pPr marL="457200" indent="-457200">
              <a:buFont typeface="+mj-lt"/>
              <a:buAutoNum type="alphaLcParenR"/>
            </a:pPr>
            <a:r>
              <a:rPr lang="en-GB" sz="2400" dirty="0" smtClean="0"/>
              <a:t>Membership </a:t>
            </a:r>
            <a:r>
              <a:rPr lang="en-GB" sz="2400" dirty="0"/>
              <a:t>is free and students are not obligated, in any way, to make contributions towards the organisation.</a:t>
            </a:r>
            <a:endParaRPr lang="en-GB" sz="2800" dirty="0" smtClean="0"/>
          </a:p>
          <a:p>
            <a:endParaRPr lang="en-GB" sz="2800" b="1"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163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 </a:t>
            </a:r>
            <a:r>
              <a:rPr lang="en-GB" sz="2800" b="1" dirty="0"/>
              <a:t>4</a:t>
            </a:r>
            <a:r>
              <a:rPr lang="en-GB" sz="2800" b="1" dirty="0" smtClean="0"/>
              <a:t>.</a:t>
            </a:r>
            <a:r>
              <a:rPr lang="en-GB" sz="2800" b="1" dirty="0"/>
              <a:t> </a:t>
            </a:r>
            <a:r>
              <a:rPr lang="en-GB" sz="2800" b="1" dirty="0" smtClean="0"/>
              <a:t>Subsection 3</a:t>
            </a:r>
            <a:endParaRPr lang="en-GB" sz="2200" dirty="0" smtClean="0"/>
          </a:p>
          <a:p>
            <a:pPr marL="0" indent="0">
              <a:buNone/>
            </a:pPr>
            <a:endParaRPr lang="en-GB" sz="2400" dirty="0" smtClean="0"/>
          </a:p>
          <a:p>
            <a:pPr marL="0" indent="0">
              <a:buNone/>
            </a:pPr>
            <a:r>
              <a:rPr lang="en-GB" sz="2200" dirty="0" smtClean="0"/>
              <a:t>Candidates </a:t>
            </a:r>
            <a:r>
              <a:rPr lang="en-GB" sz="2200" dirty="0"/>
              <a:t>for positions on the board must be handed in to the chairman of the board no later than </a:t>
            </a:r>
            <a:r>
              <a:rPr lang="en-GB" sz="2200" b="1" u="sng" dirty="0">
                <a:solidFill>
                  <a:srgbClr val="385C7F"/>
                </a:solidFill>
              </a:rPr>
              <a:t>7 </a:t>
            </a:r>
            <a:r>
              <a:rPr lang="en-GB" sz="2200" b="1" u="sng" dirty="0" smtClean="0">
                <a:solidFill>
                  <a:srgbClr val="385C7F"/>
                </a:solidFill>
              </a:rPr>
              <a:t>days</a:t>
            </a:r>
            <a:r>
              <a:rPr lang="en-GB" sz="2200" dirty="0" smtClean="0"/>
              <a:t> before </a:t>
            </a:r>
            <a:r>
              <a:rPr lang="en-GB" sz="2200" dirty="0"/>
              <a:t>the AGM. </a:t>
            </a:r>
            <a:r>
              <a:rPr lang="en-GB" sz="2200" dirty="0" smtClean="0"/>
              <a:t>The </a:t>
            </a:r>
            <a:r>
              <a:rPr lang="en-GB" sz="2200" dirty="0"/>
              <a:t>candidates are announced to the students at </a:t>
            </a:r>
            <a:r>
              <a:rPr lang="en-GB" sz="2200" dirty="0" err="1"/>
              <a:t>Cphbusiness</a:t>
            </a:r>
            <a:r>
              <a:rPr lang="en-GB" sz="2200" dirty="0"/>
              <a:t> no later than </a:t>
            </a:r>
            <a:r>
              <a:rPr lang="en-GB" sz="2200" b="1" u="sng" dirty="0">
                <a:solidFill>
                  <a:srgbClr val="385C7F"/>
                </a:solidFill>
              </a:rPr>
              <a:t>3 days </a:t>
            </a:r>
            <a:r>
              <a:rPr lang="en-GB" sz="2200" dirty="0"/>
              <a:t>before the meeting.</a:t>
            </a:r>
            <a:endParaRPr lang="da-DK" sz="2200" dirty="0"/>
          </a:p>
          <a:p>
            <a:pPr marL="0" indent="0">
              <a:buNone/>
            </a:pPr>
            <a:r>
              <a:rPr lang="en-GB" sz="2200" dirty="0"/>
              <a:t>The moderator, the board members, the staff at </a:t>
            </a:r>
            <a:r>
              <a:rPr lang="en-GB" sz="2200" dirty="0" err="1"/>
              <a:t>Cphbusiness</a:t>
            </a:r>
            <a:r>
              <a:rPr lang="en-GB" sz="2200" dirty="0"/>
              <a:t> and </a:t>
            </a:r>
            <a:r>
              <a:rPr lang="en-GB" sz="2200" b="1" u="sng" dirty="0">
                <a:solidFill>
                  <a:srgbClr val="385C7F"/>
                </a:solidFill>
              </a:rPr>
              <a:t>invited guests </a:t>
            </a:r>
            <a:r>
              <a:rPr lang="en-GB" sz="2200" dirty="0"/>
              <a:t>have the right to speak at the AGM.</a:t>
            </a:r>
            <a:endParaRPr lang="da-DK" sz="2200" dirty="0"/>
          </a:p>
          <a:p>
            <a:endParaRPr lang="en-GB" sz="2800" b="1" dirty="0" smtClean="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9053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 </a:t>
            </a:r>
            <a:r>
              <a:rPr lang="en-GB" sz="2800" b="1" dirty="0"/>
              <a:t>4</a:t>
            </a:r>
            <a:r>
              <a:rPr lang="en-GB" sz="2800" b="1" dirty="0" smtClean="0"/>
              <a:t>.</a:t>
            </a:r>
            <a:r>
              <a:rPr lang="en-GB" sz="2800" b="1" dirty="0"/>
              <a:t> </a:t>
            </a:r>
            <a:r>
              <a:rPr lang="en-GB" sz="2800" b="1" dirty="0" smtClean="0"/>
              <a:t>Subsection 6</a:t>
            </a:r>
            <a:endParaRPr lang="en-GB" sz="2200" dirty="0"/>
          </a:p>
          <a:p>
            <a:pPr marL="0" indent="0">
              <a:buNone/>
            </a:pPr>
            <a:r>
              <a:rPr lang="en-GB" sz="1600" b="1" dirty="0" smtClean="0"/>
              <a:t>Agenda</a:t>
            </a:r>
          </a:p>
          <a:p>
            <a:pPr marL="457200" lvl="0" indent="-457200">
              <a:buFont typeface="+mj-lt"/>
              <a:buAutoNum type="arabicPeriod"/>
            </a:pPr>
            <a:r>
              <a:rPr lang="en-GB" sz="1600" dirty="0" smtClean="0"/>
              <a:t>Election </a:t>
            </a:r>
            <a:r>
              <a:rPr lang="en-GB" sz="1600" dirty="0"/>
              <a:t>of moderator</a:t>
            </a:r>
            <a:endParaRPr lang="da-DK" sz="1600" dirty="0"/>
          </a:p>
          <a:p>
            <a:pPr marL="457200" lvl="0" indent="-457200">
              <a:buFont typeface="+mj-lt"/>
              <a:buAutoNum type="arabicPeriod"/>
            </a:pPr>
            <a:r>
              <a:rPr lang="en-GB" sz="1600" dirty="0"/>
              <a:t>Election of referent</a:t>
            </a:r>
            <a:endParaRPr lang="da-DK" sz="1600" dirty="0"/>
          </a:p>
          <a:p>
            <a:pPr marL="457200" lvl="0" indent="-457200">
              <a:buFont typeface="+mj-lt"/>
              <a:buAutoNum type="arabicPeriod"/>
            </a:pPr>
            <a:r>
              <a:rPr lang="en-GB" sz="1600" dirty="0"/>
              <a:t>The boards' report</a:t>
            </a:r>
            <a:endParaRPr lang="da-DK" sz="1600" dirty="0"/>
          </a:p>
          <a:p>
            <a:pPr marL="457200" lvl="0" indent="-457200">
              <a:buFont typeface="+mj-lt"/>
              <a:buAutoNum type="arabicPeriod"/>
            </a:pPr>
            <a:r>
              <a:rPr lang="en-GB" sz="1600" b="1" dirty="0">
                <a:solidFill>
                  <a:srgbClr val="385C7F"/>
                </a:solidFill>
              </a:rPr>
              <a:t>Financial reporting, including auditors' observations of the accounts and approval of financial statements</a:t>
            </a:r>
            <a:endParaRPr lang="da-DK" sz="1600" b="1" dirty="0">
              <a:solidFill>
                <a:srgbClr val="385C7F"/>
              </a:solidFill>
            </a:endParaRPr>
          </a:p>
          <a:p>
            <a:pPr marL="457200" lvl="0" indent="-457200">
              <a:buFont typeface="+mj-lt"/>
              <a:buAutoNum type="arabicPeriod"/>
            </a:pPr>
            <a:r>
              <a:rPr lang="en-GB" sz="1600" b="1" dirty="0">
                <a:solidFill>
                  <a:srgbClr val="385C7F"/>
                </a:solidFill>
              </a:rPr>
              <a:t>Budget</a:t>
            </a:r>
            <a:endParaRPr lang="da-DK" sz="1600" b="1" dirty="0">
              <a:solidFill>
                <a:srgbClr val="385C7F"/>
              </a:solidFill>
            </a:endParaRPr>
          </a:p>
          <a:p>
            <a:pPr marL="457200" lvl="0" indent="-457200">
              <a:buFont typeface="+mj-lt"/>
              <a:buAutoNum type="arabicPeriod"/>
            </a:pPr>
            <a:r>
              <a:rPr lang="en-GB" sz="1600" b="1" dirty="0">
                <a:solidFill>
                  <a:srgbClr val="385C7F"/>
                </a:solidFill>
              </a:rPr>
              <a:t>Topics</a:t>
            </a:r>
            <a:endParaRPr lang="da-DK" sz="1600" b="1" dirty="0">
              <a:solidFill>
                <a:srgbClr val="385C7F"/>
              </a:solidFill>
            </a:endParaRPr>
          </a:p>
          <a:p>
            <a:pPr marL="457200" lvl="0" indent="-457200">
              <a:buFont typeface="+mj-lt"/>
              <a:buAutoNum type="arabicPeriod"/>
            </a:pPr>
            <a:r>
              <a:rPr lang="en-GB" sz="1600" dirty="0"/>
              <a:t>Election of board members and alternates </a:t>
            </a:r>
            <a:r>
              <a:rPr lang="en-GB" sz="1600" b="1" dirty="0">
                <a:solidFill>
                  <a:srgbClr val="385C7F"/>
                </a:solidFill>
              </a:rPr>
              <a:t>(1</a:t>
            </a:r>
            <a:r>
              <a:rPr lang="en-GB" sz="1600" b="1" baseline="30000" dirty="0">
                <a:solidFill>
                  <a:srgbClr val="385C7F"/>
                </a:solidFill>
              </a:rPr>
              <a:t>st</a:t>
            </a:r>
            <a:r>
              <a:rPr lang="en-GB" sz="1600" b="1" dirty="0">
                <a:solidFill>
                  <a:srgbClr val="385C7F"/>
                </a:solidFill>
              </a:rPr>
              <a:t>, 2</a:t>
            </a:r>
            <a:r>
              <a:rPr lang="en-GB" sz="1600" b="1" baseline="30000" dirty="0">
                <a:solidFill>
                  <a:srgbClr val="385C7F"/>
                </a:solidFill>
              </a:rPr>
              <a:t>nd</a:t>
            </a:r>
            <a:r>
              <a:rPr lang="en-GB" sz="1600" b="1" dirty="0">
                <a:solidFill>
                  <a:srgbClr val="385C7F"/>
                </a:solidFill>
              </a:rPr>
              <a:t> and 3</a:t>
            </a:r>
            <a:r>
              <a:rPr lang="en-GB" sz="1600" b="1" baseline="30000" dirty="0">
                <a:solidFill>
                  <a:srgbClr val="385C7F"/>
                </a:solidFill>
              </a:rPr>
              <a:t>rd</a:t>
            </a:r>
            <a:r>
              <a:rPr lang="en-GB" sz="1600" b="1" dirty="0">
                <a:solidFill>
                  <a:srgbClr val="385C7F"/>
                </a:solidFill>
              </a:rPr>
              <a:t> alternate).</a:t>
            </a:r>
            <a:endParaRPr lang="da-DK" sz="1600" b="1" dirty="0">
              <a:solidFill>
                <a:srgbClr val="385C7F"/>
              </a:solidFill>
            </a:endParaRPr>
          </a:p>
          <a:p>
            <a:pPr marL="457200" lvl="0" indent="-457200">
              <a:buFont typeface="+mj-lt"/>
              <a:buAutoNum type="arabicPeriod"/>
            </a:pPr>
            <a:r>
              <a:rPr lang="en-GB" sz="1600" dirty="0"/>
              <a:t>Election/appointment of auditor(s). If a state authorised accounting firm is not chosen as auditor of the organisation two auditors shall be elected.</a:t>
            </a:r>
            <a:endParaRPr lang="da-DK" sz="1600" dirty="0"/>
          </a:p>
          <a:p>
            <a:pPr marL="457200" lvl="0" indent="-457200">
              <a:buFont typeface="+mj-lt"/>
              <a:buAutoNum type="arabicPeriod"/>
            </a:pPr>
            <a:r>
              <a:rPr lang="en-GB" sz="1600" dirty="0" smtClean="0"/>
              <a:t>Optional</a:t>
            </a:r>
            <a:endParaRPr lang="en-GB" sz="1600" b="1" dirty="0" smtClean="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8675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 </a:t>
            </a:r>
            <a:r>
              <a:rPr lang="en-GB" sz="2800" b="1" dirty="0"/>
              <a:t>4</a:t>
            </a:r>
            <a:r>
              <a:rPr lang="en-GB" sz="2800" b="1" dirty="0" smtClean="0"/>
              <a:t>.</a:t>
            </a:r>
            <a:r>
              <a:rPr lang="en-GB" sz="2800" b="1" dirty="0"/>
              <a:t> </a:t>
            </a:r>
            <a:r>
              <a:rPr lang="en-GB" sz="2800" b="1" dirty="0" smtClean="0"/>
              <a:t>Subsection 7</a:t>
            </a:r>
            <a:endParaRPr lang="en-GB" sz="2200" dirty="0"/>
          </a:p>
          <a:p>
            <a:pPr marL="0" indent="0">
              <a:buNone/>
            </a:pPr>
            <a:endParaRPr lang="en-GB" sz="1600" b="1" dirty="0" smtClean="0"/>
          </a:p>
          <a:p>
            <a:pPr marL="0" indent="0">
              <a:buNone/>
            </a:pPr>
            <a:r>
              <a:rPr lang="en-GB" sz="2200" b="1" dirty="0" smtClean="0"/>
              <a:t>Proposals</a:t>
            </a:r>
          </a:p>
          <a:p>
            <a:pPr marL="0" indent="0">
              <a:buNone/>
            </a:pPr>
            <a:r>
              <a:rPr lang="en-GB" sz="2200" dirty="0" smtClean="0"/>
              <a:t>All </a:t>
            </a:r>
            <a:r>
              <a:rPr lang="en-GB" sz="2200" dirty="0"/>
              <a:t>students at </a:t>
            </a:r>
            <a:r>
              <a:rPr lang="en-GB" sz="2200" dirty="0" err="1"/>
              <a:t>Cphbusiness</a:t>
            </a:r>
            <a:r>
              <a:rPr lang="en-GB" sz="2200" dirty="0"/>
              <a:t> may request points to be added to the agenda. These points must be sent to the board no later than </a:t>
            </a:r>
            <a:r>
              <a:rPr lang="en-GB" sz="2200" b="1" u="sng" dirty="0">
                <a:solidFill>
                  <a:srgbClr val="385C7F"/>
                </a:solidFill>
              </a:rPr>
              <a:t>7 days </a:t>
            </a:r>
            <a:r>
              <a:rPr lang="en-GB" sz="2200" dirty="0"/>
              <a:t>before the AGM, so that they can be announced to the students at </a:t>
            </a:r>
            <a:r>
              <a:rPr lang="en-GB" sz="2200" dirty="0" err="1"/>
              <a:t>Cphbusiness</a:t>
            </a:r>
            <a:r>
              <a:rPr lang="en-GB" sz="2200" dirty="0"/>
              <a:t> no later than </a:t>
            </a:r>
            <a:r>
              <a:rPr lang="en-GB" sz="2200" b="1" u="sng" dirty="0">
                <a:solidFill>
                  <a:srgbClr val="385C7F"/>
                </a:solidFill>
              </a:rPr>
              <a:t>3 days</a:t>
            </a:r>
            <a:r>
              <a:rPr lang="en-GB" sz="2200" dirty="0"/>
              <a:t> before the AGM</a:t>
            </a:r>
            <a:r>
              <a:rPr lang="en-GB" sz="2200" dirty="0" smtClean="0"/>
              <a:t>.</a:t>
            </a:r>
          </a:p>
          <a:p>
            <a:pPr marL="0" indent="0">
              <a:buNone/>
            </a:pPr>
            <a:endParaRPr lang="da-DK" sz="16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6810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a:t>
            </a:r>
            <a:r>
              <a:rPr lang="en-GB" sz="2800" dirty="0" smtClean="0"/>
              <a:t>Change</a:t>
            </a:r>
            <a:r>
              <a:rPr lang="en-GB" sz="2800" b="1" dirty="0" smtClean="0"/>
              <a:t> </a:t>
            </a:r>
            <a:r>
              <a:rPr lang="en-GB" sz="2800" dirty="0" smtClean="0"/>
              <a:t>“Subsection 9” and “Subsection 10” to “§5. Board of directors”</a:t>
            </a:r>
          </a:p>
          <a:p>
            <a:endParaRPr lang="en-GB" sz="2800" b="1" dirty="0" smtClean="0"/>
          </a:p>
          <a:p>
            <a:r>
              <a:rPr lang="en-GB" sz="2800" b="1" dirty="0" smtClean="0"/>
              <a:t>Suggestion: § </a:t>
            </a:r>
            <a:r>
              <a:rPr lang="en-GB" sz="2800" b="1" dirty="0"/>
              <a:t>4</a:t>
            </a:r>
            <a:r>
              <a:rPr lang="en-GB" sz="2800" b="1" dirty="0" smtClean="0"/>
              <a:t>.</a:t>
            </a:r>
            <a:r>
              <a:rPr lang="en-GB" sz="2800" b="1" dirty="0"/>
              <a:t> </a:t>
            </a:r>
            <a:r>
              <a:rPr lang="en-GB" sz="2800" b="1" dirty="0" smtClean="0"/>
              <a:t>Board of directors</a:t>
            </a:r>
            <a:endParaRPr lang="en-GB" sz="2200" dirty="0"/>
          </a:p>
          <a:p>
            <a:pPr marL="0" indent="0">
              <a:buNone/>
            </a:pPr>
            <a:endParaRPr lang="en-GB" sz="1600" b="1" dirty="0" smtClean="0"/>
          </a:p>
          <a:p>
            <a:pPr marL="0" indent="0">
              <a:buNone/>
            </a:pPr>
            <a:r>
              <a:rPr lang="en-GB" sz="2400" dirty="0" smtClean="0"/>
              <a:t>The </a:t>
            </a:r>
            <a:r>
              <a:rPr lang="en-GB" sz="2400" dirty="0"/>
              <a:t>board consists of </a:t>
            </a:r>
            <a:r>
              <a:rPr lang="en-GB" sz="2400" b="1" u="sng" dirty="0">
                <a:solidFill>
                  <a:srgbClr val="385C7F"/>
                </a:solidFill>
              </a:rPr>
              <a:t>5 ordinary members </a:t>
            </a:r>
            <a:r>
              <a:rPr lang="en-GB" sz="2400" dirty="0"/>
              <a:t>elected at the AGM, </a:t>
            </a:r>
            <a:r>
              <a:rPr lang="en-GB" sz="2400" b="1" u="sng" dirty="0">
                <a:solidFill>
                  <a:srgbClr val="385C7F"/>
                </a:solidFill>
              </a:rPr>
              <a:t>3 alternates </a:t>
            </a:r>
            <a:r>
              <a:rPr lang="en-GB" sz="2400" dirty="0"/>
              <a:t>elected at the AGM as well as 2 employees appointed by the president of </a:t>
            </a:r>
            <a:r>
              <a:rPr lang="en-GB" sz="2400" dirty="0" err="1"/>
              <a:t>Cphbusiness</a:t>
            </a:r>
            <a:r>
              <a:rPr lang="en-GB" sz="2400" dirty="0"/>
              <a:t>.</a:t>
            </a:r>
            <a:endParaRPr lang="da-DK" sz="2400" dirty="0"/>
          </a:p>
          <a:p>
            <a:pPr marL="0" indent="0">
              <a:buNone/>
            </a:pPr>
            <a:endParaRPr lang="da-DK" sz="1600" dirty="0"/>
          </a:p>
          <a:p>
            <a:r>
              <a:rPr lang="en-GB" sz="2800" b="1" dirty="0" smtClean="0"/>
              <a:t>Approval of both suggestions?</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3036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a:t>Suggestion</a:t>
            </a:r>
            <a:r>
              <a:rPr lang="en-GB" sz="2800" b="1" dirty="0" smtClean="0"/>
              <a:t>: § 4.</a:t>
            </a:r>
            <a:r>
              <a:rPr lang="en-GB" sz="2800" b="1" dirty="0"/>
              <a:t> Board of directors</a:t>
            </a:r>
            <a:endParaRPr lang="en-GB" sz="2200" dirty="0"/>
          </a:p>
          <a:p>
            <a:pPr marL="0" indent="0">
              <a:buNone/>
            </a:pPr>
            <a:r>
              <a:rPr lang="en-GB" sz="2400" dirty="0" smtClean="0"/>
              <a:t>The </a:t>
            </a:r>
            <a:r>
              <a:rPr lang="en-GB" sz="2400" dirty="0"/>
              <a:t>ordinary members and the alternates must be students at </a:t>
            </a:r>
            <a:r>
              <a:rPr lang="en-GB" sz="2400" dirty="0" err="1"/>
              <a:t>Cphbusiness</a:t>
            </a:r>
            <a:r>
              <a:rPr lang="en-GB" sz="2400" dirty="0"/>
              <a:t>, and should be elected among the volunteers in the student organisation. The election should be based on experience within the student organisation and relevant skills. If possible, the alternates should be 1</a:t>
            </a:r>
            <a:r>
              <a:rPr lang="en-GB" sz="2400" baseline="30000" dirty="0"/>
              <a:t>st</a:t>
            </a:r>
            <a:r>
              <a:rPr lang="en-GB" sz="2400" dirty="0"/>
              <a:t> or 2</a:t>
            </a:r>
            <a:r>
              <a:rPr lang="en-GB" sz="2400" baseline="30000" dirty="0"/>
              <a:t>nd</a:t>
            </a:r>
            <a:r>
              <a:rPr lang="en-GB" sz="2400" dirty="0"/>
              <a:t> semester students. </a:t>
            </a:r>
            <a:r>
              <a:rPr lang="en-GB" sz="2400" b="1" dirty="0">
                <a:solidFill>
                  <a:srgbClr val="385C7F"/>
                </a:solidFill>
              </a:rPr>
              <a:t>The alternates have the right to vote if an ordinary member is absent</a:t>
            </a:r>
            <a:r>
              <a:rPr lang="en-GB" sz="2400" b="1" dirty="0" smtClean="0">
                <a:solidFill>
                  <a:srgbClr val="385C7F"/>
                </a:solidFill>
              </a:rPr>
              <a:t>.</a:t>
            </a:r>
            <a:endParaRPr lang="da-DK" sz="2400" b="1" dirty="0" smtClean="0">
              <a:solidFill>
                <a:srgbClr val="385C7F"/>
              </a:solidFill>
            </a:endParaRPr>
          </a:p>
          <a:p>
            <a:pPr marL="0" indent="0">
              <a:buNone/>
            </a:pPr>
            <a:endParaRPr lang="da-DK" sz="16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9867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a:t>Suggestion</a:t>
            </a:r>
            <a:r>
              <a:rPr lang="en-GB" sz="2800" b="1" dirty="0" smtClean="0"/>
              <a:t>: § 4.</a:t>
            </a:r>
            <a:r>
              <a:rPr lang="en-GB" sz="2800" b="1" dirty="0"/>
              <a:t> Board of directors</a:t>
            </a:r>
            <a:endParaRPr lang="en-GB" sz="2200" dirty="0"/>
          </a:p>
          <a:p>
            <a:endParaRPr lang="en-GB" sz="2800" b="1" dirty="0" smtClean="0"/>
          </a:p>
          <a:p>
            <a:pPr marL="0" indent="0">
              <a:buNone/>
            </a:pPr>
            <a:r>
              <a:rPr lang="en-GB" sz="2400" b="1" dirty="0" smtClean="0">
                <a:solidFill>
                  <a:srgbClr val="385C7F"/>
                </a:solidFill>
              </a:rPr>
              <a:t>The </a:t>
            </a:r>
            <a:r>
              <a:rPr lang="en-GB" sz="2400" b="1" dirty="0">
                <a:solidFill>
                  <a:srgbClr val="385C7F"/>
                </a:solidFill>
              </a:rPr>
              <a:t>employee representatives have the right to speak, but do not have voting rights at the board meetings.</a:t>
            </a:r>
            <a:endParaRPr lang="da-DK" sz="2400" b="1" dirty="0">
              <a:solidFill>
                <a:srgbClr val="385C7F"/>
              </a:solidFill>
            </a:endParaRPr>
          </a:p>
          <a:p>
            <a:pPr marL="0" indent="0">
              <a:buNone/>
            </a:pPr>
            <a:endParaRPr lang="da-DK" sz="16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7074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a:t>Suggestion</a:t>
            </a:r>
            <a:r>
              <a:rPr lang="en-GB" sz="2800" b="1" dirty="0" smtClean="0"/>
              <a:t>: § 4.</a:t>
            </a:r>
            <a:r>
              <a:rPr lang="en-GB" sz="2800" b="1" dirty="0"/>
              <a:t> Board of directors</a:t>
            </a:r>
            <a:endParaRPr lang="en-GB" sz="2200" dirty="0"/>
          </a:p>
          <a:p>
            <a:endParaRPr lang="en-GB" sz="2800" b="1" dirty="0" smtClean="0"/>
          </a:p>
          <a:p>
            <a:pPr marL="0" indent="0">
              <a:buNone/>
            </a:pPr>
            <a:r>
              <a:rPr lang="en-GB" sz="2400" dirty="0"/>
              <a:t>The board works with the strategy and the daily tasks of the organisation and meets </a:t>
            </a:r>
            <a:r>
              <a:rPr lang="en-GB" sz="2400" b="1" u="sng" dirty="0">
                <a:solidFill>
                  <a:srgbClr val="385C7F"/>
                </a:solidFill>
              </a:rPr>
              <a:t>4 times a year </a:t>
            </a:r>
            <a:r>
              <a:rPr lang="en-GB" sz="2400" dirty="0"/>
              <a:t>unless the board deems it necessary to meet more frequently. </a:t>
            </a:r>
            <a:endParaRPr lang="da-DK" sz="2400" dirty="0"/>
          </a:p>
          <a:p>
            <a:pPr marL="0" indent="0">
              <a:buNone/>
            </a:pPr>
            <a:endParaRPr lang="da-DK" sz="16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071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a:t>Suggestion</a:t>
            </a:r>
            <a:r>
              <a:rPr lang="en-GB" sz="2800" b="1" dirty="0" smtClean="0"/>
              <a:t>: § 4.</a:t>
            </a:r>
            <a:r>
              <a:rPr lang="en-GB" sz="2800" b="1" dirty="0"/>
              <a:t> Board of directors</a:t>
            </a:r>
            <a:endParaRPr lang="en-GB" sz="2200" dirty="0"/>
          </a:p>
          <a:p>
            <a:pPr marL="0" indent="0">
              <a:buNone/>
            </a:pPr>
            <a:endParaRPr lang="en-GB" sz="2800" b="1" dirty="0"/>
          </a:p>
          <a:p>
            <a:pPr marL="0" indent="0">
              <a:buNone/>
            </a:pPr>
            <a:r>
              <a:rPr lang="en-GB" sz="2400" dirty="0" smtClean="0"/>
              <a:t>The </a:t>
            </a:r>
            <a:r>
              <a:rPr lang="en-GB" sz="2400" dirty="0"/>
              <a:t>board is competent when at least </a:t>
            </a:r>
            <a:r>
              <a:rPr lang="en-GB" sz="2400" b="1" u="sng" dirty="0">
                <a:solidFill>
                  <a:srgbClr val="385C7F"/>
                </a:solidFill>
              </a:rPr>
              <a:t>4</a:t>
            </a:r>
            <a:r>
              <a:rPr lang="en-GB" sz="2400" dirty="0"/>
              <a:t> board members attend the board meetings. </a:t>
            </a:r>
            <a:r>
              <a:rPr lang="en-GB" sz="2400" b="1" dirty="0">
                <a:solidFill>
                  <a:srgbClr val="385C7F"/>
                </a:solidFill>
              </a:rPr>
              <a:t>In case of less than 4 board members attending, absent board members may give their vote on topics in writing in advance of the meeting.</a:t>
            </a:r>
            <a:endParaRPr lang="da-DK" sz="2400" b="1" dirty="0">
              <a:solidFill>
                <a:srgbClr val="385C7F"/>
              </a:solidFill>
            </a:endParaRPr>
          </a:p>
          <a:p>
            <a:pPr marL="0" indent="0">
              <a:buNone/>
            </a:pPr>
            <a:endParaRPr lang="da-DK" sz="16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404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2303103"/>
            <a:ext cx="8789988" cy="1242418"/>
          </a:xfrm>
        </p:spPr>
        <p:txBody>
          <a:bodyPr/>
          <a:lstStyle/>
          <a:p>
            <a:r>
              <a:rPr lang="da-DK" dirty="0"/>
              <a:t>1</a:t>
            </a:r>
            <a:r>
              <a:rPr lang="da-DK" dirty="0" smtClean="0"/>
              <a:t>. </a:t>
            </a:r>
          </a:p>
          <a:p>
            <a:r>
              <a:rPr lang="da-DK" dirty="0" err="1" smtClean="0"/>
              <a:t>Election</a:t>
            </a:r>
            <a:r>
              <a:rPr lang="da-DK" dirty="0" smtClean="0"/>
              <a:t> of </a:t>
            </a:r>
            <a:r>
              <a:rPr lang="da-DK" dirty="0" err="1" smtClean="0"/>
              <a:t>moderator</a:t>
            </a:r>
            <a:endParaRPr lang="da-DK" dirty="0"/>
          </a:p>
        </p:txBody>
      </p:sp>
    </p:spTree>
    <p:extLst>
      <p:ext uri="{BB962C8B-B14F-4D97-AF65-F5344CB8AC3E}">
        <p14:creationId xmlns:p14="http://schemas.microsoft.com/office/powerpoint/2010/main" val="411394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a:t>Suggestion</a:t>
            </a:r>
            <a:r>
              <a:rPr lang="en-GB" sz="2800" b="1" dirty="0" smtClean="0"/>
              <a:t>: § 4.</a:t>
            </a:r>
            <a:r>
              <a:rPr lang="en-GB" sz="2800" b="1" dirty="0"/>
              <a:t> Board of directors</a:t>
            </a:r>
            <a:endParaRPr lang="en-GB" sz="2200" dirty="0"/>
          </a:p>
          <a:p>
            <a:pPr marL="0" indent="0">
              <a:buNone/>
            </a:pPr>
            <a:r>
              <a:rPr lang="en-GB" sz="2400" b="1" dirty="0" smtClean="0">
                <a:solidFill>
                  <a:srgbClr val="385C7F"/>
                </a:solidFill>
              </a:rPr>
              <a:t>All </a:t>
            </a:r>
            <a:r>
              <a:rPr lang="en-GB" sz="2400" b="1" dirty="0">
                <a:solidFill>
                  <a:srgbClr val="385C7F"/>
                </a:solidFill>
              </a:rPr>
              <a:t>volunteering students in the student organisation can participate in the board meetings</a:t>
            </a:r>
            <a:r>
              <a:rPr lang="en-GB" sz="2400" b="1" dirty="0" smtClean="0">
                <a:solidFill>
                  <a:srgbClr val="385C7F"/>
                </a:solidFill>
              </a:rPr>
              <a:t>.</a:t>
            </a:r>
          </a:p>
          <a:p>
            <a:pPr marL="0" indent="0">
              <a:buNone/>
            </a:pPr>
            <a:endParaRPr lang="en-GB" sz="2400" b="1" dirty="0" smtClean="0">
              <a:solidFill>
                <a:srgbClr val="385C7F"/>
              </a:solidFill>
            </a:endParaRPr>
          </a:p>
          <a:p>
            <a:pPr marL="0" indent="0">
              <a:buNone/>
            </a:pPr>
            <a:r>
              <a:rPr lang="en-GB" sz="2400" b="1" dirty="0" smtClean="0">
                <a:solidFill>
                  <a:srgbClr val="385C7F"/>
                </a:solidFill>
              </a:rPr>
              <a:t>In </a:t>
            </a:r>
            <a:r>
              <a:rPr lang="en-GB" sz="2400" b="1" dirty="0">
                <a:solidFill>
                  <a:srgbClr val="385C7F"/>
                </a:solidFill>
              </a:rPr>
              <a:t>the event of elected board members' resignation from the board during the election period, the board may occupy vacant positions in the board, if necessary</a:t>
            </a:r>
            <a:r>
              <a:rPr lang="en-GB" sz="2400" b="1" dirty="0" smtClean="0">
                <a:solidFill>
                  <a:srgbClr val="385C7F"/>
                </a:solidFill>
              </a:rPr>
              <a:t>.</a:t>
            </a:r>
            <a:endParaRPr lang="da-DK" sz="2400" b="1" dirty="0">
              <a:solidFill>
                <a:srgbClr val="385C7F"/>
              </a:solidFill>
            </a:endParaRPr>
          </a:p>
          <a:p>
            <a:pPr marL="0" indent="0">
              <a:buNone/>
            </a:pPr>
            <a:endParaRPr lang="da-DK" sz="16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1310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 5.</a:t>
            </a:r>
            <a:r>
              <a:rPr lang="en-GB" sz="2800" b="1" dirty="0"/>
              <a:t> </a:t>
            </a:r>
            <a:r>
              <a:rPr lang="en-GB" sz="2800" b="1" dirty="0" smtClean="0"/>
              <a:t>Subsection 2</a:t>
            </a:r>
            <a:endParaRPr lang="en-GB" sz="2400" dirty="0" smtClean="0"/>
          </a:p>
          <a:p>
            <a:pPr lvl="1"/>
            <a:r>
              <a:rPr lang="da-DK" sz="2200" dirty="0" err="1" smtClean="0"/>
              <a:t>Remove</a:t>
            </a:r>
            <a:r>
              <a:rPr lang="da-DK" sz="2200" dirty="0" smtClean="0"/>
              <a:t> ”student </a:t>
            </a:r>
            <a:r>
              <a:rPr lang="da-DK" sz="2200" dirty="0" err="1"/>
              <a:t>c</a:t>
            </a:r>
            <a:r>
              <a:rPr lang="da-DK" sz="2200" dirty="0" err="1" smtClean="0"/>
              <a:t>ouncils</a:t>
            </a:r>
            <a:r>
              <a:rPr lang="da-DK" sz="2200" dirty="0" smtClean="0"/>
              <a:t>” from the </a:t>
            </a:r>
            <a:r>
              <a:rPr lang="da-DK" sz="2200" dirty="0" err="1" smtClean="0"/>
              <a:t>text</a:t>
            </a:r>
            <a:r>
              <a:rPr lang="da-DK" sz="2200" dirty="0" smtClean="0"/>
              <a:t>.</a:t>
            </a:r>
          </a:p>
          <a:p>
            <a:pPr lvl="1"/>
            <a:r>
              <a:rPr lang="da-DK" sz="2200" dirty="0" err="1" smtClean="0"/>
              <a:t>Simplify</a:t>
            </a:r>
            <a:r>
              <a:rPr lang="da-DK" sz="2200" dirty="0" smtClean="0"/>
              <a:t> the </a:t>
            </a:r>
            <a:r>
              <a:rPr lang="da-DK" sz="2200" dirty="0" err="1" smtClean="0"/>
              <a:t>text</a:t>
            </a:r>
            <a:r>
              <a:rPr lang="da-DK" sz="2200" dirty="0" smtClean="0"/>
              <a:t>.</a:t>
            </a:r>
          </a:p>
          <a:p>
            <a:pPr marL="0" indent="0">
              <a:buNone/>
            </a:pPr>
            <a:endParaRPr lang="en-GB" sz="1800" i="1" dirty="0" smtClean="0"/>
          </a:p>
          <a:p>
            <a:pPr marL="0" indent="0">
              <a:buNone/>
            </a:pPr>
            <a:r>
              <a:rPr lang="en-GB" sz="1800" i="1" dirty="0" smtClean="0"/>
              <a:t>“The </a:t>
            </a:r>
            <a:r>
              <a:rPr lang="en-GB" sz="1800" i="1" dirty="0"/>
              <a:t>organisation allows for committees to be established at all </a:t>
            </a:r>
            <a:r>
              <a:rPr lang="en-GB" sz="1800" i="1" dirty="0" err="1"/>
              <a:t>Cphbusiness</a:t>
            </a:r>
            <a:r>
              <a:rPr lang="en-GB" sz="1800" i="1" dirty="0"/>
              <a:t> departments, that have the purpose of creating activities for all students at </a:t>
            </a:r>
            <a:r>
              <a:rPr lang="en-GB" sz="1800" i="1" dirty="0" err="1"/>
              <a:t>Cphbusiness</a:t>
            </a:r>
            <a:r>
              <a:rPr lang="en-GB" sz="1800" i="1" dirty="0"/>
              <a:t>.</a:t>
            </a:r>
            <a:endParaRPr lang="da-DK" sz="1800" i="1" dirty="0"/>
          </a:p>
          <a:p>
            <a:pPr marL="0" indent="0">
              <a:buNone/>
            </a:pPr>
            <a:r>
              <a:rPr lang="en-GB" sz="1800" i="1" dirty="0"/>
              <a:t>This can be in the form of a network or activity committees - the form is determined by the organisation's board of directors</a:t>
            </a:r>
            <a:r>
              <a:rPr lang="en-GB" sz="1800" i="1" dirty="0" smtClean="0"/>
              <a:t>.”</a:t>
            </a:r>
            <a:endParaRPr lang="da-DK" sz="1800" i="1" dirty="0"/>
          </a:p>
          <a:p>
            <a:pPr marL="0" indent="0">
              <a:buNone/>
            </a:pPr>
            <a:endParaRPr lang="da-DK" sz="2400" dirty="0"/>
          </a:p>
          <a:p>
            <a:r>
              <a:rPr lang="en-GB" sz="2800" b="1" dirty="0" smtClean="0"/>
              <a:t>Approval?</a:t>
            </a:r>
            <a:endParaRPr lang="da-DK" sz="2400" b="1" dirty="0"/>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466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a:t>
            </a:r>
          </a:p>
          <a:p>
            <a:pPr lvl="1"/>
            <a:r>
              <a:rPr lang="en-GB" sz="2200" dirty="0" smtClean="0"/>
              <a:t>Delete § 6.</a:t>
            </a:r>
            <a:r>
              <a:rPr lang="en-GB" sz="2200" dirty="0"/>
              <a:t> </a:t>
            </a:r>
            <a:r>
              <a:rPr lang="en-GB" sz="2200" dirty="0" smtClean="0"/>
              <a:t>Businesses and activities</a:t>
            </a:r>
            <a:endParaRPr lang="en-GB" sz="1800" dirty="0" smtClean="0"/>
          </a:p>
          <a:p>
            <a:pPr marL="0" indent="0">
              <a:buNone/>
            </a:pPr>
            <a:endParaRPr lang="da-DK" sz="2400" dirty="0"/>
          </a:p>
          <a:p>
            <a:r>
              <a:rPr lang="en-GB" sz="2800" b="1" dirty="0" smtClean="0"/>
              <a:t>Approval?</a:t>
            </a:r>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0867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§8. Subsection 2 </a:t>
            </a:r>
          </a:p>
          <a:p>
            <a:pPr marL="0" indent="0">
              <a:buNone/>
            </a:pPr>
            <a:endParaRPr lang="en-GB" sz="2400" dirty="0" smtClean="0"/>
          </a:p>
          <a:p>
            <a:pPr marL="0" indent="0">
              <a:buNone/>
            </a:pPr>
            <a:r>
              <a:rPr lang="en-GB" sz="2400" dirty="0" smtClean="0"/>
              <a:t>The </a:t>
            </a:r>
            <a:r>
              <a:rPr lang="en-GB" sz="2400" dirty="0"/>
              <a:t>preparations are conducted together with the </a:t>
            </a:r>
            <a:r>
              <a:rPr lang="en-GB" sz="2400" b="1" dirty="0">
                <a:solidFill>
                  <a:srgbClr val="385C7F"/>
                </a:solidFill>
              </a:rPr>
              <a:t>chairman and vice chairman</a:t>
            </a:r>
            <a:r>
              <a:rPr lang="en-GB" sz="2400" dirty="0"/>
              <a:t>. </a:t>
            </a:r>
            <a:endParaRPr lang="en-GB" sz="2400" dirty="0" smtClean="0"/>
          </a:p>
          <a:p>
            <a:pPr marL="0" indent="0">
              <a:buNone/>
            </a:pPr>
            <a:endParaRPr lang="en-GB" sz="2400" b="1" dirty="0">
              <a:solidFill>
                <a:srgbClr val="385C7F"/>
              </a:solidFill>
            </a:endParaRPr>
          </a:p>
          <a:p>
            <a:pPr marL="0" indent="0">
              <a:buNone/>
            </a:pPr>
            <a:r>
              <a:rPr lang="en-GB" sz="2400" b="1" dirty="0" smtClean="0">
                <a:solidFill>
                  <a:srgbClr val="385C7F"/>
                </a:solidFill>
              </a:rPr>
              <a:t>At </a:t>
            </a:r>
            <a:r>
              <a:rPr lang="en-GB" sz="2400" b="1" dirty="0">
                <a:solidFill>
                  <a:srgbClr val="385C7F"/>
                </a:solidFill>
              </a:rPr>
              <a:t>each board meeting, the treasurer presents the status of the student organisation’s finances.</a:t>
            </a:r>
            <a:r>
              <a:rPr lang="da-DK" sz="2400" b="1" dirty="0">
                <a:solidFill>
                  <a:srgbClr val="385C7F"/>
                </a:solidFill>
              </a:rPr>
              <a:t> </a:t>
            </a:r>
          </a:p>
          <a:p>
            <a:pPr marL="0" indent="0">
              <a:buNone/>
            </a:pPr>
            <a:endParaRPr lang="da-DK" sz="2400" dirty="0"/>
          </a:p>
          <a:p>
            <a:r>
              <a:rPr lang="en-GB" sz="2800" b="1" dirty="0" smtClean="0"/>
              <a:t>Approval?</a:t>
            </a:r>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0871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en-GB" dirty="0" smtClean="0"/>
              <a:t>7.A. Approval </a:t>
            </a:r>
            <a:r>
              <a:rPr lang="en-GB" dirty="0"/>
              <a:t>of amendments to </a:t>
            </a:r>
            <a:r>
              <a:rPr lang="en-GB" dirty="0" smtClean="0"/>
              <a:t>the formalities </a:t>
            </a:r>
            <a:endParaRPr lang="en-GB" dirty="0"/>
          </a:p>
          <a:p>
            <a:endParaRPr lang="da-DK" dirty="0"/>
          </a:p>
        </p:txBody>
      </p:sp>
      <p:sp>
        <p:nvSpPr>
          <p:cNvPr id="3" name="Pladsholder til indhold 2"/>
          <p:cNvSpPr>
            <a:spLocks noGrp="1"/>
          </p:cNvSpPr>
          <p:nvPr>
            <p:ph sz="quarter" idx="12"/>
          </p:nvPr>
        </p:nvSpPr>
        <p:spPr>
          <a:xfrm>
            <a:off x="465836" y="2139979"/>
            <a:ext cx="8789988" cy="4856114"/>
          </a:xfrm>
        </p:spPr>
        <p:txBody>
          <a:bodyPr/>
          <a:lstStyle/>
          <a:p>
            <a:r>
              <a:rPr lang="en-GB" sz="2800" b="1" dirty="0" smtClean="0"/>
              <a:t>Suggestion: §10. Subsection 2 </a:t>
            </a:r>
          </a:p>
          <a:p>
            <a:pPr marL="0" indent="0">
              <a:buNone/>
            </a:pPr>
            <a:endParaRPr lang="en-GB" sz="2400" dirty="0" smtClean="0"/>
          </a:p>
          <a:p>
            <a:pPr marL="0" indent="0">
              <a:buNone/>
            </a:pPr>
            <a:r>
              <a:rPr lang="en-GB" sz="2400" dirty="0"/>
              <a:t>Any proposals to </a:t>
            </a:r>
            <a:r>
              <a:rPr lang="en-GB" sz="2400" dirty="0" smtClean="0"/>
              <a:t>amendment for </a:t>
            </a:r>
            <a:r>
              <a:rPr lang="en-GB" sz="2400" dirty="0"/>
              <a:t>these articles must be announced at least </a:t>
            </a:r>
            <a:r>
              <a:rPr lang="en-GB" sz="2400" b="1" u="sng" dirty="0">
                <a:solidFill>
                  <a:srgbClr val="385C7F"/>
                </a:solidFill>
              </a:rPr>
              <a:t>7 days </a:t>
            </a:r>
            <a:r>
              <a:rPr lang="en-GB" sz="2400" dirty="0"/>
              <a:t>before the AGM.</a:t>
            </a:r>
            <a:r>
              <a:rPr lang="da-DK" sz="2400" dirty="0"/>
              <a:t> </a:t>
            </a:r>
          </a:p>
          <a:p>
            <a:endParaRPr lang="en-GB" sz="2800" b="1" dirty="0" smtClean="0"/>
          </a:p>
          <a:p>
            <a:r>
              <a:rPr lang="en-GB" sz="2800" b="1" dirty="0" smtClean="0"/>
              <a:t>Approval?</a:t>
            </a:r>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2992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699547"/>
            <a:ext cx="8789988" cy="1242418"/>
          </a:xfrm>
        </p:spPr>
        <p:txBody>
          <a:bodyPr/>
          <a:lstStyle/>
          <a:p>
            <a:r>
              <a:rPr lang="da-DK" dirty="0"/>
              <a:t>8</a:t>
            </a:r>
            <a:r>
              <a:rPr lang="da-DK" dirty="0" smtClean="0"/>
              <a:t>. </a:t>
            </a:r>
            <a:r>
              <a:rPr lang="da-DK" dirty="0" err="1" smtClean="0"/>
              <a:t>Election</a:t>
            </a:r>
            <a:r>
              <a:rPr lang="da-DK" dirty="0" smtClean="0"/>
              <a:t> of </a:t>
            </a:r>
          </a:p>
          <a:p>
            <a:r>
              <a:rPr lang="da-DK" dirty="0" err="1" smtClean="0"/>
              <a:t>board</a:t>
            </a:r>
            <a:r>
              <a:rPr lang="da-DK" dirty="0" smtClean="0"/>
              <a:t> </a:t>
            </a:r>
            <a:r>
              <a:rPr lang="da-DK" dirty="0" err="1" smtClean="0"/>
              <a:t>members</a:t>
            </a:r>
            <a:r>
              <a:rPr lang="da-DK" dirty="0" smtClean="0"/>
              <a:t> and </a:t>
            </a:r>
            <a:r>
              <a:rPr lang="da-DK" dirty="0" err="1" smtClean="0"/>
              <a:t>alternates</a:t>
            </a:r>
            <a:endParaRPr lang="da-DK" dirty="0"/>
          </a:p>
        </p:txBody>
      </p:sp>
      <p:sp>
        <p:nvSpPr>
          <p:cNvPr id="9" name="Pladsholder til indhold 2"/>
          <p:cNvSpPr>
            <a:spLocks noGrp="1"/>
          </p:cNvSpPr>
          <p:nvPr>
            <p:ph sz="quarter" idx="12"/>
          </p:nvPr>
        </p:nvSpPr>
        <p:spPr>
          <a:xfrm>
            <a:off x="465836" y="1941965"/>
            <a:ext cx="8789988" cy="5054127"/>
          </a:xfrm>
        </p:spPr>
        <p:txBody>
          <a:bodyPr/>
          <a:lstStyle/>
          <a:p>
            <a:pPr marL="0" indent="0">
              <a:buNone/>
            </a:pPr>
            <a:r>
              <a:rPr lang="da-DK" sz="2400" b="1" dirty="0" smtClean="0"/>
              <a:t>5 </a:t>
            </a:r>
            <a:r>
              <a:rPr lang="da-DK" sz="2400" b="1" dirty="0" err="1" smtClean="0"/>
              <a:t>board</a:t>
            </a:r>
            <a:r>
              <a:rPr lang="da-DK" sz="2400" b="1" dirty="0" smtClean="0"/>
              <a:t> </a:t>
            </a:r>
            <a:r>
              <a:rPr lang="da-DK" sz="2400" b="1" dirty="0" err="1" smtClean="0"/>
              <a:t>member</a:t>
            </a:r>
            <a:r>
              <a:rPr lang="da-DK" sz="2400" b="1" dirty="0" smtClean="0"/>
              <a:t> and 3 </a:t>
            </a:r>
            <a:r>
              <a:rPr lang="da-DK" sz="2400" b="1" dirty="0" err="1" smtClean="0"/>
              <a:t>alternates</a:t>
            </a:r>
            <a:r>
              <a:rPr lang="da-DK" sz="2400" b="1" dirty="0" smtClean="0"/>
              <a:t> is </a:t>
            </a:r>
            <a:r>
              <a:rPr lang="da-DK" sz="2400" b="1" dirty="0" err="1" smtClean="0"/>
              <a:t>needed</a:t>
            </a:r>
            <a:r>
              <a:rPr lang="da-DK" sz="2400" b="1" dirty="0" smtClean="0"/>
              <a:t> </a:t>
            </a:r>
          </a:p>
          <a:p>
            <a:endParaRPr lang="da-DK" sz="2400" b="1" dirty="0" smtClean="0"/>
          </a:p>
          <a:p>
            <a:r>
              <a:rPr lang="da-DK" sz="2400" b="1" dirty="0" smtClean="0"/>
              <a:t>9 </a:t>
            </a:r>
            <a:r>
              <a:rPr lang="da-DK" sz="2400" b="1" dirty="0" err="1" smtClean="0"/>
              <a:t>candidates</a:t>
            </a:r>
            <a:r>
              <a:rPr lang="da-DK" sz="2400" b="1" dirty="0" smtClean="0"/>
              <a:t> for the </a:t>
            </a:r>
            <a:r>
              <a:rPr lang="da-DK" sz="2400" b="1" dirty="0" err="1" smtClean="0"/>
              <a:t>board</a:t>
            </a:r>
            <a:r>
              <a:rPr lang="da-DK" sz="2400" b="1" dirty="0" smtClean="0"/>
              <a:t> of </a:t>
            </a:r>
            <a:r>
              <a:rPr lang="da-DK" sz="2400" b="1" dirty="0" err="1" smtClean="0"/>
              <a:t>directors</a:t>
            </a:r>
            <a:r>
              <a:rPr lang="da-DK" sz="2400" b="1" dirty="0" smtClean="0"/>
              <a:t>:</a:t>
            </a:r>
          </a:p>
          <a:p>
            <a:pPr marL="839785" lvl="1" indent="-342900">
              <a:buFont typeface="+mj-lt"/>
              <a:buAutoNum type="arabicPeriod"/>
            </a:pPr>
            <a:r>
              <a:rPr lang="da-DK" sz="1800" b="1" dirty="0" smtClean="0"/>
              <a:t>Michella Bech: </a:t>
            </a:r>
            <a:r>
              <a:rPr lang="da-DK" sz="1800" dirty="0" smtClean="0"/>
              <a:t>New </a:t>
            </a:r>
            <a:r>
              <a:rPr lang="da-DK" sz="1800" dirty="0" err="1" smtClean="0"/>
              <a:t>volunteer</a:t>
            </a:r>
            <a:r>
              <a:rPr lang="da-DK" sz="1800" dirty="0" smtClean="0"/>
              <a:t> in the organisation. Active in the student </a:t>
            </a:r>
            <a:r>
              <a:rPr lang="da-DK" sz="1800" dirty="0" err="1" smtClean="0"/>
              <a:t>council</a:t>
            </a:r>
            <a:r>
              <a:rPr lang="da-DK" sz="1800" dirty="0" smtClean="0"/>
              <a:t> in Lyngby</a:t>
            </a:r>
          </a:p>
          <a:p>
            <a:pPr marL="839785" lvl="1" indent="-342900">
              <a:buFont typeface="+mj-lt"/>
              <a:buAutoNum type="arabicPeriod"/>
            </a:pPr>
            <a:r>
              <a:rPr lang="da-DK" sz="1800" b="1" dirty="0" smtClean="0"/>
              <a:t>Kristian Akselsen: </a:t>
            </a:r>
            <a:r>
              <a:rPr lang="da-DK" sz="1800" dirty="0" err="1" smtClean="0"/>
              <a:t>Volunteer</a:t>
            </a:r>
            <a:r>
              <a:rPr lang="da-DK" sz="1800" dirty="0" smtClean="0"/>
              <a:t> </a:t>
            </a:r>
            <a:r>
              <a:rPr lang="da-DK" sz="1800" dirty="0" err="1" smtClean="0"/>
              <a:t>since</a:t>
            </a:r>
            <a:r>
              <a:rPr lang="da-DK" sz="1800" dirty="0" smtClean="0"/>
              <a:t> September 2017. </a:t>
            </a:r>
            <a:r>
              <a:rPr lang="da-DK" sz="1800" dirty="0" err="1" smtClean="0"/>
              <a:t>Currently</a:t>
            </a:r>
            <a:r>
              <a:rPr lang="da-DK" sz="1800" dirty="0" smtClean="0"/>
              <a:t> </a:t>
            </a:r>
            <a:r>
              <a:rPr lang="da-DK" sz="1800" dirty="0" err="1" smtClean="0"/>
              <a:t>working</a:t>
            </a:r>
            <a:r>
              <a:rPr lang="da-DK" sz="1800" dirty="0" smtClean="0"/>
              <a:t> as HR </a:t>
            </a:r>
            <a:r>
              <a:rPr lang="da-DK" sz="1800" dirty="0" err="1" smtClean="0"/>
              <a:t>function</a:t>
            </a:r>
            <a:r>
              <a:rPr lang="da-DK" sz="1800" dirty="0" smtClean="0"/>
              <a:t> in the organisation</a:t>
            </a:r>
          </a:p>
          <a:p>
            <a:pPr marL="839785" lvl="1" indent="-342900">
              <a:buFont typeface="+mj-lt"/>
              <a:buAutoNum type="arabicPeriod"/>
            </a:pPr>
            <a:r>
              <a:rPr lang="da-DK" sz="1800" b="1" dirty="0" smtClean="0"/>
              <a:t>Cecilie Rasmussen: </a:t>
            </a:r>
            <a:r>
              <a:rPr lang="da-DK" sz="1800" dirty="0" err="1" smtClean="0"/>
              <a:t>Volunteer</a:t>
            </a:r>
            <a:r>
              <a:rPr lang="da-DK" sz="1800" dirty="0" smtClean="0"/>
              <a:t> </a:t>
            </a:r>
            <a:r>
              <a:rPr lang="da-DK" sz="1800" dirty="0" err="1" smtClean="0"/>
              <a:t>since</a:t>
            </a:r>
            <a:r>
              <a:rPr lang="da-DK" sz="1800" dirty="0" smtClean="0"/>
              <a:t> September 2017. </a:t>
            </a:r>
            <a:r>
              <a:rPr lang="da-DK" sz="1800" dirty="0" err="1" smtClean="0"/>
              <a:t>Currently</a:t>
            </a:r>
            <a:r>
              <a:rPr lang="da-DK" sz="1800" dirty="0" smtClean="0"/>
              <a:t> </a:t>
            </a:r>
            <a:r>
              <a:rPr lang="da-DK" sz="1800" dirty="0" err="1" smtClean="0"/>
              <a:t>working</a:t>
            </a:r>
            <a:r>
              <a:rPr lang="da-DK" sz="1800" dirty="0" smtClean="0"/>
              <a:t> as </a:t>
            </a:r>
            <a:r>
              <a:rPr lang="da-DK" sz="1800" dirty="0" err="1" smtClean="0"/>
              <a:t>Community</a:t>
            </a:r>
            <a:r>
              <a:rPr lang="da-DK" sz="1800" dirty="0" smtClean="0"/>
              <a:t> manager (</a:t>
            </a:r>
            <a:r>
              <a:rPr lang="da-DK" sz="1800" dirty="0" err="1" smtClean="0"/>
              <a:t>SoMe</a:t>
            </a:r>
            <a:r>
              <a:rPr lang="da-DK" sz="1800" dirty="0" smtClean="0"/>
              <a:t>) and </a:t>
            </a:r>
            <a:r>
              <a:rPr lang="da-DK" sz="1800" dirty="0" err="1" smtClean="0"/>
              <a:t>project</a:t>
            </a:r>
            <a:r>
              <a:rPr lang="da-DK" sz="1800" dirty="0" smtClean="0"/>
              <a:t> </a:t>
            </a:r>
            <a:r>
              <a:rPr lang="da-DK" sz="1800" dirty="0" err="1" smtClean="0"/>
              <a:t>leader</a:t>
            </a:r>
            <a:r>
              <a:rPr lang="da-DK" sz="1800" dirty="0" smtClean="0"/>
              <a:t> of the morning team intro events. </a:t>
            </a:r>
          </a:p>
          <a:p>
            <a:pPr marL="839785" lvl="1" indent="-342900">
              <a:buFont typeface="+mj-lt"/>
              <a:buAutoNum type="arabicPeriod"/>
            </a:pPr>
            <a:r>
              <a:rPr lang="da-DK" sz="1800" b="1" dirty="0" smtClean="0"/>
              <a:t>Samuel Brask: </a:t>
            </a:r>
            <a:r>
              <a:rPr lang="da-DK" sz="1800" dirty="0" smtClean="0"/>
              <a:t>New </a:t>
            </a:r>
            <a:r>
              <a:rPr lang="da-DK" sz="1800" dirty="0" err="1" smtClean="0"/>
              <a:t>volunteer</a:t>
            </a:r>
            <a:r>
              <a:rPr lang="da-DK" sz="1800" dirty="0" smtClean="0"/>
              <a:t> in the organisation. </a:t>
            </a:r>
            <a:r>
              <a:rPr lang="da-DK" sz="1800" dirty="0" err="1" smtClean="0"/>
              <a:t>Interested</a:t>
            </a:r>
            <a:r>
              <a:rPr lang="da-DK" sz="1800" dirty="0" smtClean="0"/>
              <a:t> in </a:t>
            </a:r>
            <a:r>
              <a:rPr lang="da-DK" sz="1800" dirty="0" err="1" smtClean="0"/>
              <a:t>becoming</a:t>
            </a:r>
            <a:r>
              <a:rPr lang="da-DK" sz="1800" dirty="0" smtClean="0"/>
              <a:t> vice </a:t>
            </a:r>
            <a:r>
              <a:rPr lang="da-DK" sz="1800" dirty="0" err="1" smtClean="0"/>
              <a:t>chairman</a:t>
            </a:r>
            <a:endParaRPr lang="da-DK" sz="1800" dirty="0" smtClean="0"/>
          </a:p>
          <a:p>
            <a:pPr marL="839785" lvl="1" indent="-342900">
              <a:buFont typeface="+mj-lt"/>
              <a:buAutoNum type="arabicPeriod"/>
            </a:pPr>
            <a:r>
              <a:rPr lang="da-DK" sz="1800" b="1" dirty="0" smtClean="0"/>
              <a:t>Rikke Boye: </a:t>
            </a:r>
            <a:r>
              <a:rPr lang="da-DK" sz="1800" dirty="0" err="1" smtClean="0"/>
              <a:t>Volunteer</a:t>
            </a:r>
            <a:r>
              <a:rPr lang="da-DK" sz="1800" dirty="0" smtClean="0"/>
              <a:t> </a:t>
            </a:r>
            <a:r>
              <a:rPr lang="da-DK" sz="1800" dirty="0" err="1" smtClean="0"/>
              <a:t>since</a:t>
            </a:r>
            <a:r>
              <a:rPr lang="da-DK" sz="1800" dirty="0" smtClean="0"/>
              <a:t> September 2016. </a:t>
            </a:r>
            <a:r>
              <a:rPr lang="da-DK" sz="1800" dirty="0" err="1"/>
              <a:t>C</a:t>
            </a:r>
            <a:r>
              <a:rPr lang="da-DK" sz="1800" dirty="0" err="1" smtClean="0"/>
              <a:t>urrently</a:t>
            </a:r>
            <a:r>
              <a:rPr lang="da-DK" sz="1800" dirty="0" smtClean="0"/>
              <a:t> </a:t>
            </a:r>
            <a:r>
              <a:rPr lang="da-DK" sz="1800" dirty="0" err="1" smtClean="0"/>
              <a:t>working</a:t>
            </a:r>
            <a:r>
              <a:rPr lang="da-DK" sz="1800" dirty="0" smtClean="0"/>
              <a:t> as </a:t>
            </a:r>
            <a:r>
              <a:rPr lang="da-DK" sz="1800" dirty="0" err="1" smtClean="0"/>
              <a:t>SoMe</a:t>
            </a:r>
            <a:r>
              <a:rPr lang="da-DK" sz="1800" dirty="0" smtClean="0"/>
              <a:t> </a:t>
            </a:r>
            <a:r>
              <a:rPr lang="da-DK" sz="1800" dirty="0" err="1" smtClean="0"/>
              <a:t>coordinator</a:t>
            </a:r>
            <a:r>
              <a:rPr lang="da-DK" sz="1800" dirty="0" smtClean="0"/>
              <a:t> and </a:t>
            </a:r>
            <a:r>
              <a:rPr lang="da-DK" sz="1800" dirty="0" err="1" smtClean="0"/>
              <a:t>project</a:t>
            </a:r>
            <a:r>
              <a:rPr lang="da-DK" sz="1800" dirty="0" smtClean="0"/>
              <a:t> </a:t>
            </a:r>
            <a:r>
              <a:rPr lang="da-DK" sz="1800" dirty="0" err="1" smtClean="0"/>
              <a:t>leader</a:t>
            </a:r>
            <a:r>
              <a:rPr lang="da-DK" sz="1800" dirty="0" smtClean="0"/>
              <a:t> of </a:t>
            </a:r>
            <a:r>
              <a:rPr lang="da-DK" sz="1800" dirty="0" err="1" smtClean="0"/>
              <a:t>volunteer</a:t>
            </a:r>
            <a:r>
              <a:rPr lang="da-DK" sz="1800" dirty="0" smtClean="0"/>
              <a:t> party. Board </a:t>
            </a:r>
            <a:r>
              <a:rPr lang="da-DK" sz="1800" dirty="0" err="1" smtClean="0"/>
              <a:t>member</a:t>
            </a:r>
            <a:r>
              <a:rPr lang="da-DK" sz="1800" dirty="0" smtClean="0"/>
              <a:t> </a:t>
            </a:r>
            <a:r>
              <a:rPr lang="da-DK" sz="1800" dirty="0" err="1" smtClean="0"/>
              <a:t>since</a:t>
            </a:r>
            <a:r>
              <a:rPr lang="da-DK" sz="1800" dirty="0" smtClean="0"/>
              <a:t> December 2016</a:t>
            </a:r>
          </a:p>
        </p:txBody>
      </p:sp>
    </p:spTree>
    <p:extLst>
      <p:ext uri="{BB962C8B-B14F-4D97-AF65-F5344CB8AC3E}">
        <p14:creationId xmlns:p14="http://schemas.microsoft.com/office/powerpoint/2010/main" val="334520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699547"/>
            <a:ext cx="8789988" cy="1242418"/>
          </a:xfrm>
        </p:spPr>
        <p:txBody>
          <a:bodyPr/>
          <a:lstStyle/>
          <a:p>
            <a:r>
              <a:rPr lang="da-DK" dirty="0"/>
              <a:t>8</a:t>
            </a:r>
            <a:r>
              <a:rPr lang="da-DK" dirty="0" smtClean="0"/>
              <a:t>. </a:t>
            </a:r>
            <a:r>
              <a:rPr lang="da-DK" dirty="0" err="1" smtClean="0"/>
              <a:t>Election</a:t>
            </a:r>
            <a:r>
              <a:rPr lang="da-DK" dirty="0" smtClean="0"/>
              <a:t> of </a:t>
            </a:r>
          </a:p>
          <a:p>
            <a:r>
              <a:rPr lang="da-DK" dirty="0" err="1" smtClean="0"/>
              <a:t>board</a:t>
            </a:r>
            <a:r>
              <a:rPr lang="da-DK" dirty="0" smtClean="0"/>
              <a:t> </a:t>
            </a:r>
            <a:r>
              <a:rPr lang="da-DK" dirty="0" err="1" smtClean="0"/>
              <a:t>members</a:t>
            </a:r>
            <a:r>
              <a:rPr lang="da-DK" dirty="0" smtClean="0"/>
              <a:t> and </a:t>
            </a:r>
            <a:r>
              <a:rPr lang="da-DK" dirty="0" err="1" smtClean="0"/>
              <a:t>alternates</a:t>
            </a:r>
            <a:endParaRPr lang="da-DK" dirty="0"/>
          </a:p>
        </p:txBody>
      </p:sp>
      <p:sp>
        <p:nvSpPr>
          <p:cNvPr id="9" name="Pladsholder til indhold 2"/>
          <p:cNvSpPr>
            <a:spLocks noGrp="1"/>
          </p:cNvSpPr>
          <p:nvPr>
            <p:ph sz="quarter" idx="12"/>
          </p:nvPr>
        </p:nvSpPr>
        <p:spPr>
          <a:xfrm>
            <a:off x="465836" y="1941965"/>
            <a:ext cx="8789988" cy="5054127"/>
          </a:xfrm>
        </p:spPr>
        <p:txBody>
          <a:bodyPr/>
          <a:lstStyle/>
          <a:p>
            <a:endParaRPr lang="da-DK" sz="2400" b="1" dirty="0" smtClean="0"/>
          </a:p>
          <a:p>
            <a:r>
              <a:rPr lang="da-DK" sz="2400" b="1" dirty="0" smtClean="0"/>
              <a:t>Candidates for the </a:t>
            </a:r>
            <a:r>
              <a:rPr lang="da-DK" sz="2400" b="1" dirty="0" err="1" smtClean="0"/>
              <a:t>board</a:t>
            </a:r>
            <a:r>
              <a:rPr lang="da-DK" sz="2400" b="1" dirty="0" smtClean="0"/>
              <a:t>:</a:t>
            </a:r>
          </a:p>
          <a:p>
            <a:pPr marL="839785" lvl="1" indent="-342900">
              <a:buFont typeface="+mj-lt"/>
              <a:buAutoNum type="arabicPeriod" startAt="6"/>
            </a:pPr>
            <a:r>
              <a:rPr lang="da-DK" sz="1800" b="1" dirty="0"/>
              <a:t>Kimie Trillingsgaard: </a:t>
            </a:r>
            <a:r>
              <a:rPr lang="da-DK" sz="1800" dirty="0" err="1"/>
              <a:t>Volunteer</a:t>
            </a:r>
            <a:r>
              <a:rPr lang="da-DK" sz="1800" dirty="0"/>
              <a:t> </a:t>
            </a:r>
            <a:r>
              <a:rPr lang="da-DK" sz="1800" dirty="0" err="1"/>
              <a:t>since</a:t>
            </a:r>
            <a:r>
              <a:rPr lang="da-DK" sz="1800" dirty="0"/>
              <a:t> </a:t>
            </a:r>
            <a:r>
              <a:rPr lang="da-DK" sz="1800" dirty="0" err="1"/>
              <a:t>F</a:t>
            </a:r>
            <a:r>
              <a:rPr lang="da-DK" sz="1800" dirty="0" err="1" smtClean="0"/>
              <a:t>ebruary</a:t>
            </a:r>
            <a:r>
              <a:rPr lang="da-DK" sz="1800" dirty="0" smtClean="0"/>
              <a:t> 2017.</a:t>
            </a:r>
            <a:r>
              <a:rPr lang="da-DK" sz="1800" b="1" dirty="0" smtClean="0"/>
              <a:t> </a:t>
            </a:r>
            <a:r>
              <a:rPr lang="da-DK" sz="1800" dirty="0" err="1"/>
              <a:t>Currently</a:t>
            </a:r>
            <a:r>
              <a:rPr lang="da-DK" sz="1800" dirty="0"/>
              <a:t> </a:t>
            </a:r>
            <a:r>
              <a:rPr lang="da-DK" sz="1800" dirty="0" err="1"/>
              <a:t>working</a:t>
            </a:r>
            <a:r>
              <a:rPr lang="da-DK" sz="1800" dirty="0"/>
              <a:t> as F</a:t>
            </a:r>
            <a:r>
              <a:rPr lang="da-DK" sz="1800" dirty="0" smtClean="0"/>
              <a:t>inance </a:t>
            </a:r>
            <a:r>
              <a:rPr lang="da-DK" sz="1800" dirty="0"/>
              <a:t>M</a:t>
            </a:r>
            <a:r>
              <a:rPr lang="da-DK" sz="1800" dirty="0" smtClean="0"/>
              <a:t>anager. </a:t>
            </a:r>
            <a:r>
              <a:rPr lang="da-DK" sz="1800" dirty="0"/>
              <a:t>Board </a:t>
            </a:r>
            <a:r>
              <a:rPr lang="da-DK" sz="1800" dirty="0" err="1"/>
              <a:t>member</a:t>
            </a:r>
            <a:r>
              <a:rPr lang="da-DK" sz="1800" dirty="0"/>
              <a:t> </a:t>
            </a:r>
            <a:r>
              <a:rPr lang="da-DK" sz="1800" dirty="0" err="1"/>
              <a:t>since</a:t>
            </a:r>
            <a:r>
              <a:rPr lang="da-DK" sz="1800" dirty="0"/>
              <a:t> </a:t>
            </a:r>
            <a:r>
              <a:rPr lang="da-DK" sz="1800" dirty="0" err="1"/>
              <a:t>O</a:t>
            </a:r>
            <a:r>
              <a:rPr lang="da-DK" sz="1800" dirty="0" err="1" smtClean="0"/>
              <a:t>ctober</a:t>
            </a:r>
            <a:r>
              <a:rPr lang="da-DK" sz="1800" dirty="0" smtClean="0"/>
              <a:t> </a:t>
            </a:r>
            <a:r>
              <a:rPr lang="da-DK" sz="1800" dirty="0"/>
              <a:t>2017. </a:t>
            </a:r>
            <a:endParaRPr lang="da-DK" sz="1800" b="1" dirty="0" smtClean="0"/>
          </a:p>
          <a:p>
            <a:pPr marL="839785" lvl="1" indent="-342900">
              <a:buFont typeface="+mj-lt"/>
              <a:buAutoNum type="arabicPeriod" startAt="6"/>
            </a:pPr>
            <a:r>
              <a:rPr lang="da-DK" sz="1800" b="1" dirty="0" smtClean="0"/>
              <a:t>Niclas Andersen: </a:t>
            </a:r>
            <a:r>
              <a:rPr lang="da-DK" sz="1800" dirty="0" err="1" smtClean="0"/>
              <a:t>Volunteer</a:t>
            </a:r>
            <a:r>
              <a:rPr lang="da-DK" sz="1800" dirty="0" smtClean="0"/>
              <a:t> </a:t>
            </a:r>
            <a:r>
              <a:rPr lang="da-DK" sz="1800" dirty="0" err="1" smtClean="0"/>
              <a:t>since</a:t>
            </a:r>
            <a:r>
              <a:rPr lang="da-DK" sz="1800" dirty="0" smtClean="0"/>
              <a:t> September 2017. </a:t>
            </a:r>
            <a:r>
              <a:rPr lang="da-DK" sz="1800" dirty="0" err="1" smtClean="0"/>
              <a:t>Currently</a:t>
            </a:r>
            <a:r>
              <a:rPr lang="da-DK" sz="1800" dirty="0" smtClean="0"/>
              <a:t> </a:t>
            </a:r>
            <a:r>
              <a:rPr lang="da-DK" sz="1800" dirty="0" err="1" smtClean="0"/>
              <a:t>working</a:t>
            </a:r>
            <a:r>
              <a:rPr lang="da-DK" sz="1800" dirty="0" smtClean="0"/>
              <a:t> as </a:t>
            </a:r>
            <a:r>
              <a:rPr lang="da-DK" sz="1800" dirty="0" err="1" smtClean="0"/>
              <a:t>presidency</a:t>
            </a:r>
            <a:r>
              <a:rPr lang="da-DK" sz="1800" dirty="0" smtClean="0"/>
              <a:t> </a:t>
            </a:r>
            <a:r>
              <a:rPr lang="da-DK" sz="1800" dirty="0" err="1" smtClean="0"/>
              <a:t>coordinator</a:t>
            </a:r>
            <a:r>
              <a:rPr lang="da-DK" sz="1800" dirty="0" smtClean="0"/>
              <a:t>. Board </a:t>
            </a:r>
            <a:r>
              <a:rPr lang="da-DK" sz="1800" dirty="0" err="1" smtClean="0"/>
              <a:t>member</a:t>
            </a:r>
            <a:r>
              <a:rPr lang="da-DK" sz="1800" dirty="0" smtClean="0"/>
              <a:t> </a:t>
            </a:r>
            <a:r>
              <a:rPr lang="da-DK" sz="1800" dirty="0" err="1" smtClean="0"/>
              <a:t>since</a:t>
            </a:r>
            <a:r>
              <a:rPr lang="da-DK" sz="1800" dirty="0"/>
              <a:t> </a:t>
            </a:r>
            <a:r>
              <a:rPr lang="da-DK" sz="1800" dirty="0" err="1"/>
              <a:t>O</a:t>
            </a:r>
            <a:r>
              <a:rPr lang="da-DK" sz="1800" dirty="0" err="1" smtClean="0"/>
              <a:t>ctober</a:t>
            </a:r>
            <a:r>
              <a:rPr lang="da-DK" sz="1800" dirty="0" smtClean="0"/>
              <a:t> 2017</a:t>
            </a:r>
          </a:p>
          <a:p>
            <a:pPr marL="839785" lvl="1" indent="-342900">
              <a:buFont typeface="+mj-lt"/>
              <a:buAutoNum type="arabicPeriod" startAt="6"/>
            </a:pPr>
            <a:r>
              <a:rPr lang="da-DK" sz="1800" b="1" dirty="0" smtClean="0"/>
              <a:t>Louise </a:t>
            </a:r>
            <a:r>
              <a:rPr lang="da-DK" sz="1800" b="1" dirty="0" err="1" smtClean="0"/>
              <a:t>Ferre</a:t>
            </a:r>
            <a:r>
              <a:rPr lang="da-DK" sz="1800" b="1" dirty="0" smtClean="0"/>
              <a:t> Sørensen: </a:t>
            </a:r>
            <a:r>
              <a:rPr lang="da-DK" sz="1800" dirty="0" err="1" smtClean="0"/>
              <a:t>Volunteer</a:t>
            </a:r>
            <a:r>
              <a:rPr lang="da-DK" sz="1800" dirty="0" smtClean="0"/>
              <a:t> </a:t>
            </a:r>
            <a:r>
              <a:rPr lang="da-DK" sz="1800" dirty="0" err="1" smtClean="0"/>
              <a:t>since</a:t>
            </a:r>
            <a:r>
              <a:rPr lang="da-DK" sz="1800" dirty="0" smtClean="0"/>
              <a:t> </a:t>
            </a:r>
            <a:r>
              <a:rPr lang="da-DK" sz="1800" dirty="0" err="1"/>
              <a:t>F</a:t>
            </a:r>
            <a:r>
              <a:rPr lang="da-DK" sz="1800" dirty="0" err="1" smtClean="0"/>
              <a:t>ebruary</a:t>
            </a:r>
            <a:r>
              <a:rPr lang="da-DK" sz="1800" dirty="0" smtClean="0"/>
              <a:t> 2017. </a:t>
            </a:r>
            <a:r>
              <a:rPr lang="da-DK" sz="1800" dirty="0" err="1" smtClean="0"/>
              <a:t>Currently</a:t>
            </a:r>
            <a:r>
              <a:rPr lang="da-DK" sz="1800" dirty="0" smtClean="0"/>
              <a:t> </a:t>
            </a:r>
            <a:r>
              <a:rPr lang="da-DK" sz="1800" dirty="0" err="1" smtClean="0"/>
              <a:t>working</a:t>
            </a:r>
            <a:r>
              <a:rPr lang="da-DK" sz="1800" dirty="0" smtClean="0"/>
              <a:t> as Bar </a:t>
            </a:r>
            <a:r>
              <a:rPr lang="da-DK" sz="1800" dirty="0"/>
              <a:t>M</a:t>
            </a:r>
            <a:r>
              <a:rPr lang="da-DK" sz="1800" dirty="0" smtClean="0"/>
              <a:t>anager.  </a:t>
            </a:r>
          </a:p>
          <a:p>
            <a:pPr marL="839785" lvl="1" indent="-342900">
              <a:buFont typeface="+mj-lt"/>
              <a:buAutoNum type="arabicPeriod" startAt="6"/>
            </a:pPr>
            <a:r>
              <a:rPr lang="da-DK" sz="1800" b="1" dirty="0" smtClean="0"/>
              <a:t>Anine </a:t>
            </a:r>
            <a:r>
              <a:rPr lang="da-DK" sz="1800" b="1" dirty="0" err="1" smtClean="0"/>
              <a:t>Kjølbæk</a:t>
            </a:r>
            <a:r>
              <a:rPr lang="da-DK" sz="1800" b="1" dirty="0" smtClean="0"/>
              <a:t> Sørensen: </a:t>
            </a:r>
            <a:r>
              <a:rPr lang="da-DK" sz="1800" dirty="0" smtClean="0"/>
              <a:t>New </a:t>
            </a:r>
            <a:r>
              <a:rPr lang="da-DK" sz="1800" dirty="0" err="1" smtClean="0"/>
              <a:t>volunteer</a:t>
            </a:r>
            <a:r>
              <a:rPr lang="da-DK" sz="1800" dirty="0" smtClean="0"/>
              <a:t> in the organisation. </a:t>
            </a:r>
            <a:r>
              <a:rPr lang="da-DK" sz="1800" dirty="0" err="1" smtClean="0"/>
              <a:t>Interested</a:t>
            </a:r>
            <a:r>
              <a:rPr lang="da-DK" sz="1800" dirty="0" smtClean="0"/>
              <a:t> in </a:t>
            </a:r>
            <a:r>
              <a:rPr lang="da-DK" sz="1800" dirty="0" err="1" smtClean="0"/>
              <a:t>becoming</a:t>
            </a:r>
            <a:r>
              <a:rPr lang="da-DK" sz="1800" dirty="0" smtClean="0"/>
              <a:t> vice </a:t>
            </a:r>
            <a:r>
              <a:rPr lang="da-DK" sz="1800" dirty="0" err="1" smtClean="0"/>
              <a:t>chairman</a:t>
            </a:r>
            <a:r>
              <a:rPr lang="da-DK" sz="1800" dirty="0" smtClean="0"/>
              <a:t>.</a:t>
            </a:r>
            <a:endParaRPr lang="da-DK" sz="1800" b="1" dirty="0" smtClean="0"/>
          </a:p>
          <a:p>
            <a:pPr marL="839785" lvl="1" indent="-342900">
              <a:buFont typeface="+mj-lt"/>
              <a:buAutoNum type="arabicPeriod" startAt="6"/>
            </a:pPr>
            <a:endParaRPr lang="da-DK" sz="1800" dirty="0" smtClean="0"/>
          </a:p>
          <a:p>
            <a:pPr marL="496885" lvl="1" indent="0" algn="ctr">
              <a:buNone/>
            </a:pPr>
            <a:endParaRPr lang="da-DK" sz="1800" b="1" dirty="0"/>
          </a:p>
          <a:p>
            <a:pPr marL="496885" lvl="1" indent="0" algn="ctr">
              <a:buNone/>
            </a:pPr>
            <a:r>
              <a:rPr lang="da-DK" sz="4000" b="1" dirty="0" err="1" smtClean="0"/>
              <a:t>Let’s</a:t>
            </a:r>
            <a:r>
              <a:rPr lang="da-DK" sz="4000" b="1" dirty="0" smtClean="0"/>
              <a:t> </a:t>
            </a:r>
            <a:r>
              <a:rPr lang="da-DK" sz="4000" b="1" dirty="0" err="1" smtClean="0"/>
              <a:t>vote</a:t>
            </a:r>
            <a:r>
              <a:rPr lang="da-DK" sz="4000" b="1" dirty="0" smtClean="0"/>
              <a:t>!</a:t>
            </a:r>
            <a:endParaRPr lang="da-DK" sz="4000" b="1" dirty="0"/>
          </a:p>
          <a:p>
            <a:pPr marL="0" indent="0">
              <a:buNone/>
            </a:pPr>
            <a:endParaRPr lang="da-DK" sz="2400" b="1" dirty="0"/>
          </a:p>
        </p:txBody>
      </p:sp>
    </p:spTree>
    <p:extLst>
      <p:ext uri="{BB962C8B-B14F-4D97-AF65-F5344CB8AC3E}">
        <p14:creationId xmlns:p14="http://schemas.microsoft.com/office/powerpoint/2010/main" val="240798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699547"/>
            <a:ext cx="8789988" cy="1242418"/>
          </a:xfrm>
        </p:spPr>
        <p:txBody>
          <a:bodyPr/>
          <a:lstStyle/>
          <a:p>
            <a:r>
              <a:rPr lang="da-DK" dirty="0"/>
              <a:t>8</a:t>
            </a:r>
            <a:r>
              <a:rPr lang="da-DK" dirty="0" smtClean="0"/>
              <a:t>. </a:t>
            </a:r>
            <a:r>
              <a:rPr lang="da-DK" dirty="0" err="1" smtClean="0"/>
              <a:t>Election</a:t>
            </a:r>
            <a:r>
              <a:rPr lang="da-DK" dirty="0" smtClean="0"/>
              <a:t> of </a:t>
            </a:r>
          </a:p>
          <a:p>
            <a:r>
              <a:rPr lang="da-DK" dirty="0" err="1" smtClean="0"/>
              <a:t>board</a:t>
            </a:r>
            <a:r>
              <a:rPr lang="da-DK" dirty="0" smtClean="0"/>
              <a:t> </a:t>
            </a:r>
            <a:r>
              <a:rPr lang="da-DK" dirty="0" err="1" smtClean="0"/>
              <a:t>members</a:t>
            </a:r>
            <a:r>
              <a:rPr lang="da-DK" dirty="0" smtClean="0"/>
              <a:t> and </a:t>
            </a:r>
            <a:r>
              <a:rPr lang="da-DK" dirty="0" err="1" smtClean="0"/>
              <a:t>alternates</a:t>
            </a:r>
            <a:endParaRPr lang="da-DK" dirty="0"/>
          </a:p>
        </p:txBody>
      </p:sp>
      <p:sp>
        <p:nvSpPr>
          <p:cNvPr id="9" name="Pladsholder til indhold 2"/>
          <p:cNvSpPr>
            <a:spLocks noGrp="1"/>
          </p:cNvSpPr>
          <p:nvPr>
            <p:ph sz="quarter" idx="12"/>
          </p:nvPr>
        </p:nvSpPr>
        <p:spPr>
          <a:xfrm>
            <a:off x="465836" y="1970087"/>
            <a:ext cx="8789988" cy="5026005"/>
          </a:xfrm>
        </p:spPr>
        <p:txBody>
          <a:bodyPr/>
          <a:lstStyle/>
          <a:p>
            <a:endParaRPr lang="da-DK" sz="2800" b="1" dirty="0" smtClean="0"/>
          </a:p>
          <a:p>
            <a:r>
              <a:rPr lang="da-DK" sz="2800" b="1" dirty="0" err="1" smtClean="0"/>
              <a:t>Let’s</a:t>
            </a:r>
            <a:r>
              <a:rPr lang="da-DK" sz="2800" b="1" dirty="0" smtClean="0"/>
              <a:t> </a:t>
            </a:r>
            <a:r>
              <a:rPr lang="da-DK" sz="2800" b="1" dirty="0" err="1" smtClean="0"/>
              <a:t>collect</a:t>
            </a:r>
            <a:r>
              <a:rPr lang="da-DK" sz="2800" b="1" dirty="0" smtClean="0"/>
              <a:t> the </a:t>
            </a:r>
            <a:r>
              <a:rPr lang="da-DK" sz="2800" b="1" dirty="0" err="1" smtClean="0"/>
              <a:t>voting</a:t>
            </a:r>
            <a:r>
              <a:rPr lang="da-DK" sz="2800" b="1" dirty="0" smtClean="0"/>
              <a:t> </a:t>
            </a:r>
            <a:r>
              <a:rPr lang="da-DK" sz="2800" b="1" dirty="0" err="1" smtClean="0"/>
              <a:t>paper</a:t>
            </a:r>
            <a:endParaRPr lang="da-DK" sz="2200" b="1" dirty="0" smtClean="0"/>
          </a:p>
        </p:txBody>
      </p:sp>
    </p:spTree>
    <p:extLst>
      <p:ext uri="{BB962C8B-B14F-4D97-AF65-F5344CB8AC3E}">
        <p14:creationId xmlns:p14="http://schemas.microsoft.com/office/powerpoint/2010/main" val="146692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2303103"/>
            <a:ext cx="8789988" cy="1242418"/>
          </a:xfrm>
        </p:spPr>
        <p:txBody>
          <a:bodyPr/>
          <a:lstStyle/>
          <a:p>
            <a:r>
              <a:rPr lang="da-DK" dirty="0" smtClean="0"/>
              <a:t>10. Break</a:t>
            </a:r>
            <a:endParaRPr lang="da-DK" dirty="0"/>
          </a:p>
        </p:txBody>
      </p:sp>
    </p:spTree>
    <p:extLst>
      <p:ext uri="{BB962C8B-B14F-4D97-AF65-F5344CB8AC3E}">
        <p14:creationId xmlns:p14="http://schemas.microsoft.com/office/powerpoint/2010/main" val="172967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591476"/>
            <a:ext cx="8789988" cy="1242418"/>
          </a:xfrm>
        </p:spPr>
        <p:txBody>
          <a:bodyPr/>
          <a:lstStyle/>
          <a:p>
            <a:r>
              <a:rPr lang="da-DK" dirty="0" smtClean="0"/>
              <a:t>9. </a:t>
            </a:r>
            <a:r>
              <a:rPr lang="da-DK" dirty="0" err="1" smtClean="0"/>
              <a:t>Election</a:t>
            </a:r>
            <a:r>
              <a:rPr lang="da-DK" dirty="0" smtClean="0"/>
              <a:t> of auditor(s)</a:t>
            </a:r>
            <a:endParaRPr lang="da-DK" dirty="0"/>
          </a:p>
        </p:txBody>
      </p:sp>
      <p:sp>
        <p:nvSpPr>
          <p:cNvPr id="9" name="Pladsholder til indhold 2"/>
          <p:cNvSpPr>
            <a:spLocks noGrp="1"/>
          </p:cNvSpPr>
          <p:nvPr>
            <p:ph sz="quarter" idx="12"/>
          </p:nvPr>
        </p:nvSpPr>
        <p:spPr>
          <a:xfrm>
            <a:off x="465836" y="1833895"/>
            <a:ext cx="3857567" cy="4757406"/>
          </a:xfrm>
        </p:spPr>
        <p:txBody>
          <a:bodyPr/>
          <a:lstStyle/>
          <a:p>
            <a:r>
              <a:rPr lang="en-US" sz="2800" b="1" dirty="0" smtClean="0"/>
              <a:t>Suggestion: </a:t>
            </a:r>
          </a:p>
          <a:p>
            <a:pPr marL="0" indent="0">
              <a:buNone/>
            </a:pPr>
            <a:r>
              <a:rPr lang="en-US" sz="2800" dirty="0" smtClean="0"/>
              <a:t>Continue with the present accountant</a:t>
            </a:r>
          </a:p>
          <a:p>
            <a:pPr marL="0" indent="0">
              <a:buNone/>
            </a:pPr>
            <a:endParaRPr lang="en-GB" sz="2800" dirty="0" smtClean="0"/>
          </a:p>
          <a:p>
            <a:r>
              <a:rPr lang="en-GB" sz="2800" b="1" dirty="0" smtClean="0"/>
              <a:t>Approval?</a:t>
            </a:r>
            <a:endParaRPr lang="en-US" sz="2800" b="1" dirty="0" smtClean="0"/>
          </a:p>
        </p:txBody>
      </p:sp>
      <p:pic>
        <p:nvPicPr>
          <p:cNvPr id="3" name="Billede 2" descr="Skærmbillede 2016-04-06 kl. 20.35.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994" y="1308499"/>
            <a:ext cx="5316642" cy="5835339"/>
          </a:xfrm>
          <a:prstGeom prst="rect">
            <a:avLst/>
          </a:prstGeom>
          <a:ln>
            <a:solidFill>
              <a:srgbClr val="00163B"/>
            </a:solidFill>
          </a:ln>
        </p:spPr>
      </p:pic>
    </p:spTree>
    <p:extLst>
      <p:ext uri="{BB962C8B-B14F-4D97-AF65-F5344CB8AC3E}">
        <p14:creationId xmlns:p14="http://schemas.microsoft.com/office/powerpoint/2010/main" val="407499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Pladsholder til tekst 1"/>
          <p:cNvSpPr>
            <a:spLocks noGrp="1"/>
          </p:cNvSpPr>
          <p:nvPr>
            <p:ph type="body" sz="quarter" idx="10"/>
          </p:nvPr>
        </p:nvSpPr>
        <p:spPr>
          <a:xfrm>
            <a:off x="554736" y="2303103"/>
            <a:ext cx="8789988" cy="1242418"/>
          </a:xfrm>
        </p:spPr>
        <p:txBody>
          <a:bodyPr/>
          <a:lstStyle/>
          <a:p>
            <a:r>
              <a:rPr lang="da-DK" dirty="0" smtClean="0"/>
              <a:t>2. </a:t>
            </a:r>
          </a:p>
          <a:p>
            <a:r>
              <a:rPr lang="da-DK" dirty="0" err="1" smtClean="0"/>
              <a:t>Election</a:t>
            </a:r>
            <a:r>
              <a:rPr lang="da-DK" dirty="0" smtClean="0"/>
              <a:t> of referent</a:t>
            </a:r>
            <a:endParaRPr lang="da-DK" dirty="0"/>
          </a:p>
        </p:txBody>
      </p:sp>
    </p:spTree>
    <p:extLst>
      <p:ext uri="{BB962C8B-B14F-4D97-AF65-F5344CB8AC3E}">
        <p14:creationId xmlns:p14="http://schemas.microsoft.com/office/powerpoint/2010/main" val="138375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tekst 1"/>
          <p:cNvSpPr>
            <a:spLocks noGrp="1"/>
          </p:cNvSpPr>
          <p:nvPr>
            <p:ph type="body" sz="quarter" idx="10"/>
          </p:nvPr>
        </p:nvSpPr>
        <p:spPr>
          <a:xfrm>
            <a:off x="554736" y="2303103"/>
            <a:ext cx="8789988" cy="1242418"/>
          </a:xfrm>
        </p:spPr>
        <p:txBody>
          <a:bodyPr/>
          <a:lstStyle/>
          <a:p>
            <a:r>
              <a:rPr lang="da-DK" dirty="0" smtClean="0"/>
              <a:t>10. </a:t>
            </a:r>
            <a:r>
              <a:rPr lang="da-DK" dirty="0" err="1" smtClean="0"/>
              <a:t>Optional</a:t>
            </a:r>
            <a:endParaRPr lang="da-DK" dirty="0"/>
          </a:p>
        </p:txBody>
      </p:sp>
    </p:spTree>
    <p:extLst>
      <p:ext uri="{BB962C8B-B14F-4D97-AF65-F5344CB8AC3E}">
        <p14:creationId xmlns:p14="http://schemas.microsoft.com/office/powerpoint/2010/main" val="16081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Skærmbillede 2014-08-15 kl. 11.21.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5" y="4531305"/>
            <a:ext cx="9961235" cy="2300432"/>
          </a:xfrm>
          <a:prstGeom prst="rect">
            <a:avLst/>
          </a:prstGeom>
        </p:spPr>
      </p:pic>
      <p:sp>
        <p:nvSpPr>
          <p:cNvPr id="2" name="Pladsholder til tekst 1"/>
          <p:cNvSpPr>
            <a:spLocks noGrp="1"/>
          </p:cNvSpPr>
          <p:nvPr>
            <p:ph type="body" sz="quarter" idx="10"/>
          </p:nvPr>
        </p:nvSpPr>
        <p:spPr>
          <a:xfrm>
            <a:off x="554736" y="920983"/>
            <a:ext cx="8789988" cy="1242418"/>
          </a:xfrm>
        </p:spPr>
        <p:txBody>
          <a:bodyPr/>
          <a:lstStyle/>
          <a:p>
            <a:r>
              <a:rPr lang="en-GB" dirty="0" smtClean="0"/>
              <a:t>Keep up to date about </a:t>
            </a:r>
          </a:p>
          <a:p>
            <a:pPr algn="r"/>
            <a:r>
              <a:rPr lang="en-GB" dirty="0"/>
              <a:t>t</a:t>
            </a:r>
            <a:r>
              <a:rPr lang="en-GB" dirty="0" smtClean="0"/>
              <a:t>he student organisation</a:t>
            </a:r>
            <a:endParaRPr lang="en-GB" dirty="0"/>
          </a:p>
        </p:txBody>
      </p:sp>
      <p:cxnSp>
        <p:nvCxnSpPr>
          <p:cNvPr id="7" name="Lige forbindelse 6"/>
          <p:cNvCxnSpPr/>
          <p:nvPr/>
        </p:nvCxnSpPr>
        <p:spPr>
          <a:xfrm>
            <a:off x="292100" y="381000"/>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8" name="Lige forbindelse 7"/>
          <p:cNvCxnSpPr/>
          <p:nvPr/>
        </p:nvCxnSpPr>
        <p:spPr>
          <a:xfrm>
            <a:off x="271302" y="381000"/>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12" name="Rektangel 11"/>
          <p:cNvSpPr/>
          <p:nvPr/>
        </p:nvSpPr>
        <p:spPr>
          <a:xfrm>
            <a:off x="0" y="682443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9" name="Billede 8" descr="Contact_FB_www_@.png"/>
          <p:cNvPicPr>
            <a:picLocks noChangeAspect="1"/>
          </p:cNvPicPr>
          <p:nvPr/>
        </p:nvPicPr>
        <p:blipFill rotWithShape="1">
          <a:blip r:embed="rId3">
            <a:extLst>
              <a:ext uri="{28A0092B-C50C-407E-A947-70E740481C1C}">
                <a14:useLocalDpi xmlns:a14="http://schemas.microsoft.com/office/drawing/2010/main" val="0"/>
              </a:ext>
            </a:extLst>
          </a:blip>
          <a:srcRect l="4418" t="10046" r="18281" b="78953"/>
          <a:stretch/>
        </p:blipFill>
        <p:spPr>
          <a:xfrm>
            <a:off x="554736" y="2756126"/>
            <a:ext cx="5799086" cy="583187"/>
          </a:xfrm>
          <a:prstGeom prst="rect">
            <a:avLst/>
          </a:prstGeom>
        </p:spPr>
      </p:pic>
      <p:pic>
        <p:nvPicPr>
          <p:cNvPr id="10" name="Billede 9" descr="Contact_FB_www_@.png"/>
          <p:cNvPicPr>
            <a:picLocks noChangeAspect="1"/>
          </p:cNvPicPr>
          <p:nvPr/>
        </p:nvPicPr>
        <p:blipFill rotWithShape="1">
          <a:blip r:embed="rId3">
            <a:extLst>
              <a:ext uri="{28A0092B-C50C-407E-A947-70E740481C1C}">
                <a14:useLocalDpi xmlns:a14="http://schemas.microsoft.com/office/drawing/2010/main" val="0"/>
              </a:ext>
            </a:extLst>
          </a:blip>
          <a:srcRect l="4418" t="30512" r="18281" b="59147"/>
          <a:stretch/>
        </p:blipFill>
        <p:spPr>
          <a:xfrm>
            <a:off x="554736" y="3381584"/>
            <a:ext cx="5799086" cy="548241"/>
          </a:xfrm>
          <a:prstGeom prst="rect">
            <a:avLst/>
          </a:prstGeom>
        </p:spPr>
      </p:pic>
    </p:spTree>
    <p:extLst>
      <p:ext uri="{BB962C8B-B14F-4D97-AF65-F5344CB8AC3E}">
        <p14:creationId xmlns:p14="http://schemas.microsoft.com/office/powerpoint/2010/main" val="2706072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3. The boards’ </a:t>
            </a:r>
            <a:r>
              <a:rPr lang="da-DK" dirty="0" err="1" smtClean="0"/>
              <a:t>report</a:t>
            </a:r>
            <a:endParaRPr lang="da-DK" dirty="0"/>
          </a:p>
        </p:txBody>
      </p:sp>
      <p:sp>
        <p:nvSpPr>
          <p:cNvPr id="3" name="Pladsholder til indhold 2"/>
          <p:cNvSpPr>
            <a:spLocks noGrp="1"/>
          </p:cNvSpPr>
          <p:nvPr>
            <p:ph sz="quarter" idx="12"/>
          </p:nvPr>
        </p:nvSpPr>
        <p:spPr>
          <a:xfrm>
            <a:off x="465836" y="1495485"/>
            <a:ext cx="8789988" cy="5008538"/>
          </a:xfrm>
        </p:spPr>
        <p:txBody>
          <a:bodyPr/>
          <a:lstStyle/>
          <a:p>
            <a:pPr marL="0" indent="0">
              <a:buNone/>
            </a:pPr>
            <a:r>
              <a:rPr lang="en-GB" sz="2400" b="1" dirty="0" smtClean="0"/>
              <a:t>Challenges - Chairmanship</a:t>
            </a:r>
          </a:p>
          <a:p>
            <a:r>
              <a:rPr lang="en-GB" sz="2400" dirty="0" smtClean="0"/>
              <a:t>February: </a:t>
            </a:r>
          </a:p>
          <a:p>
            <a:pPr lvl="1"/>
            <a:r>
              <a:rPr lang="en-GB" sz="1800" dirty="0" smtClean="0"/>
              <a:t>The chairman, Sebastian </a:t>
            </a:r>
            <a:r>
              <a:rPr lang="en-GB" sz="1800" dirty="0" err="1" smtClean="0"/>
              <a:t>Pilgaard</a:t>
            </a:r>
            <a:r>
              <a:rPr lang="en-GB" sz="1800" dirty="0" smtClean="0"/>
              <a:t>, resigned due to personal issues.</a:t>
            </a:r>
          </a:p>
          <a:p>
            <a:r>
              <a:rPr lang="en-GB" sz="2400" dirty="0" smtClean="0"/>
              <a:t>March: </a:t>
            </a:r>
          </a:p>
          <a:p>
            <a:pPr lvl="1"/>
            <a:r>
              <a:rPr lang="en-GB" sz="1800" dirty="0" smtClean="0"/>
              <a:t>New chairman, Kim Clement, and vice chairman, Ida </a:t>
            </a:r>
            <a:r>
              <a:rPr lang="en-GB" sz="1800" dirty="0" err="1" smtClean="0"/>
              <a:t>Sallerup</a:t>
            </a:r>
            <a:r>
              <a:rPr lang="en-GB" sz="1800" dirty="0" smtClean="0"/>
              <a:t> Madsen</a:t>
            </a:r>
            <a:r>
              <a:rPr lang="en-GB" sz="1800" dirty="0"/>
              <a:t>,</a:t>
            </a:r>
            <a:r>
              <a:rPr lang="en-GB" sz="1800" dirty="0" smtClean="0"/>
              <a:t> were elected in March 2017. </a:t>
            </a:r>
          </a:p>
          <a:p>
            <a:pPr lvl="1"/>
            <a:r>
              <a:rPr lang="en-GB" sz="1800" dirty="0" smtClean="0"/>
              <a:t>There was a lack of knowledge sharing from the old chairman to the new chairmanship.</a:t>
            </a:r>
          </a:p>
          <a:p>
            <a:r>
              <a:rPr lang="en-GB" sz="2400" dirty="0" smtClean="0"/>
              <a:t>October:</a:t>
            </a:r>
          </a:p>
          <a:p>
            <a:pPr lvl="1"/>
            <a:r>
              <a:rPr lang="en-GB" sz="1800" dirty="0" smtClean="0"/>
              <a:t>Challenges with lack </a:t>
            </a:r>
            <a:r>
              <a:rPr lang="en-GB" sz="1800" dirty="0"/>
              <a:t>of teamwork between the </a:t>
            </a:r>
            <a:r>
              <a:rPr lang="en-GB" sz="1800" dirty="0" smtClean="0"/>
              <a:t>chairman </a:t>
            </a:r>
            <a:r>
              <a:rPr lang="en-GB" sz="1800" dirty="0"/>
              <a:t>and vice </a:t>
            </a:r>
            <a:r>
              <a:rPr lang="en-GB" sz="1800" dirty="0" smtClean="0"/>
              <a:t>chairman.  </a:t>
            </a:r>
            <a:endParaRPr lang="en-GB" sz="1800" dirty="0"/>
          </a:p>
          <a:p>
            <a:pPr lvl="1"/>
            <a:r>
              <a:rPr lang="en-GB" sz="1800" dirty="0" smtClean="0"/>
              <a:t>Kim, the chairman, resigned due to personal issues. </a:t>
            </a:r>
          </a:p>
          <a:p>
            <a:pPr lvl="1"/>
            <a:r>
              <a:rPr lang="en-GB" sz="1800" dirty="0" smtClean="0"/>
              <a:t>Ida, the vice chairman, resigns in January 2018 due to starting internship.</a:t>
            </a:r>
            <a:endParaRPr lang="en-GB" sz="2800" dirty="0" smtClean="0"/>
          </a:p>
          <a:p>
            <a:endParaRPr lang="en-GB" sz="2800" dirty="0"/>
          </a:p>
          <a:p>
            <a:endParaRPr lang="en-GB" sz="2800" dirty="0" smtClean="0"/>
          </a:p>
          <a:p>
            <a:pPr marL="0" indent="0">
              <a:buNone/>
            </a:pPr>
            <a:r>
              <a:rPr lang="en-GB" dirty="0" smtClean="0"/>
              <a:t> </a:t>
            </a:r>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0261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3. The boards’ </a:t>
            </a:r>
            <a:r>
              <a:rPr lang="da-DK" dirty="0" err="1" smtClean="0"/>
              <a:t>report</a:t>
            </a:r>
            <a:endParaRPr lang="da-DK" dirty="0"/>
          </a:p>
        </p:txBody>
      </p:sp>
      <p:sp>
        <p:nvSpPr>
          <p:cNvPr id="3" name="Pladsholder til indhold 2"/>
          <p:cNvSpPr>
            <a:spLocks noGrp="1"/>
          </p:cNvSpPr>
          <p:nvPr>
            <p:ph sz="quarter" idx="12"/>
          </p:nvPr>
        </p:nvSpPr>
        <p:spPr>
          <a:xfrm>
            <a:off x="465836" y="1495485"/>
            <a:ext cx="8789988" cy="5008538"/>
          </a:xfrm>
        </p:spPr>
        <p:txBody>
          <a:bodyPr/>
          <a:lstStyle/>
          <a:p>
            <a:pPr marL="0" indent="0">
              <a:buNone/>
            </a:pPr>
            <a:r>
              <a:rPr lang="en-GB" sz="2400" b="1" dirty="0" smtClean="0"/>
              <a:t>Challenges - Chairmanship</a:t>
            </a:r>
          </a:p>
          <a:p>
            <a:r>
              <a:rPr lang="en-GB" sz="2800" dirty="0" smtClean="0"/>
              <a:t>October: </a:t>
            </a:r>
          </a:p>
          <a:p>
            <a:pPr lvl="1"/>
            <a:r>
              <a:rPr lang="en-GB" sz="2200" dirty="0" err="1" smtClean="0"/>
              <a:t>Rikke</a:t>
            </a:r>
            <a:r>
              <a:rPr lang="en-GB" sz="2200" dirty="0" smtClean="0"/>
              <a:t> </a:t>
            </a:r>
            <a:r>
              <a:rPr lang="en-GB" sz="2200" dirty="0" err="1" smtClean="0"/>
              <a:t>Boye</a:t>
            </a:r>
            <a:r>
              <a:rPr lang="en-GB" sz="2200" dirty="0" smtClean="0"/>
              <a:t> was elected as the new chairman.</a:t>
            </a:r>
          </a:p>
          <a:p>
            <a:r>
              <a:rPr lang="en-GB" sz="2800" dirty="0" smtClean="0"/>
              <a:t>From January 2018: New chairmanship.</a:t>
            </a:r>
          </a:p>
          <a:p>
            <a:pPr lvl="1"/>
            <a:r>
              <a:rPr lang="en-GB" sz="2200" dirty="0" smtClean="0"/>
              <a:t>The board will constitute itself with a chairman and vice chairman.</a:t>
            </a:r>
            <a:endParaRPr lang="en-GB" sz="2800" dirty="0" smtClean="0"/>
          </a:p>
          <a:p>
            <a:endParaRPr lang="en-GB" sz="2800" dirty="0"/>
          </a:p>
          <a:p>
            <a:endParaRPr lang="en-GB" sz="2800" dirty="0" smtClean="0"/>
          </a:p>
          <a:p>
            <a:pPr marL="0" indent="0">
              <a:buNone/>
            </a:pPr>
            <a:r>
              <a:rPr lang="en-GB" dirty="0" smtClean="0"/>
              <a:t> </a:t>
            </a:r>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781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465836" y="453389"/>
            <a:ext cx="8789988" cy="1242418"/>
          </a:xfrm>
        </p:spPr>
        <p:txBody>
          <a:bodyPr/>
          <a:lstStyle/>
          <a:p>
            <a:r>
              <a:rPr lang="da-DK" dirty="0" smtClean="0"/>
              <a:t>3. The boards’ </a:t>
            </a:r>
            <a:r>
              <a:rPr lang="da-DK" dirty="0" err="1" smtClean="0"/>
              <a:t>report</a:t>
            </a:r>
            <a:endParaRPr lang="da-DK" dirty="0"/>
          </a:p>
        </p:txBody>
      </p:sp>
      <p:sp>
        <p:nvSpPr>
          <p:cNvPr id="3" name="Pladsholder til indhold 2"/>
          <p:cNvSpPr>
            <a:spLocks noGrp="1"/>
          </p:cNvSpPr>
          <p:nvPr>
            <p:ph sz="quarter" idx="12"/>
          </p:nvPr>
        </p:nvSpPr>
        <p:spPr>
          <a:xfrm>
            <a:off x="465836" y="1143000"/>
            <a:ext cx="8789988" cy="5361023"/>
          </a:xfrm>
        </p:spPr>
        <p:txBody>
          <a:bodyPr/>
          <a:lstStyle/>
          <a:p>
            <a:pPr marL="0" indent="0">
              <a:buNone/>
            </a:pPr>
            <a:r>
              <a:rPr lang="en-GB" sz="2400" b="1" dirty="0" smtClean="0"/>
              <a:t>Challenges </a:t>
            </a:r>
            <a:r>
              <a:rPr lang="mr-IN" sz="2400" b="1" dirty="0" smtClean="0"/>
              <a:t>–</a:t>
            </a:r>
            <a:r>
              <a:rPr lang="en-GB" sz="2400" b="1" dirty="0" smtClean="0"/>
              <a:t> Financial management</a:t>
            </a:r>
          </a:p>
          <a:p>
            <a:r>
              <a:rPr lang="en-GB" sz="2800" dirty="0" smtClean="0"/>
              <a:t>The Finance Manager (Sebastian </a:t>
            </a:r>
            <a:r>
              <a:rPr lang="en-GB" sz="2800" dirty="0" err="1" smtClean="0"/>
              <a:t>Pilgaard</a:t>
            </a:r>
            <a:r>
              <a:rPr lang="en-GB" sz="2800" dirty="0" smtClean="0"/>
              <a:t>) stopped in the student organisation before someone could take over.</a:t>
            </a:r>
          </a:p>
          <a:p>
            <a:pPr lvl="1">
              <a:buFont typeface="Wingdings" charset="2"/>
              <a:buChar char="Ø"/>
            </a:pPr>
            <a:r>
              <a:rPr lang="en-GB" sz="2200" dirty="0" smtClean="0"/>
              <a:t>Lack of login to economy systems</a:t>
            </a:r>
          </a:p>
          <a:p>
            <a:pPr lvl="1">
              <a:buFont typeface="Wingdings" charset="2"/>
              <a:buChar char="Ø"/>
            </a:pPr>
            <a:r>
              <a:rPr lang="en-GB" sz="2200" dirty="0" smtClean="0"/>
              <a:t>Lack of knowledge of financial management</a:t>
            </a:r>
          </a:p>
          <a:p>
            <a:r>
              <a:rPr lang="en-GB" sz="2800" dirty="0" smtClean="0"/>
              <a:t>Status: </a:t>
            </a:r>
          </a:p>
          <a:p>
            <a:pPr lvl="1"/>
            <a:r>
              <a:rPr lang="en-GB" sz="2200" dirty="0" smtClean="0"/>
              <a:t>The vice chairman, Ida, and </a:t>
            </a:r>
            <a:r>
              <a:rPr lang="en-GB" sz="2200" dirty="0"/>
              <a:t>the </a:t>
            </a:r>
            <a:r>
              <a:rPr lang="en-GB" sz="2200" dirty="0" smtClean="0"/>
              <a:t>treasurer, Kimie, have worked hard to get an overview of the finances.</a:t>
            </a:r>
          </a:p>
          <a:p>
            <a:pPr lvl="1"/>
            <a:r>
              <a:rPr lang="en-GB" sz="2200" dirty="0" smtClean="0"/>
              <a:t>Login has been found and we work on getting a financial overview from February 2017 to June 2017.</a:t>
            </a:r>
          </a:p>
          <a:p>
            <a:pPr lvl="1"/>
            <a:r>
              <a:rPr lang="en-GB" sz="2200" dirty="0" smtClean="0"/>
              <a:t>Next step: Creating the financial report for the accountant.</a:t>
            </a:r>
          </a:p>
          <a:p>
            <a:endParaRPr lang="en-GB" sz="2800" dirty="0"/>
          </a:p>
          <a:p>
            <a:endParaRPr lang="en-GB" sz="2800" dirty="0" smtClean="0"/>
          </a:p>
          <a:p>
            <a:pPr marL="0" indent="0">
              <a:buNone/>
            </a:pPr>
            <a:r>
              <a:rPr lang="en-GB" dirty="0" smtClean="0"/>
              <a:t> </a:t>
            </a:r>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95113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3. The boards’ </a:t>
            </a:r>
            <a:r>
              <a:rPr lang="da-DK" dirty="0" err="1" smtClean="0"/>
              <a:t>report</a:t>
            </a:r>
            <a:endParaRPr lang="da-DK" dirty="0"/>
          </a:p>
        </p:txBody>
      </p:sp>
      <p:sp>
        <p:nvSpPr>
          <p:cNvPr id="3" name="Pladsholder til indhold 2"/>
          <p:cNvSpPr>
            <a:spLocks noGrp="1"/>
          </p:cNvSpPr>
          <p:nvPr>
            <p:ph sz="quarter" idx="12"/>
          </p:nvPr>
        </p:nvSpPr>
        <p:spPr>
          <a:xfrm>
            <a:off x="465836" y="1495485"/>
            <a:ext cx="8789988" cy="5008538"/>
          </a:xfrm>
        </p:spPr>
        <p:txBody>
          <a:bodyPr/>
          <a:lstStyle/>
          <a:p>
            <a:pPr marL="0" indent="0">
              <a:buNone/>
            </a:pPr>
            <a:r>
              <a:rPr lang="en-GB" dirty="0" smtClean="0"/>
              <a:t> </a:t>
            </a:r>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indhold 2"/>
          <p:cNvSpPr txBox="1">
            <a:spLocks/>
          </p:cNvSpPr>
          <p:nvPr/>
        </p:nvSpPr>
        <p:spPr>
          <a:xfrm>
            <a:off x="618236" y="1647885"/>
            <a:ext cx="8993136" cy="5008538"/>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lang="en-GB" sz="2800" dirty="0" smtClean="0"/>
              <a:t>This summer: New strategy for the student organisation has been developed</a:t>
            </a:r>
          </a:p>
          <a:p>
            <a:r>
              <a:rPr lang="en-GB" sz="2800" dirty="0" smtClean="0"/>
              <a:t>Why: </a:t>
            </a:r>
          </a:p>
          <a:p>
            <a:pPr lvl="1"/>
            <a:r>
              <a:rPr lang="en-GB" sz="2200" dirty="0" smtClean="0"/>
              <a:t>To improve the organisation </a:t>
            </a:r>
            <a:r>
              <a:rPr lang="da-DK" sz="2200" dirty="0" smtClean="0"/>
              <a:t>and </a:t>
            </a:r>
            <a:r>
              <a:rPr lang="da-DK" sz="2200" dirty="0" err="1" smtClean="0"/>
              <a:t>its</a:t>
            </a:r>
            <a:r>
              <a:rPr lang="da-DK" sz="2200" dirty="0" smtClean="0"/>
              <a:t> brand</a:t>
            </a:r>
            <a:endParaRPr lang="en-GB" sz="2200" dirty="0" smtClean="0"/>
          </a:p>
          <a:p>
            <a:pPr lvl="1"/>
            <a:r>
              <a:rPr lang="en-GB" sz="2200" dirty="0"/>
              <a:t>M</a:t>
            </a:r>
            <a:r>
              <a:rPr lang="en-GB" sz="2200" dirty="0" smtClean="0"/>
              <a:t>ake it easier to be a volunteer </a:t>
            </a:r>
            <a:r>
              <a:rPr lang="mr-IN" sz="2200" dirty="0" smtClean="0"/>
              <a:t>–</a:t>
            </a:r>
            <a:r>
              <a:rPr lang="en-GB" sz="2200" dirty="0" smtClean="0"/>
              <a:t> clearly defined framework</a:t>
            </a:r>
          </a:p>
          <a:p>
            <a:pPr lvl="1"/>
            <a:r>
              <a:rPr lang="en-GB" sz="2200" dirty="0" smtClean="0"/>
              <a:t>Create better activities for the students at </a:t>
            </a:r>
            <a:r>
              <a:rPr lang="en-GB" sz="2200" dirty="0" err="1" smtClean="0"/>
              <a:t>Cphbusiness</a:t>
            </a:r>
            <a:endParaRPr lang="en-GB" sz="2200" dirty="0" smtClean="0"/>
          </a:p>
          <a:p>
            <a:r>
              <a:rPr lang="en-GB" sz="2800" dirty="0" smtClean="0"/>
              <a:t>Status: </a:t>
            </a:r>
          </a:p>
          <a:p>
            <a:pPr lvl="1"/>
            <a:r>
              <a:rPr lang="en-GB" sz="2200" dirty="0" smtClean="0"/>
              <a:t>We are still working on implementing the new structure of the organisation, </a:t>
            </a:r>
            <a:r>
              <a:rPr lang="en-GB" sz="2200" u="sng" dirty="0" smtClean="0"/>
              <a:t>BUT we have come a long way!</a:t>
            </a:r>
          </a:p>
        </p:txBody>
      </p:sp>
    </p:spTree>
    <p:extLst>
      <p:ext uri="{BB962C8B-B14F-4D97-AF65-F5344CB8AC3E}">
        <p14:creationId xmlns:p14="http://schemas.microsoft.com/office/powerpoint/2010/main" val="11102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3. The boards’ </a:t>
            </a:r>
            <a:r>
              <a:rPr lang="da-DK" dirty="0" err="1" smtClean="0"/>
              <a:t>report</a:t>
            </a:r>
            <a:endParaRPr lang="da-DK" dirty="0"/>
          </a:p>
        </p:txBody>
      </p:sp>
      <p:sp>
        <p:nvSpPr>
          <p:cNvPr id="3" name="Pladsholder til indhold 2"/>
          <p:cNvSpPr>
            <a:spLocks noGrp="1"/>
          </p:cNvSpPr>
          <p:nvPr>
            <p:ph sz="quarter" idx="12"/>
          </p:nvPr>
        </p:nvSpPr>
        <p:spPr>
          <a:xfrm>
            <a:off x="465836" y="1495485"/>
            <a:ext cx="8789988" cy="5008538"/>
          </a:xfrm>
        </p:spPr>
        <p:txBody>
          <a:bodyPr/>
          <a:lstStyle/>
          <a:p>
            <a:pPr marL="0" indent="0">
              <a:buNone/>
            </a:pPr>
            <a:r>
              <a:rPr lang="en-GB" dirty="0" smtClean="0"/>
              <a:t> </a:t>
            </a:r>
          </a:p>
        </p:txBody>
      </p:sp>
      <p:cxnSp>
        <p:nvCxnSpPr>
          <p:cNvPr id="6" name="Lige forbindelse 5"/>
          <p:cNvCxnSpPr/>
          <p:nvPr/>
        </p:nvCxnSpPr>
        <p:spPr>
          <a:xfrm>
            <a:off x="275388" y="297435"/>
            <a:ext cx="12700" cy="3248086"/>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cxnSp>
        <p:nvCxnSpPr>
          <p:cNvPr id="7" name="Lige forbindelse 6"/>
          <p:cNvCxnSpPr/>
          <p:nvPr/>
        </p:nvCxnSpPr>
        <p:spPr>
          <a:xfrm>
            <a:off x="254590" y="297435"/>
            <a:ext cx="6019800" cy="0"/>
          </a:xfrm>
          <a:prstGeom prst="line">
            <a:avLst/>
          </a:prstGeom>
          <a:ln w="38100" cmpd="sng">
            <a:solidFill>
              <a:srgbClr val="750D24"/>
            </a:solidFill>
          </a:ln>
        </p:spPr>
        <p:style>
          <a:lnRef idx="2">
            <a:schemeClr val="accent1"/>
          </a:lnRef>
          <a:fillRef idx="0">
            <a:schemeClr val="accent1"/>
          </a:fillRef>
          <a:effectRef idx="1">
            <a:schemeClr val="accent1"/>
          </a:effectRef>
          <a:fontRef idx="minor">
            <a:schemeClr val="tx1"/>
          </a:fontRef>
        </p:style>
      </p:cxnSp>
      <p:sp>
        <p:nvSpPr>
          <p:cNvPr id="4" name="Rektangel 3"/>
          <p:cNvSpPr/>
          <p:nvPr/>
        </p:nvSpPr>
        <p:spPr>
          <a:xfrm>
            <a:off x="0" y="6836768"/>
            <a:ext cx="9956050" cy="632989"/>
          </a:xfrm>
          <a:prstGeom prst="rect">
            <a:avLst/>
          </a:prstGeom>
          <a:solidFill>
            <a:srgbClr val="750D24"/>
          </a:solidFill>
          <a:ln>
            <a:solidFill>
              <a:srgbClr val="750D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ladsholder til indhold 2"/>
          <p:cNvSpPr txBox="1">
            <a:spLocks/>
          </p:cNvSpPr>
          <p:nvPr/>
        </p:nvSpPr>
        <p:spPr>
          <a:xfrm>
            <a:off x="618236" y="1647885"/>
            <a:ext cx="8993136" cy="5008538"/>
          </a:xfrm>
          <a:prstGeom prst="rect">
            <a:avLst/>
          </a:prstGeom>
        </p:spPr>
        <p:txBody>
          <a:bodyPr/>
          <a:lstStyle>
            <a:lvl1pPr marL="372664" indent="-372664" algn="l" defTabSz="496885" rtl="0" eaLnBrk="1" latinLnBrk="0" hangingPunct="1">
              <a:spcBef>
                <a:spcPct val="20000"/>
              </a:spcBef>
              <a:buClr>
                <a:srgbClr val="9F1132"/>
              </a:buClr>
              <a:buFont typeface="Wingdings" charset="2"/>
              <a:buChar char="§"/>
              <a:defRPr sz="2600" kern="1200">
                <a:solidFill>
                  <a:srgbClr val="00163B"/>
                </a:solidFill>
                <a:latin typeface="Verdana"/>
                <a:ea typeface="+mn-ea"/>
                <a:cs typeface="Verdana"/>
              </a:defRPr>
            </a:lvl1pPr>
            <a:lvl2pPr marL="807438" indent="-310553"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2pPr>
            <a:lvl3pPr marL="124221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3pPr>
            <a:lvl4pPr marL="1739097"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4pPr>
            <a:lvl5pPr marL="2235982" indent="-248442" algn="l" defTabSz="496885" rtl="0" eaLnBrk="1" latinLnBrk="0" hangingPunct="1">
              <a:spcBef>
                <a:spcPct val="20000"/>
              </a:spcBef>
              <a:buClr>
                <a:srgbClr val="9F1132"/>
              </a:buClr>
              <a:buFont typeface="Wingdings" charset="2"/>
              <a:buChar char="§"/>
              <a:defRPr sz="2000" kern="1200">
                <a:solidFill>
                  <a:srgbClr val="00163B"/>
                </a:solidFill>
                <a:latin typeface="Verdana"/>
                <a:ea typeface="+mn-ea"/>
                <a:cs typeface="Verdana"/>
              </a:defRPr>
            </a:lvl5pPr>
            <a:lvl6pPr marL="2732867" indent="-248442" algn="l" defTabSz="496885" rtl="0" eaLnBrk="1" latinLnBrk="0" hangingPunct="1">
              <a:spcBef>
                <a:spcPct val="20000"/>
              </a:spcBef>
              <a:buFont typeface="Arial"/>
              <a:buChar char="•"/>
              <a:defRPr sz="2200" kern="1200">
                <a:solidFill>
                  <a:schemeClr val="tx1"/>
                </a:solidFill>
                <a:latin typeface="+mn-lt"/>
                <a:ea typeface="+mn-ea"/>
                <a:cs typeface="+mn-cs"/>
              </a:defRPr>
            </a:lvl6pPr>
            <a:lvl7pPr marL="3229752" indent="-248442" algn="l" defTabSz="496885" rtl="0" eaLnBrk="1" latinLnBrk="0" hangingPunct="1">
              <a:spcBef>
                <a:spcPct val="20000"/>
              </a:spcBef>
              <a:buFont typeface="Arial"/>
              <a:buChar char="•"/>
              <a:defRPr sz="2200" kern="1200">
                <a:solidFill>
                  <a:schemeClr val="tx1"/>
                </a:solidFill>
                <a:latin typeface="+mn-lt"/>
                <a:ea typeface="+mn-ea"/>
                <a:cs typeface="+mn-cs"/>
              </a:defRPr>
            </a:lvl7pPr>
            <a:lvl8pPr marL="3726637" indent="-248442" algn="l" defTabSz="496885" rtl="0" eaLnBrk="1" latinLnBrk="0" hangingPunct="1">
              <a:spcBef>
                <a:spcPct val="20000"/>
              </a:spcBef>
              <a:buFont typeface="Arial"/>
              <a:buChar char="•"/>
              <a:defRPr sz="2200" kern="1200">
                <a:solidFill>
                  <a:schemeClr val="tx1"/>
                </a:solidFill>
                <a:latin typeface="+mn-lt"/>
                <a:ea typeface="+mn-ea"/>
                <a:cs typeface="+mn-cs"/>
              </a:defRPr>
            </a:lvl8pPr>
            <a:lvl9pPr marL="4223522" indent="-248442" algn="l" defTabSz="496885" rtl="0" eaLnBrk="1" latinLnBrk="0" hangingPunct="1">
              <a:spcBef>
                <a:spcPct val="20000"/>
              </a:spcBef>
              <a:buFont typeface="Arial"/>
              <a:buChar char="•"/>
              <a:defRPr sz="2200" kern="1200">
                <a:solidFill>
                  <a:schemeClr val="tx1"/>
                </a:solidFill>
                <a:latin typeface="+mn-lt"/>
                <a:ea typeface="+mn-ea"/>
                <a:cs typeface="+mn-cs"/>
              </a:defRPr>
            </a:lvl9pPr>
          </a:lstStyle>
          <a:p>
            <a:r>
              <a:rPr lang="en-GB" sz="2800" dirty="0" smtClean="0"/>
              <a:t>Goodbye to old members and hello to new ones</a:t>
            </a:r>
          </a:p>
          <a:p>
            <a:r>
              <a:rPr lang="en-GB" sz="2800" dirty="0" smtClean="0"/>
              <a:t>Projects instead of departments</a:t>
            </a:r>
          </a:p>
          <a:p>
            <a:pPr lvl="1"/>
            <a:r>
              <a:rPr lang="en-GB" sz="2200" dirty="0" smtClean="0"/>
              <a:t>Projects manage themselves in every step</a:t>
            </a:r>
          </a:p>
          <a:p>
            <a:r>
              <a:rPr lang="en-GB" sz="2800" dirty="0" smtClean="0"/>
              <a:t>Functions instead of “Heads of department”</a:t>
            </a:r>
          </a:p>
          <a:p>
            <a:pPr lvl="1"/>
            <a:r>
              <a:rPr lang="en-GB" sz="2200" dirty="0" smtClean="0"/>
              <a:t>Manage the organisation and helps out the projects</a:t>
            </a:r>
          </a:p>
          <a:p>
            <a:pPr lvl="1"/>
            <a:r>
              <a:rPr lang="en-GB" sz="2200" dirty="0"/>
              <a:t>F</a:t>
            </a:r>
            <a:r>
              <a:rPr lang="en-GB" sz="2200" dirty="0" smtClean="0"/>
              <a:t>unctions: HR, Finance, Student political, Communication, Presidency and Bar</a:t>
            </a:r>
          </a:p>
          <a:p>
            <a:r>
              <a:rPr lang="en-GB" sz="2800" dirty="0" smtClean="0"/>
              <a:t>Weekly workshops</a:t>
            </a:r>
          </a:p>
          <a:p>
            <a:r>
              <a:rPr lang="en-GB" sz="2800" dirty="0" smtClean="0"/>
              <a:t>Joint Status meetings for all volunteers</a:t>
            </a:r>
          </a:p>
          <a:p>
            <a:pPr lvl="1"/>
            <a:endParaRPr lang="en-GB" dirty="0" smtClean="0"/>
          </a:p>
          <a:p>
            <a:pPr marL="0" indent="0">
              <a:buFont typeface="Wingdings" charset="2"/>
              <a:buNone/>
            </a:pPr>
            <a:r>
              <a:rPr lang="en-GB" dirty="0" smtClean="0"/>
              <a:t> </a:t>
            </a:r>
          </a:p>
        </p:txBody>
      </p:sp>
    </p:spTree>
    <p:extLst>
      <p:ext uri="{BB962C8B-B14F-4D97-AF65-F5344CB8AC3E}">
        <p14:creationId xmlns:p14="http://schemas.microsoft.com/office/powerpoint/2010/main" val="70498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Cphbusiness Students 2014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Cphbusiness Students 2014 Template.potx</Template>
  <TotalTime>1913</TotalTime>
  <Words>1450</Words>
  <Application>Microsoft Office PowerPoint</Application>
  <PresentationFormat>Brugerdefineret</PresentationFormat>
  <Paragraphs>328</Paragraphs>
  <Slides>41</Slides>
  <Notes>0</Notes>
  <HiddenSlides>0</HiddenSlides>
  <MMClips>0</MMClips>
  <ScaleCrop>false</ScaleCrop>
  <HeadingPairs>
    <vt:vector size="4" baseType="variant">
      <vt:variant>
        <vt:lpstr>Tema</vt:lpstr>
      </vt:variant>
      <vt:variant>
        <vt:i4>1</vt:i4>
      </vt:variant>
      <vt:variant>
        <vt:lpstr>Diastitler</vt:lpstr>
      </vt:variant>
      <vt:variant>
        <vt:i4>41</vt:i4>
      </vt:variant>
    </vt:vector>
  </HeadingPairs>
  <TitlesOfParts>
    <vt:vector size="42" baseType="lpstr">
      <vt:lpstr>Cphbusiness Students 2014 Template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CPH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Ove Christensen</dc:creator>
  <cp:lastModifiedBy>Sabrina Vogt</cp:lastModifiedBy>
  <cp:revision>118</cp:revision>
  <dcterms:created xsi:type="dcterms:W3CDTF">2013-08-30T11:58:37Z</dcterms:created>
  <dcterms:modified xsi:type="dcterms:W3CDTF">2017-12-12T08:56:13Z</dcterms:modified>
</cp:coreProperties>
</file>