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87" r:id="rId2"/>
    <p:sldId id="298" r:id="rId3"/>
    <p:sldId id="290" r:id="rId4"/>
    <p:sldId id="346" r:id="rId5"/>
    <p:sldId id="326" r:id="rId6"/>
    <p:sldId id="360" r:id="rId7"/>
    <p:sldId id="365" r:id="rId8"/>
    <p:sldId id="367" r:id="rId9"/>
    <p:sldId id="366" r:id="rId10"/>
    <p:sldId id="351" r:id="rId11"/>
    <p:sldId id="352" r:id="rId12"/>
    <p:sldId id="353" r:id="rId13"/>
    <p:sldId id="337" r:id="rId14"/>
    <p:sldId id="354" r:id="rId15"/>
    <p:sldId id="355" r:id="rId16"/>
    <p:sldId id="356" r:id="rId17"/>
    <p:sldId id="358" r:id="rId18"/>
    <p:sldId id="359" r:id="rId19"/>
    <p:sldId id="335" r:id="rId20"/>
    <p:sldId id="334" r:id="rId21"/>
    <p:sldId id="349" r:id="rId22"/>
    <p:sldId id="350" r:id="rId23"/>
    <p:sldId id="362" r:id="rId24"/>
    <p:sldId id="363" r:id="rId25"/>
    <p:sldId id="364" r:id="rId26"/>
    <p:sldId id="338" r:id="rId27"/>
    <p:sldId id="342" r:id="rId28"/>
  </p:sldIdLst>
  <p:sldSz cx="9939338" cy="7451725"/>
  <p:notesSz cx="6858000" cy="9144000"/>
  <p:defaultTextStyle>
    <a:defPPr>
      <a:defRPr lang="en-US"/>
    </a:defPPr>
    <a:lvl1pPr marL="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688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377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065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8754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442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131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7819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7508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47">
          <p15:clr>
            <a:srgbClr val="A4A3A4"/>
          </p15:clr>
        </p15:guide>
        <p15:guide id="2" pos="31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8C0026"/>
    <a:srgbClr val="00163B"/>
    <a:srgbClr val="404040"/>
    <a:srgbClr val="385C7F"/>
    <a:srgbClr val="750D24"/>
    <a:srgbClr val="9F1132"/>
    <a:srgbClr val="FBB04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96" autoAdjust="0"/>
    <p:restoredTop sz="99855" autoAdjust="0"/>
  </p:normalViewPr>
  <p:slideViewPr>
    <p:cSldViewPr snapToGrid="0" snapToObjects="1">
      <p:cViewPr>
        <p:scale>
          <a:sx n="107" d="100"/>
          <a:sy n="107" d="100"/>
        </p:scale>
        <p:origin x="-806" y="408"/>
      </p:cViewPr>
      <p:guideLst>
        <p:guide orient="horz" pos="2347"/>
        <p:guide pos="31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9" d="100"/>
          <a:sy n="119" d="100"/>
        </p:scale>
        <p:origin x="-441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F9727-4AA7-4743-9E28-A2B95FCC3144}" type="datetimeFigureOut">
              <a:rPr lang="da-DK" smtClean="0"/>
              <a:t>12-12-2017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43F94-92DC-C74B-A479-4532430A417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9996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31977-F3AE-124F-A9C2-5BDDEAC30434}" type="datetimeFigureOut">
              <a:rPr lang="da-DK" smtClean="0"/>
              <a:t>12-12-2017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89EEE-E56A-E44A-87BD-FA2239BC982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2832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21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8160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 smtClean="0"/>
              <a:t>Skriv titel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8789988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 smtClean="0"/>
              <a:t>Klik</a:t>
            </a:r>
            <a:r>
              <a:rPr lang="en-US" dirty="0" smtClean="0"/>
              <a:t> for at </a:t>
            </a:r>
            <a:r>
              <a:rPr lang="en-US" dirty="0" err="1" smtClean="0"/>
              <a:t>redigere</a:t>
            </a:r>
            <a:r>
              <a:rPr lang="en-US" dirty="0" smtClean="0"/>
              <a:t> </a:t>
            </a:r>
            <a:r>
              <a:rPr lang="en-US" dirty="0" err="1" smtClean="0"/>
              <a:t>teksttypografierne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masteren</a:t>
            </a:r>
            <a:endParaRPr lang="en-US" dirty="0" smtClean="0"/>
          </a:p>
          <a:p>
            <a:pPr lvl="1"/>
            <a:r>
              <a:rPr lang="en-US" dirty="0" err="1" smtClean="0"/>
              <a:t>Andet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Tredje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Fjerde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Femte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008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 smtClean="0"/>
              <a:t>Klik</a:t>
            </a:r>
            <a:r>
              <a:rPr lang="en-US" dirty="0" smtClean="0"/>
              <a:t> for at </a:t>
            </a:r>
            <a:r>
              <a:rPr lang="en-US" dirty="0" err="1" smtClean="0"/>
              <a:t>redigere</a:t>
            </a:r>
            <a:r>
              <a:rPr lang="en-US" dirty="0" smtClean="0"/>
              <a:t> </a:t>
            </a:r>
            <a:r>
              <a:rPr lang="en-US" dirty="0" err="1" smtClean="0"/>
              <a:t>teksttypografierne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masteren</a:t>
            </a:r>
            <a:endParaRPr lang="en-US" dirty="0" smtClean="0"/>
          </a:p>
          <a:p>
            <a:pPr lvl="1"/>
            <a:r>
              <a:rPr lang="en-US" dirty="0" err="1" smtClean="0"/>
              <a:t>Andet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Tredje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Fjerde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Femte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da-DK" dirty="0"/>
          </a:p>
        </p:txBody>
      </p:sp>
      <p:sp>
        <p:nvSpPr>
          <p:cNvPr id="11" name="Pladsholder til indhold 4"/>
          <p:cNvSpPr>
            <a:spLocks noGrp="1"/>
          </p:cNvSpPr>
          <p:nvPr>
            <p:ph sz="quarter" idx="13"/>
          </p:nvPr>
        </p:nvSpPr>
        <p:spPr>
          <a:xfrm>
            <a:off x="4988724" y="230158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 smtClean="0"/>
              <a:t>Klik</a:t>
            </a:r>
            <a:r>
              <a:rPr lang="en-US" dirty="0" smtClean="0"/>
              <a:t> for at </a:t>
            </a:r>
            <a:r>
              <a:rPr lang="en-US" dirty="0" err="1" smtClean="0"/>
              <a:t>redigere</a:t>
            </a:r>
            <a:r>
              <a:rPr lang="en-US" dirty="0" smtClean="0"/>
              <a:t> </a:t>
            </a:r>
            <a:r>
              <a:rPr lang="en-US" dirty="0" err="1" smtClean="0"/>
              <a:t>teksttypografierne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masteren</a:t>
            </a:r>
            <a:endParaRPr lang="en-US" dirty="0" smtClean="0"/>
          </a:p>
          <a:p>
            <a:pPr lvl="1"/>
            <a:r>
              <a:rPr lang="en-US" dirty="0" err="1" smtClean="0"/>
              <a:t>Andet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Tredje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Fjerde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Femte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da-DK" dirty="0"/>
          </a:p>
        </p:txBody>
      </p:sp>
      <p:sp>
        <p:nvSpPr>
          <p:cNvPr id="12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 smtClean="0"/>
              <a:t>Skriv titel</a:t>
            </a:r>
            <a:endParaRPr lang="da-D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54735" y="2205353"/>
            <a:ext cx="4333832" cy="695149"/>
          </a:xfrm>
          <a:prstGeom prst="rect">
            <a:avLst/>
          </a:prstGeom>
        </p:spPr>
        <p:txBody>
          <a:bodyPr lIns="99377" tIns="49688" rIns="99377" bIns="49688" anchor="b"/>
          <a:lstStyle>
            <a:lvl1pPr marL="0" indent="0">
              <a:buNone/>
              <a:defRPr sz="2600" b="1"/>
            </a:lvl1pPr>
            <a:lvl2pPr marL="496885" indent="0">
              <a:buNone/>
              <a:defRPr sz="2200" b="1"/>
            </a:lvl2pPr>
            <a:lvl3pPr marL="993770" indent="0">
              <a:buNone/>
              <a:defRPr sz="2000" b="1"/>
            </a:lvl3pPr>
            <a:lvl4pPr marL="1490655" indent="0">
              <a:buNone/>
              <a:defRPr sz="1700" b="1"/>
            </a:lvl4pPr>
            <a:lvl5pPr marL="1987540" indent="0">
              <a:buNone/>
              <a:defRPr sz="1700" b="1"/>
            </a:lvl5pPr>
            <a:lvl6pPr marL="2484425" indent="0">
              <a:buNone/>
              <a:defRPr sz="1700" b="1"/>
            </a:lvl6pPr>
            <a:lvl7pPr marL="2981310" indent="0">
              <a:buNone/>
              <a:defRPr sz="1700" b="1"/>
            </a:lvl7pPr>
            <a:lvl8pPr marL="3478195" indent="0">
              <a:buNone/>
              <a:defRPr sz="1700" b="1"/>
            </a:lvl8pPr>
            <a:lvl9pPr marL="3975080" indent="0">
              <a:buNone/>
              <a:defRPr sz="1700" b="1"/>
            </a:lvl9pPr>
          </a:lstStyle>
          <a:p>
            <a:pPr lvl="0"/>
            <a:r>
              <a:rPr lang="en-US" smtClean="0"/>
              <a:t>Klik for at redigere teksttypografierne i masteren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5049047" y="2205353"/>
            <a:ext cx="4295678" cy="695149"/>
          </a:xfrm>
          <a:prstGeom prst="rect">
            <a:avLst/>
          </a:prstGeom>
        </p:spPr>
        <p:txBody>
          <a:bodyPr lIns="99377" tIns="49688" rIns="99377" bIns="49688" anchor="b"/>
          <a:lstStyle>
            <a:lvl1pPr marL="0" indent="0">
              <a:buNone/>
              <a:defRPr sz="2600" b="1"/>
            </a:lvl1pPr>
            <a:lvl2pPr marL="496885" indent="0">
              <a:buNone/>
              <a:defRPr sz="2200" b="1"/>
            </a:lvl2pPr>
            <a:lvl3pPr marL="993770" indent="0">
              <a:buNone/>
              <a:defRPr sz="2000" b="1"/>
            </a:lvl3pPr>
            <a:lvl4pPr marL="1490655" indent="0">
              <a:buNone/>
              <a:defRPr sz="1700" b="1"/>
            </a:lvl4pPr>
            <a:lvl5pPr marL="1987540" indent="0">
              <a:buNone/>
              <a:defRPr sz="1700" b="1"/>
            </a:lvl5pPr>
            <a:lvl6pPr marL="2484425" indent="0">
              <a:buNone/>
              <a:defRPr sz="1700" b="1"/>
            </a:lvl6pPr>
            <a:lvl7pPr marL="2981310" indent="0">
              <a:buNone/>
              <a:defRPr sz="1700" b="1"/>
            </a:lvl7pPr>
            <a:lvl8pPr marL="3478195" indent="0">
              <a:buNone/>
              <a:defRPr sz="1700" b="1"/>
            </a:lvl8pPr>
            <a:lvl9pPr marL="3975080" indent="0">
              <a:buNone/>
              <a:defRPr sz="1700" b="1"/>
            </a:lvl9pPr>
          </a:lstStyle>
          <a:p>
            <a:pPr lvl="0"/>
            <a:r>
              <a:rPr lang="en-US" smtClean="0"/>
              <a:t>Klik for at redigere teksttypografierne i masteren</a:t>
            </a:r>
          </a:p>
        </p:txBody>
      </p:sp>
      <p:sp>
        <p:nvSpPr>
          <p:cNvPr id="9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 smtClean="0"/>
              <a:t>Klik</a:t>
            </a:r>
            <a:r>
              <a:rPr lang="en-US" dirty="0" smtClean="0"/>
              <a:t> for at </a:t>
            </a:r>
            <a:r>
              <a:rPr lang="en-US" dirty="0" err="1" smtClean="0"/>
              <a:t>redigere</a:t>
            </a:r>
            <a:r>
              <a:rPr lang="en-US" dirty="0" smtClean="0"/>
              <a:t> </a:t>
            </a:r>
            <a:r>
              <a:rPr lang="en-US" dirty="0" err="1" smtClean="0"/>
              <a:t>teksttypografierne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masteren</a:t>
            </a:r>
            <a:endParaRPr lang="en-US" dirty="0" smtClean="0"/>
          </a:p>
          <a:p>
            <a:pPr lvl="1"/>
            <a:r>
              <a:rPr lang="en-US" dirty="0" err="1" smtClean="0"/>
              <a:t>Andet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Tredje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Fjerde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Femte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da-DK" dirty="0"/>
          </a:p>
        </p:txBody>
      </p:sp>
      <p:sp>
        <p:nvSpPr>
          <p:cNvPr id="11" name="Pladsholder til indhold 4"/>
          <p:cNvSpPr>
            <a:spLocks noGrp="1"/>
          </p:cNvSpPr>
          <p:nvPr>
            <p:ph sz="quarter" idx="13"/>
          </p:nvPr>
        </p:nvSpPr>
        <p:spPr>
          <a:xfrm>
            <a:off x="4988724" y="230158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 smtClean="0"/>
              <a:t>Klik</a:t>
            </a:r>
            <a:r>
              <a:rPr lang="en-US" dirty="0" smtClean="0"/>
              <a:t> for at </a:t>
            </a:r>
            <a:r>
              <a:rPr lang="en-US" dirty="0" err="1" smtClean="0"/>
              <a:t>redigere</a:t>
            </a:r>
            <a:r>
              <a:rPr lang="en-US" dirty="0" smtClean="0"/>
              <a:t> </a:t>
            </a:r>
            <a:r>
              <a:rPr lang="en-US" dirty="0" err="1" smtClean="0"/>
              <a:t>teksttypografierne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masteren</a:t>
            </a:r>
            <a:endParaRPr lang="en-US" dirty="0" smtClean="0"/>
          </a:p>
          <a:p>
            <a:pPr lvl="1"/>
            <a:r>
              <a:rPr lang="en-US" dirty="0" err="1" smtClean="0"/>
              <a:t>Andet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Tredje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Fjerde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Femte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da-DK" dirty="0"/>
          </a:p>
        </p:txBody>
      </p:sp>
      <p:sp>
        <p:nvSpPr>
          <p:cNvPr id="12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 smtClean="0"/>
              <a:t>Skriv titel</a:t>
            </a:r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8180" y="5216207"/>
            <a:ext cx="5963603" cy="615803"/>
          </a:xfrm>
          <a:prstGeom prst="rect">
            <a:avLst/>
          </a:prstGeom>
        </p:spPr>
        <p:txBody>
          <a:bodyPr lIns="99377" tIns="49688" rIns="99377" bIns="49688" anchor="b"/>
          <a:lstStyle>
            <a:lvl1pPr algn="l">
              <a:defRPr sz="2600" b="1">
                <a:solidFill>
                  <a:srgbClr val="9F1132"/>
                </a:solidFill>
              </a:defRPr>
            </a:lvl1pPr>
          </a:lstStyle>
          <a:p>
            <a:r>
              <a:rPr lang="en-US" smtClean="0"/>
              <a:t>Klik for at redigere i masteren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948180" y="810705"/>
            <a:ext cx="5963603" cy="4326155"/>
          </a:xfrm>
          <a:prstGeom prst="rect">
            <a:avLst/>
          </a:prstGeom>
        </p:spPr>
        <p:txBody>
          <a:bodyPr lIns="99377" tIns="49688" rIns="99377" bIns="49688"/>
          <a:lstStyle>
            <a:lvl1pPr marL="0" indent="0">
              <a:buNone/>
              <a:defRPr sz="3500"/>
            </a:lvl1pPr>
            <a:lvl2pPr marL="496885" indent="0">
              <a:buNone/>
              <a:defRPr sz="3000"/>
            </a:lvl2pPr>
            <a:lvl3pPr marL="993770" indent="0">
              <a:buNone/>
              <a:defRPr sz="2600"/>
            </a:lvl3pPr>
            <a:lvl4pPr marL="1490655" indent="0">
              <a:buNone/>
              <a:defRPr sz="2200"/>
            </a:lvl4pPr>
            <a:lvl5pPr marL="1987540" indent="0">
              <a:buNone/>
              <a:defRPr sz="2200"/>
            </a:lvl5pPr>
            <a:lvl6pPr marL="2484425" indent="0">
              <a:buNone/>
              <a:defRPr sz="2200"/>
            </a:lvl6pPr>
            <a:lvl7pPr marL="2981310" indent="0">
              <a:buNone/>
              <a:defRPr sz="2200"/>
            </a:lvl7pPr>
            <a:lvl8pPr marL="3478195" indent="0">
              <a:buNone/>
              <a:defRPr sz="2200"/>
            </a:lvl8pPr>
            <a:lvl9pPr marL="3975080" indent="0">
              <a:buNone/>
              <a:defRPr sz="2200"/>
            </a:lvl9pPr>
          </a:lstStyle>
          <a:p>
            <a:r>
              <a:rPr lang="en-US" dirty="0" err="1" smtClean="0"/>
              <a:t>Træk</a:t>
            </a:r>
            <a:r>
              <a:rPr lang="en-US" dirty="0" smtClean="0"/>
              <a:t> </a:t>
            </a:r>
            <a:r>
              <a:rPr lang="en-US" dirty="0" err="1" smtClean="0"/>
              <a:t>billede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pladsholder</a:t>
            </a:r>
            <a:r>
              <a:rPr lang="en-US" dirty="0" smtClean="0"/>
              <a:t>, </a:t>
            </a:r>
            <a:r>
              <a:rPr lang="en-US" dirty="0" err="1" smtClean="0"/>
              <a:t>eller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symbol for at </a:t>
            </a:r>
            <a:r>
              <a:rPr lang="en-US" dirty="0" err="1" smtClean="0"/>
              <a:t>tilføje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948180" y="5832010"/>
            <a:ext cx="5963603" cy="874542"/>
          </a:xfrm>
          <a:prstGeom prst="rect">
            <a:avLst/>
          </a:prstGeom>
        </p:spPr>
        <p:txBody>
          <a:bodyPr lIns="99377" tIns="49688" rIns="99377" bIns="49688"/>
          <a:lstStyle>
            <a:lvl1pPr marL="0" indent="0">
              <a:buNone/>
              <a:defRPr sz="2000"/>
            </a:lvl1pPr>
            <a:lvl2pPr marL="496885" indent="0">
              <a:buNone/>
              <a:defRPr sz="1300"/>
            </a:lvl2pPr>
            <a:lvl3pPr marL="993770" indent="0">
              <a:buNone/>
              <a:defRPr sz="1100"/>
            </a:lvl3pPr>
            <a:lvl4pPr marL="1490655" indent="0">
              <a:buNone/>
              <a:defRPr sz="1000"/>
            </a:lvl4pPr>
            <a:lvl5pPr marL="1987540" indent="0">
              <a:buNone/>
              <a:defRPr sz="1000"/>
            </a:lvl5pPr>
            <a:lvl6pPr marL="2484425" indent="0">
              <a:buNone/>
              <a:defRPr sz="1000"/>
            </a:lvl6pPr>
            <a:lvl7pPr marL="2981310" indent="0">
              <a:buNone/>
              <a:defRPr sz="1000"/>
            </a:lvl7pPr>
            <a:lvl8pPr marL="3478195" indent="0">
              <a:buNone/>
              <a:defRPr sz="1000"/>
            </a:lvl8pPr>
            <a:lvl9pPr marL="3975080" indent="0">
              <a:buNone/>
              <a:defRPr sz="1000"/>
            </a:lvl9pPr>
          </a:lstStyle>
          <a:p>
            <a:pPr lvl="0"/>
            <a:r>
              <a:rPr lang="en-US" smtClean="0"/>
              <a:t>Klik for at redigere teksttypografierne i masteren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CPHbusiness_Students_RGB_1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139" y="263523"/>
            <a:ext cx="925178" cy="225811"/>
          </a:xfrm>
          <a:prstGeom prst="rect">
            <a:avLst/>
          </a:prstGeom>
        </p:spPr>
      </p:pic>
      <p:cxnSp>
        <p:nvCxnSpPr>
          <p:cNvPr id="6" name="Lige forbindelse 5"/>
          <p:cNvCxnSpPr/>
          <p:nvPr userDrawn="1"/>
        </p:nvCxnSpPr>
        <p:spPr>
          <a:xfrm>
            <a:off x="0" y="609600"/>
            <a:ext cx="9939338" cy="0"/>
          </a:xfrm>
          <a:prstGeom prst="line">
            <a:avLst/>
          </a:prstGeom>
          <a:ln w="127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Lige forbindelse 7"/>
          <p:cNvCxnSpPr/>
          <p:nvPr userDrawn="1"/>
        </p:nvCxnSpPr>
        <p:spPr>
          <a:xfrm>
            <a:off x="0" y="40792"/>
            <a:ext cx="9939338" cy="0"/>
          </a:xfrm>
          <a:prstGeom prst="line">
            <a:avLst/>
          </a:prstGeom>
          <a:ln w="762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/>
          <p:cNvCxnSpPr/>
          <p:nvPr userDrawn="1"/>
        </p:nvCxnSpPr>
        <p:spPr>
          <a:xfrm>
            <a:off x="0" y="7417138"/>
            <a:ext cx="9939338" cy="0"/>
          </a:xfrm>
          <a:prstGeom prst="line">
            <a:avLst/>
          </a:prstGeom>
          <a:ln w="762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53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6" r:id="rId2"/>
    <p:sldLayoutId id="2147483653" r:id="rId3"/>
    <p:sldLayoutId id="2147483654" r:id="rId4"/>
    <p:sldLayoutId id="2147483655" r:id="rId5"/>
  </p:sldLayoutIdLst>
  <p:timing>
    <p:tnLst>
      <p:par>
        <p:cTn id="1" dur="indefinite" restart="never" nodeType="tmRoot"/>
      </p:par>
    </p:tnLst>
  </p:timing>
  <p:txStyles>
    <p:titleStyle>
      <a:lvl1pPr algn="l" defTabSz="496885" rtl="0" eaLnBrk="1" latinLnBrk="0" hangingPunct="1">
        <a:spcBef>
          <a:spcPct val="0"/>
        </a:spcBef>
        <a:buNone/>
        <a:defRPr sz="3600" kern="1200">
          <a:solidFill>
            <a:srgbClr val="FBB040"/>
          </a:solidFill>
          <a:latin typeface="Verdana"/>
          <a:ea typeface="+mj-ea"/>
          <a:cs typeface="Verdana"/>
        </a:defRPr>
      </a:lvl1pPr>
    </p:titleStyle>
    <p:bodyStyle>
      <a:lvl1pPr marL="372664" indent="-372664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1pPr>
      <a:lvl2pPr marL="807438" indent="-310553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2pPr>
      <a:lvl3pPr marL="1242212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3pPr>
      <a:lvl4pPr marL="1739097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4pPr>
      <a:lvl5pPr marL="2235982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5pPr>
      <a:lvl6pPr marL="2732867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9752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6637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23522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88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377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065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754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442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131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819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508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10" name="Ellipse 9"/>
          <p:cNvSpPr/>
          <p:nvPr/>
        </p:nvSpPr>
        <p:spPr>
          <a:xfrm>
            <a:off x="259197" y="2323356"/>
            <a:ext cx="4110921" cy="4079582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701944" y="2588821"/>
            <a:ext cx="3723601" cy="372360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587630" y="3679232"/>
            <a:ext cx="74935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 smtClean="0">
                <a:solidFill>
                  <a:schemeClr val="bg1"/>
                </a:solidFill>
                <a:latin typeface="Verdana"/>
                <a:cs typeface="Verdana"/>
              </a:rPr>
              <a:t>24th Board meeting</a:t>
            </a:r>
          </a:p>
          <a:p>
            <a:r>
              <a:rPr lang="da-DK" sz="4000" dirty="0" err="1" smtClean="0">
                <a:solidFill>
                  <a:schemeClr val="bg1"/>
                </a:solidFill>
                <a:latin typeface="Verdana"/>
                <a:cs typeface="Verdana"/>
              </a:rPr>
              <a:t>Cphbusiness</a:t>
            </a:r>
            <a:r>
              <a:rPr lang="da-DK" sz="4000" dirty="0" smtClean="0">
                <a:solidFill>
                  <a:schemeClr val="bg1"/>
                </a:solidFill>
                <a:latin typeface="Verdana"/>
                <a:cs typeface="Verdana"/>
              </a:rPr>
              <a:t> Students</a:t>
            </a:r>
          </a:p>
        </p:txBody>
      </p:sp>
      <p:sp>
        <p:nvSpPr>
          <p:cNvPr id="13" name="Tekstfelt 12"/>
          <p:cNvSpPr txBox="1"/>
          <p:nvPr/>
        </p:nvSpPr>
        <p:spPr>
          <a:xfrm>
            <a:off x="688769" y="5002671"/>
            <a:ext cx="4478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800" smtClean="0">
                <a:solidFill>
                  <a:schemeClr val="bg1"/>
                </a:solidFill>
                <a:latin typeface="Verdana"/>
                <a:cs typeface="Verdana"/>
              </a:rPr>
              <a:t>30 </a:t>
            </a:r>
            <a:r>
              <a:rPr lang="da-DK" sz="1800" dirty="0" err="1" smtClean="0">
                <a:solidFill>
                  <a:schemeClr val="bg1"/>
                </a:solidFill>
                <a:latin typeface="Verdana"/>
                <a:cs typeface="Verdana"/>
              </a:rPr>
              <a:t>October</a:t>
            </a:r>
            <a:r>
              <a:rPr lang="da-DK" sz="1800" dirty="0" smtClean="0">
                <a:solidFill>
                  <a:schemeClr val="bg1"/>
                </a:solidFill>
                <a:latin typeface="Verdana"/>
                <a:cs typeface="Verdana"/>
              </a:rPr>
              <a:t> 2017</a:t>
            </a:r>
            <a:endParaRPr lang="da-DK" sz="18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07304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da-DK" b="1" dirty="0" smtClean="0">
                <a:solidFill>
                  <a:srgbClr val="8C0026"/>
                </a:solidFill>
              </a:rPr>
              <a:t>Board </a:t>
            </a:r>
            <a:r>
              <a:rPr lang="da-DK" b="1" dirty="0" err="1" smtClean="0">
                <a:solidFill>
                  <a:srgbClr val="8C0026"/>
                </a:solidFill>
              </a:rPr>
              <a:t>members</a:t>
            </a:r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1888177"/>
            <a:ext cx="8708018" cy="4851203"/>
          </a:xfrm>
        </p:spPr>
        <p:txBody>
          <a:bodyPr/>
          <a:lstStyle/>
          <a:p>
            <a:pPr marL="0" lvl="1" indent="0">
              <a:buNone/>
            </a:pP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The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following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board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members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want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to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be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voted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off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the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board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:</a:t>
            </a:r>
          </a:p>
          <a:p>
            <a:pPr marL="891974" lvl="2" indent="-457200"/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Bartlomiej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Gozdek</a:t>
            </a:r>
            <a:endParaRPr lang="da-DK" sz="2800" dirty="0" smtClean="0">
              <a:solidFill>
                <a:srgbClr val="00163B"/>
              </a:solidFill>
              <a:sym typeface="Wingdings"/>
            </a:endParaRPr>
          </a:p>
          <a:p>
            <a:pPr marL="891974" lvl="2" indent="-457200"/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Sebastian Pilgaard</a:t>
            </a:r>
          </a:p>
          <a:p>
            <a:pPr marL="891974" lvl="2" indent="-457200"/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Kim Clement</a:t>
            </a:r>
            <a:endParaRPr lang="da-DK" sz="2800" dirty="0">
              <a:solidFill>
                <a:srgbClr val="00163B"/>
              </a:solidFill>
              <a:sym typeface="Wingdings"/>
            </a:endParaRPr>
          </a:p>
          <a:p>
            <a:pPr marL="891974" lvl="2" indent="-457200"/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Thomas Christensen</a:t>
            </a:r>
          </a:p>
          <a:p>
            <a:pPr marL="891974" lvl="2" indent="-457200"/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Viktoria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Kanyik</a:t>
            </a:r>
            <a:endParaRPr lang="da-DK" sz="2800" dirty="0" smtClean="0">
              <a:solidFill>
                <a:srgbClr val="00163B"/>
              </a:solidFill>
              <a:sym typeface="Wingdings"/>
            </a:endParaRPr>
          </a:p>
          <a:p>
            <a:pPr marL="891974" lvl="2" indent="-457200"/>
            <a:endParaRPr lang="da-DK" sz="2800" dirty="0">
              <a:solidFill>
                <a:srgbClr val="00163B"/>
              </a:solidFill>
              <a:sym typeface="Wingdings"/>
            </a:endParaRPr>
          </a:p>
          <a:p>
            <a:pPr marL="457200" lvl="1" indent="-457200"/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Vote</a:t>
            </a:r>
            <a:endParaRPr lang="da-DK" sz="2800" dirty="0" smtClean="0">
              <a:solidFill>
                <a:srgbClr val="00163B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02448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da-DK" b="1" dirty="0" smtClean="0">
                <a:solidFill>
                  <a:srgbClr val="8C0026"/>
                </a:solidFill>
              </a:rPr>
              <a:t>Board </a:t>
            </a:r>
            <a:r>
              <a:rPr lang="da-DK" b="1" smtClean="0">
                <a:solidFill>
                  <a:srgbClr val="8C0026"/>
                </a:solidFill>
              </a:rPr>
              <a:t>members</a:t>
            </a:r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1888177"/>
            <a:ext cx="8708018" cy="4851203"/>
          </a:xfrm>
        </p:spPr>
        <p:txBody>
          <a:bodyPr/>
          <a:lstStyle/>
          <a:p>
            <a:pPr marL="0" lvl="1" indent="0">
              <a:buNone/>
            </a:pP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New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candidates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for the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board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:</a:t>
            </a:r>
          </a:p>
          <a:p>
            <a:pPr marL="891974" lvl="2" indent="-457200"/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Niclas Andersen</a:t>
            </a:r>
          </a:p>
          <a:p>
            <a:pPr marL="891974" lvl="2" indent="-457200"/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Kimie Trillingsgaard</a:t>
            </a:r>
          </a:p>
          <a:p>
            <a:pPr marL="891974" lvl="2" indent="-457200"/>
            <a:endParaRPr lang="da-DK" sz="2800" dirty="0">
              <a:solidFill>
                <a:srgbClr val="00163B"/>
              </a:solidFill>
              <a:sym typeface="Wingdings"/>
            </a:endParaRPr>
          </a:p>
          <a:p>
            <a:pPr marL="457200" lvl="1" indent="-457200"/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Vote</a:t>
            </a:r>
            <a:endParaRPr lang="da-DK" sz="2800" dirty="0" smtClean="0">
              <a:solidFill>
                <a:srgbClr val="00163B"/>
              </a:solidFill>
              <a:sym typeface="Wingdings"/>
            </a:endParaRPr>
          </a:p>
          <a:p>
            <a:pPr marL="457200" lvl="1" indent="-457200"/>
            <a:endParaRPr lang="da-DK" sz="2800" dirty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At the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upcoming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AGM, new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board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members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will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be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elected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for 2018.</a:t>
            </a:r>
          </a:p>
        </p:txBody>
      </p:sp>
    </p:spTree>
    <p:extLst>
      <p:ext uri="{BB962C8B-B14F-4D97-AF65-F5344CB8AC3E}">
        <p14:creationId xmlns:p14="http://schemas.microsoft.com/office/powerpoint/2010/main" val="196228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690997"/>
            <a:ext cx="8708018" cy="734043"/>
          </a:xfrm>
        </p:spPr>
        <p:txBody>
          <a:bodyPr/>
          <a:lstStyle/>
          <a:p>
            <a:r>
              <a:rPr lang="da-DK" b="1" dirty="0" smtClean="0">
                <a:solidFill>
                  <a:srgbClr val="8C0026"/>
                </a:solidFill>
              </a:rPr>
              <a:t>Board </a:t>
            </a:r>
            <a:r>
              <a:rPr lang="da-DK" b="1" dirty="0" err="1" smtClean="0">
                <a:solidFill>
                  <a:srgbClr val="8C0026"/>
                </a:solidFill>
              </a:rPr>
              <a:t>members</a:t>
            </a:r>
            <a:r>
              <a:rPr lang="da-DK" b="1" dirty="0" smtClean="0">
                <a:solidFill>
                  <a:srgbClr val="8C0026"/>
                </a:solidFill>
              </a:rPr>
              <a:t> - positions</a:t>
            </a:r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1531918"/>
            <a:ext cx="8708018" cy="5593277"/>
          </a:xfrm>
        </p:spPr>
        <p:txBody>
          <a:bodyPr/>
          <a:lstStyle/>
          <a:p>
            <a:pPr marL="0" lvl="1" indent="0">
              <a:buNone/>
            </a:pP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The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board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needs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a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chairman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, vice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chairman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, a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treasurer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and a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secretary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.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We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need</a:t>
            </a:r>
            <a:r>
              <a:rPr lang="da-DK" sz="2800" dirty="0">
                <a:solidFill>
                  <a:srgbClr val="00163B"/>
                </a:solidFill>
                <a:sym typeface="Wingdings"/>
              </a:rPr>
              <a:t>:</a:t>
            </a:r>
            <a:endParaRPr lang="da-DK" sz="2800" dirty="0" smtClean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	</a:t>
            </a:r>
          </a:p>
          <a:p>
            <a:pPr marL="0" lvl="1" indent="0">
              <a:buNone/>
            </a:pPr>
            <a:r>
              <a:rPr lang="da-DK" sz="2800" dirty="0">
                <a:solidFill>
                  <a:srgbClr val="00163B"/>
                </a:solidFill>
                <a:sym typeface="Wingdings"/>
              </a:rPr>
              <a:t>	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A new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chairman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-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candidates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?</a:t>
            </a:r>
          </a:p>
          <a:p>
            <a:pPr marL="1388859" lvl="3" indent="-457200">
              <a:buFontTx/>
              <a:buChar char="-"/>
            </a:pP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vote</a:t>
            </a:r>
            <a:endParaRPr lang="da-DK" sz="2800" dirty="0" smtClean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	A new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treasurer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-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candidates</a:t>
            </a:r>
            <a:r>
              <a:rPr lang="da-DK" sz="2800" dirty="0">
                <a:solidFill>
                  <a:srgbClr val="00163B"/>
                </a:solidFill>
                <a:sym typeface="Wingdings"/>
              </a:rPr>
              <a:t>?</a:t>
            </a:r>
          </a:p>
          <a:p>
            <a:pPr marL="1388859" lvl="3" indent="-457200">
              <a:buFontTx/>
              <a:buChar char="-"/>
            </a:pPr>
            <a:r>
              <a:rPr lang="da-DK" sz="2800" dirty="0" err="1">
                <a:solidFill>
                  <a:srgbClr val="00163B"/>
                </a:solidFill>
                <a:sym typeface="Wingdings"/>
              </a:rPr>
              <a:t>vote</a:t>
            </a:r>
            <a:endParaRPr lang="da-DK" sz="2800" dirty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	A new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secretary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for the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board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-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candidates</a:t>
            </a:r>
            <a:r>
              <a:rPr lang="da-DK" sz="2800" dirty="0">
                <a:solidFill>
                  <a:srgbClr val="00163B"/>
                </a:solidFill>
                <a:sym typeface="Wingdings"/>
              </a:rPr>
              <a:t>?</a:t>
            </a:r>
          </a:p>
          <a:p>
            <a:pPr marL="1388859" lvl="3" indent="-457200">
              <a:buFontTx/>
              <a:buChar char="-"/>
            </a:pPr>
            <a:r>
              <a:rPr lang="da-DK" sz="2800" dirty="0" err="1">
                <a:solidFill>
                  <a:srgbClr val="00163B"/>
                </a:solidFill>
                <a:sym typeface="Wingdings"/>
              </a:rPr>
              <a:t>vote</a:t>
            </a:r>
            <a:endParaRPr lang="da-DK" sz="2800" dirty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endParaRPr lang="da-DK" sz="2800" dirty="0" smtClean="0">
              <a:solidFill>
                <a:srgbClr val="00163B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25569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3" y="1781299"/>
            <a:ext cx="9141970" cy="5366085"/>
          </a:xfrm>
        </p:spPr>
        <p:txBody>
          <a:bodyPr/>
          <a:lstStyle/>
          <a:p>
            <a:pPr marL="0" lvl="1" indent="0">
              <a:buNone/>
            </a:pPr>
            <a:r>
              <a:rPr lang="da-DK" sz="2700" b="1" dirty="0" err="1" smtClean="0">
                <a:solidFill>
                  <a:srgbClr val="00163B"/>
                </a:solidFill>
                <a:sym typeface="Wingdings"/>
              </a:rPr>
              <a:t>Current</a:t>
            </a:r>
            <a:r>
              <a:rPr lang="da-DK" sz="2700" b="1" dirty="0" smtClean="0">
                <a:solidFill>
                  <a:srgbClr val="00163B"/>
                </a:solidFill>
                <a:sym typeface="Wingdings"/>
              </a:rPr>
              <a:t> balance: </a:t>
            </a:r>
          </a:p>
          <a:p>
            <a:pPr marL="891974" lvl="2" indent="-457200"/>
            <a:r>
              <a:rPr lang="da-DK" sz="2700" b="1" dirty="0" smtClean="0">
                <a:solidFill>
                  <a:srgbClr val="00B050"/>
                </a:solidFill>
                <a:sym typeface="Wingdings"/>
              </a:rPr>
              <a:t>+3.251,45 DKK</a:t>
            </a:r>
          </a:p>
          <a:p>
            <a:pPr marL="0" lvl="1" indent="0">
              <a:buNone/>
            </a:pP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Expected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income</a:t>
            </a:r>
            <a:r>
              <a:rPr lang="da-DK" sz="2700" b="1" dirty="0" smtClean="0">
                <a:solidFill>
                  <a:srgbClr val="00163B"/>
                </a:solidFill>
                <a:sym typeface="Wingdings"/>
              </a:rPr>
              <a:t>: 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approx.+5.000 DKK</a:t>
            </a:r>
            <a:endParaRPr lang="da-DK" sz="2700" dirty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Out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standing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payments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:</a:t>
            </a:r>
          </a:p>
          <a:p>
            <a:pPr marL="891974" lvl="2" indent="-457200"/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Deposits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, Roskilde Festival 2017: 7.700 DKK</a:t>
            </a:r>
          </a:p>
          <a:p>
            <a:pPr marL="891974" lvl="2" indent="-457200"/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Outlays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,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approx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. 1.500 DKK</a:t>
            </a:r>
          </a:p>
          <a:p>
            <a:pPr marL="0" lvl="1" indent="0">
              <a:buNone/>
            </a:pP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Expected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balance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next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week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:</a:t>
            </a:r>
          </a:p>
          <a:p>
            <a:pPr marL="777674" lvl="2" indent="-342900"/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approx.</a:t>
            </a:r>
            <a:r>
              <a:rPr lang="da-DK" sz="2700" b="1" dirty="0" smtClean="0">
                <a:solidFill>
                  <a:srgbClr val="8C0026"/>
                </a:solidFill>
                <a:sym typeface="Wingdings"/>
              </a:rPr>
              <a:t>-1.000 DKK</a:t>
            </a:r>
            <a:endParaRPr lang="da-DK" sz="2700" b="1" dirty="0">
              <a:solidFill>
                <a:srgbClr val="8C0026"/>
              </a:solidFill>
              <a:sym typeface="Wingdings"/>
            </a:endParaRP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3" y="855477"/>
            <a:ext cx="9141971" cy="734043"/>
          </a:xfrm>
        </p:spPr>
        <p:txBody>
          <a:bodyPr/>
          <a:lstStyle/>
          <a:p>
            <a:r>
              <a:rPr lang="en-GB" b="1" dirty="0" smtClean="0">
                <a:solidFill>
                  <a:srgbClr val="8C0026"/>
                </a:solidFill>
              </a:rPr>
              <a:t>Financial situation v. Ida</a:t>
            </a:r>
            <a:endParaRPr lang="en-GB" b="1" dirty="0">
              <a:solidFill>
                <a:srgbClr val="8C0026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9071603" y="2941229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7935132" y="1781299"/>
            <a:ext cx="1761574" cy="168815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90584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3" y="1781299"/>
            <a:ext cx="9141970" cy="5366085"/>
          </a:xfrm>
        </p:spPr>
        <p:txBody>
          <a:bodyPr/>
          <a:lstStyle/>
          <a:p>
            <a:pPr marL="0" lvl="1" indent="0">
              <a:buNone/>
            </a:pPr>
            <a:r>
              <a:rPr lang="da-DK" sz="2700" b="1" dirty="0" err="1" smtClean="0">
                <a:solidFill>
                  <a:srgbClr val="00163B"/>
                </a:solidFill>
                <a:sym typeface="Wingdings"/>
              </a:rPr>
              <a:t>Current</a:t>
            </a:r>
            <a:r>
              <a:rPr lang="da-DK" sz="2700" b="1" dirty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700" b="1" dirty="0" smtClean="0">
                <a:solidFill>
                  <a:srgbClr val="00163B"/>
                </a:solidFill>
                <a:sym typeface="Wingdings"/>
              </a:rPr>
              <a:t>status of Bank </a:t>
            </a:r>
            <a:r>
              <a:rPr lang="da-DK" sz="2700" b="1" dirty="0" err="1" smtClean="0">
                <a:solidFill>
                  <a:srgbClr val="00163B"/>
                </a:solidFill>
                <a:sym typeface="Wingdings"/>
              </a:rPr>
              <a:t>account</a:t>
            </a:r>
            <a:r>
              <a:rPr lang="da-DK" sz="2700" b="1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700" b="1" dirty="0" err="1" smtClean="0">
                <a:solidFill>
                  <a:srgbClr val="00163B"/>
                </a:solidFill>
                <a:sym typeface="Wingdings"/>
              </a:rPr>
              <a:t>access</a:t>
            </a:r>
            <a:r>
              <a:rPr lang="da-DK" sz="2700" b="1" dirty="0" smtClean="0">
                <a:solidFill>
                  <a:srgbClr val="00163B"/>
                </a:solidFill>
                <a:sym typeface="Wingdings"/>
              </a:rPr>
              <a:t>:</a:t>
            </a:r>
          </a:p>
          <a:p>
            <a:pPr marL="457200" lvl="1" indent="-457200"/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Lujza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Grossmanová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</a:t>
            </a:r>
          </a:p>
          <a:p>
            <a:pPr marL="457200" lvl="1" indent="-457200"/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Sebastian Pilgaard </a:t>
            </a:r>
          </a:p>
          <a:p>
            <a:pPr marL="457200" lvl="1" indent="-457200"/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Kim Clement </a:t>
            </a:r>
          </a:p>
          <a:p>
            <a:pPr marL="457200" lvl="1" indent="-457200"/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Ida Sallerup Madsen </a:t>
            </a:r>
          </a:p>
          <a:p>
            <a:pPr marL="0" lvl="1" indent="0">
              <a:buNone/>
            </a:pPr>
            <a:endParaRPr lang="da-DK" sz="2700" dirty="0" smtClean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Ida is the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only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one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,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who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is still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active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in the student organisation.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3" y="855477"/>
            <a:ext cx="9141971" cy="734043"/>
          </a:xfrm>
        </p:spPr>
        <p:txBody>
          <a:bodyPr/>
          <a:lstStyle/>
          <a:p>
            <a:r>
              <a:rPr lang="en-GB" b="1" dirty="0" smtClean="0">
                <a:solidFill>
                  <a:srgbClr val="8C0026"/>
                </a:solidFill>
              </a:rPr>
              <a:t>Financial situation</a:t>
            </a:r>
            <a:endParaRPr lang="en-GB" b="1" dirty="0">
              <a:solidFill>
                <a:srgbClr val="8C00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17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3" y="1781299"/>
            <a:ext cx="9141970" cy="5366085"/>
          </a:xfrm>
        </p:spPr>
        <p:txBody>
          <a:bodyPr/>
          <a:lstStyle/>
          <a:p>
            <a:pPr marL="0" lvl="1" indent="0">
              <a:buNone/>
            </a:pPr>
            <a:r>
              <a:rPr lang="da-DK" sz="2700" b="1" dirty="0" smtClean="0">
                <a:solidFill>
                  <a:srgbClr val="00163B"/>
                </a:solidFill>
                <a:sym typeface="Wingdings"/>
              </a:rPr>
              <a:t>Suggestions for </a:t>
            </a:r>
            <a:r>
              <a:rPr lang="da-DK" sz="2700" b="1" dirty="0" err="1" smtClean="0">
                <a:solidFill>
                  <a:srgbClr val="00163B"/>
                </a:solidFill>
                <a:sym typeface="Wingdings"/>
              </a:rPr>
              <a:t>voting</a:t>
            </a:r>
            <a:r>
              <a:rPr lang="da-DK" sz="2700" b="1" dirty="0" smtClean="0">
                <a:solidFill>
                  <a:srgbClr val="00163B"/>
                </a:solidFill>
                <a:sym typeface="Wingdings"/>
              </a:rPr>
              <a:t>:</a:t>
            </a:r>
          </a:p>
          <a:p>
            <a:pPr marL="457200" lvl="1" indent="-457200"/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Lujza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, Sebastian and Kim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should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no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longer have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access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to the bank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account</a:t>
            </a:r>
            <a:endParaRPr lang="da-DK" sz="2700" dirty="0" smtClean="0">
              <a:solidFill>
                <a:srgbClr val="00163B"/>
              </a:solidFill>
              <a:sym typeface="Wingdings"/>
            </a:endParaRPr>
          </a:p>
          <a:p>
            <a:pPr marL="891974" lvl="2" indent="-457200"/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Vote</a:t>
            </a:r>
            <a:endParaRPr lang="da-DK" sz="2700" dirty="0" smtClean="0">
              <a:solidFill>
                <a:srgbClr val="00163B"/>
              </a:solidFill>
              <a:sym typeface="Wingdings"/>
            </a:endParaRPr>
          </a:p>
          <a:p>
            <a:pPr marL="457200" lvl="1" indent="-457200"/>
            <a:endParaRPr lang="da-DK" sz="2700" dirty="0" smtClean="0">
              <a:solidFill>
                <a:srgbClr val="00163B"/>
              </a:solidFill>
              <a:sym typeface="Wingdings"/>
            </a:endParaRPr>
          </a:p>
          <a:p>
            <a:pPr marL="457200" lvl="1" indent="-457200"/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Kimie Trillingsgaard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should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have bank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account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access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</a:t>
            </a:r>
          </a:p>
          <a:p>
            <a:pPr marL="891974" lvl="2" indent="-457200"/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Vote</a:t>
            </a:r>
            <a:endParaRPr lang="da-DK" sz="2700" dirty="0">
              <a:solidFill>
                <a:srgbClr val="00163B"/>
              </a:solidFill>
              <a:sym typeface="Wingdings"/>
            </a:endParaRPr>
          </a:p>
          <a:p>
            <a:pPr marL="891974" lvl="2" indent="-457200"/>
            <a:endParaRPr lang="da-DK" sz="2700" dirty="0" smtClean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endParaRPr lang="da-DK" sz="2700" i="1" dirty="0" smtClean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r>
              <a:rPr lang="da-DK" sz="2700" i="1" dirty="0" smtClean="0">
                <a:solidFill>
                  <a:srgbClr val="00163B"/>
                </a:solidFill>
                <a:sym typeface="Wingdings"/>
              </a:rPr>
              <a:t>(</a:t>
            </a:r>
            <a:r>
              <a:rPr lang="da-DK" sz="2700" i="1" dirty="0" err="1" smtClean="0">
                <a:solidFill>
                  <a:srgbClr val="00163B"/>
                </a:solidFill>
                <a:sym typeface="Wingdings"/>
              </a:rPr>
              <a:t>full</a:t>
            </a:r>
            <a:r>
              <a:rPr lang="da-DK" sz="2700" i="1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700" i="1" dirty="0" err="1" smtClean="0">
                <a:solidFill>
                  <a:srgbClr val="00163B"/>
                </a:solidFill>
                <a:sym typeface="Wingdings"/>
              </a:rPr>
              <a:t>names</a:t>
            </a:r>
            <a:r>
              <a:rPr lang="da-DK" sz="2700" i="1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700" i="1" dirty="0">
                <a:solidFill>
                  <a:srgbClr val="00163B"/>
                </a:solidFill>
                <a:sym typeface="Wingdings"/>
              </a:rPr>
              <a:t>must </a:t>
            </a:r>
            <a:r>
              <a:rPr lang="da-DK" sz="2700" i="1" dirty="0" err="1">
                <a:solidFill>
                  <a:srgbClr val="00163B"/>
                </a:solidFill>
                <a:sym typeface="Wingdings"/>
              </a:rPr>
              <a:t>be</a:t>
            </a:r>
            <a:r>
              <a:rPr lang="da-DK" sz="2700" i="1" dirty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700" i="1" dirty="0" err="1">
                <a:solidFill>
                  <a:srgbClr val="00163B"/>
                </a:solidFill>
                <a:sym typeface="Wingdings"/>
              </a:rPr>
              <a:t>added</a:t>
            </a:r>
            <a:r>
              <a:rPr lang="da-DK" sz="2700" i="1" dirty="0">
                <a:solidFill>
                  <a:srgbClr val="00163B"/>
                </a:solidFill>
                <a:sym typeface="Wingdings"/>
              </a:rPr>
              <a:t> to the </a:t>
            </a:r>
            <a:r>
              <a:rPr lang="da-DK" sz="2700" i="1" dirty="0" err="1">
                <a:solidFill>
                  <a:srgbClr val="00163B"/>
                </a:solidFill>
                <a:sym typeface="Wingdings"/>
              </a:rPr>
              <a:t>minutes</a:t>
            </a:r>
            <a:r>
              <a:rPr lang="da-DK" sz="2700" i="1" dirty="0">
                <a:solidFill>
                  <a:srgbClr val="00163B"/>
                </a:solidFill>
                <a:sym typeface="Wingdings"/>
              </a:rPr>
              <a:t>).</a:t>
            </a:r>
          </a:p>
          <a:p>
            <a:pPr marL="891974" lvl="2" indent="-457200"/>
            <a:endParaRPr lang="da-DK" sz="2700" dirty="0">
              <a:solidFill>
                <a:srgbClr val="00163B"/>
              </a:solidFill>
              <a:sym typeface="Wingdings"/>
            </a:endParaRP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3" y="855477"/>
            <a:ext cx="9141971" cy="734043"/>
          </a:xfrm>
        </p:spPr>
        <p:txBody>
          <a:bodyPr/>
          <a:lstStyle/>
          <a:p>
            <a:r>
              <a:rPr lang="en-GB" b="1" dirty="0" smtClean="0">
                <a:solidFill>
                  <a:srgbClr val="8C0026"/>
                </a:solidFill>
              </a:rPr>
              <a:t>Financial situation</a:t>
            </a:r>
            <a:endParaRPr lang="en-GB" b="1" dirty="0">
              <a:solidFill>
                <a:srgbClr val="8C0026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8762844" y="6266320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7882057" y="5082639"/>
            <a:ext cx="1761574" cy="168815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3056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3" y="1781299"/>
            <a:ext cx="9141970" cy="5366085"/>
          </a:xfrm>
        </p:spPr>
        <p:txBody>
          <a:bodyPr/>
          <a:lstStyle/>
          <a:p>
            <a:pPr marL="0" lvl="1" indent="0">
              <a:buNone/>
            </a:pPr>
            <a:r>
              <a:rPr lang="en-GB" sz="2700" b="1" dirty="0" smtClean="0">
                <a:solidFill>
                  <a:srgbClr val="00163B"/>
                </a:solidFill>
                <a:sym typeface="Wingdings"/>
              </a:rPr>
              <a:t>Current status:</a:t>
            </a:r>
          </a:p>
          <a:p>
            <a:pPr marL="457200" lvl="1" indent="-457200"/>
            <a:r>
              <a:rPr lang="en-GB" sz="2700" dirty="0" smtClean="0">
                <a:solidFill>
                  <a:srgbClr val="00163B"/>
                </a:solidFill>
                <a:sym typeface="Wingdings"/>
              </a:rPr>
              <a:t>Kim established a credit card for the bank account (without the board’s acceptance). </a:t>
            </a:r>
          </a:p>
          <a:p>
            <a:pPr marL="457200" lvl="1" indent="-457200"/>
            <a:r>
              <a:rPr lang="en-GB" sz="2700" dirty="0" smtClean="0">
                <a:solidFill>
                  <a:srgbClr val="00163B"/>
                </a:solidFill>
                <a:sym typeface="Wingdings"/>
              </a:rPr>
              <a:t>The credit card established by Kim Clement has been cancelled.</a:t>
            </a:r>
          </a:p>
          <a:p>
            <a:pPr marL="0" lvl="1" indent="0">
              <a:buNone/>
            </a:pPr>
            <a:endParaRPr lang="en-GB" sz="2700" b="1" dirty="0" smtClean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r>
              <a:rPr lang="en-GB" sz="2700" b="1" dirty="0" smtClean="0">
                <a:solidFill>
                  <a:srgbClr val="00163B"/>
                </a:solidFill>
                <a:sym typeface="Wingdings"/>
              </a:rPr>
              <a:t>Suggestions </a:t>
            </a:r>
            <a:r>
              <a:rPr lang="en-GB" sz="2700" b="1" dirty="0">
                <a:solidFill>
                  <a:srgbClr val="00163B"/>
                </a:solidFill>
                <a:sym typeface="Wingdings"/>
              </a:rPr>
              <a:t>for voting:</a:t>
            </a:r>
          </a:p>
          <a:p>
            <a:pPr marL="457200" lvl="1" indent="-457200"/>
            <a:r>
              <a:rPr lang="en-GB" sz="2700" dirty="0" smtClean="0">
                <a:solidFill>
                  <a:srgbClr val="00163B"/>
                </a:solidFill>
                <a:sym typeface="Wingdings"/>
              </a:rPr>
              <a:t>There should not be established a credit card for the student organisation</a:t>
            </a:r>
          </a:p>
          <a:p>
            <a:pPr marL="891974" lvl="2" indent="-457200"/>
            <a:r>
              <a:rPr lang="en-GB" sz="2700" dirty="0" smtClean="0">
                <a:solidFill>
                  <a:srgbClr val="00163B"/>
                </a:solidFill>
                <a:sym typeface="Wingdings"/>
              </a:rPr>
              <a:t>Vote 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3" y="855477"/>
            <a:ext cx="9141971" cy="734043"/>
          </a:xfrm>
        </p:spPr>
        <p:txBody>
          <a:bodyPr/>
          <a:lstStyle/>
          <a:p>
            <a:r>
              <a:rPr lang="en-GB" b="1" dirty="0" smtClean="0">
                <a:solidFill>
                  <a:srgbClr val="8C0026"/>
                </a:solidFill>
              </a:rPr>
              <a:t>Financial situation</a:t>
            </a:r>
            <a:endParaRPr lang="en-GB" b="1" dirty="0">
              <a:solidFill>
                <a:srgbClr val="8C0026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8762843" y="6052461"/>
            <a:ext cx="933859" cy="933859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8402844" y="6427384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3408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3" y="1589521"/>
            <a:ext cx="9141970" cy="5557864"/>
          </a:xfrm>
        </p:spPr>
        <p:txBody>
          <a:bodyPr/>
          <a:lstStyle/>
          <a:p>
            <a:pPr marL="0" lvl="1" indent="0">
              <a:buNone/>
            </a:pPr>
            <a:r>
              <a:rPr lang="da-DK" sz="2400" b="1" dirty="0" smtClean="0">
                <a:solidFill>
                  <a:srgbClr val="00163B"/>
                </a:solidFill>
                <a:sym typeface="Wingdings"/>
              </a:rPr>
              <a:t>Types of Bank </a:t>
            </a:r>
            <a:r>
              <a:rPr lang="da-DK" sz="2400" b="1" dirty="0" err="1" smtClean="0">
                <a:solidFill>
                  <a:srgbClr val="00163B"/>
                </a:solidFill>
                <a:sym typeface="Wingdings"/>
              </a:rPr>
              <a:t>account</a:t>
            </a:r>
            <a:r>
              <a:rPr lang="da-DK" sz="2400" b="1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400" b="1" dirty="0" err="1" smtClean="0">
                <a:solidFill>
                  <a:srgbClr val="00163B"/>
                </a:solidFill>
                <a:sym typeface="Wingdings"/>
              </a:rPr>
              <a:t>access</a:t>
            </a:r>
            <a:r>
              <a:rPr lang="da-DK" sz="2400" b="1" dirty="0" smtClean="0">
                <a:solidFill>
                  <a:srgbClr val="00163B"/>
                </a:solidFill>
                <a:sym typeface="Wingdings"/>
              </a:rPr>
              <a:t>:</a:t>
            </a:r>
          </a:p>
          <a:p>
            <a:pPr marL="457200" lvl="1" indent="-457200"/>
            <a:r>
              <a:rPr lang="da-DK" sz="2400" dirty="0" smtClean="0">
                <a:solidFill>
                  <a:srgbClr val="00163B"/>
                </a:solidFill>
                <a:sym typeface="Wingdings"/>
              </a:rPr>
              <a:t>via </a:t>
            </a:r>
            <a:r>
              <a:rPr lang="da-DK" sz="2400" dirty="0">
                <a:solidFill>
                  <a:srgbClr val="00163B"/>
                </a:solidFill>
                <a:sym typeface="Wingdings"/>
              </a:rPr>
              <a:t>online </a:t>
            </a:r>
            <a:r>
              <a:rPr lang="da-DK" sz="2400" dirty="0" err="1">
                <a:solidFill>
                  <a:srgbClr val="00163B"/>
                </a:solidFill>
                <a:sym typeface="Wingdings"/>
              </a:rPr>
              <a:t>user</a:t>
            </a:r>
            <a:r>
              <a:rPr lang="da-DK" sz="2400" dirty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400" dirty="0" smtClean="0">
                <a:solidFill>
                  <a:srgbClr val="00163B"/>
                </a:solidFill>
                <a:sym typeface="Wingdings"/>
              </a:rPr>
              <a:t>agreement:</a:t>
            </a:r>
          </a:p>
          <a:p>
            <a:pPr marL="891974" lvl="2" indent="-457200"/>
            <a:r>
              <a:rPr lang="da-DK" sz="2400" dirty="0" err="1">
                <a:solidFill>
                  <a:srgbClr val="00163B"/>
                </a:solidFill>
                <a:sym typeface="Wingdings"/>
              </a:rPr>
              <a:t>Lujza</a:t>
            </a:r>
            <a:r>
              <a:rPr lang="da-DK" sz="2400" dirty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400" dirty="0" err="1" smtClean="0">
                <a:solidFill>
                  <a:srgbClr val="00163B"/>
                </a:solidFill>
                <a:sym typeface="Wingdings"/>
              </a:rPr>
              <a:t>Grossmanová</a:t>
            </a:r>
            <a:r>
              <a:rPr lang="da-DK" sz="2400" dirty="0" smtClean="0">
                <a:solidFill>
                  <a:srgbClr val="00163B"/>
                </a:solidFill>
                <a:sym typeface="Wingdings"/>
              </a:rPr>
              <a:t> and Sebastian Pilgaard</a:t>
            </a:r>
            <a:endParaRPr lang="da-DK" sz="2400" dirty="0">
              <a:solidFill>
                <a:srgbClr val="00163B"/>
              </a:solidFill>
              <a:sym typeface="Wingdings"/>
            </a:endParaRPr>
          </a:p>
          <a:p>
            <a:pPr marL="457200" lvl="1" indent="-457200"/>
            <a:r>
              <a:rPr lang="da-DK" sz="2400" dirty="0">
                <a:solidFill>
                  <a:srgbClr val="00163B"/>
                </a:solidFill>
                <a:sym typeface="Wingdings"/>
              </a:rPr>
              <a:t>via </a:t>
            </a:r>
            <a:r>
              <a:rPr lang="da-DK" sz="2400" dirty="0" err="1">
                <a:solidFill>
                  <a:srgbClr val="00163B"/>
                </a:solidFill>
                <a:sym typeface="Wingdings"/>
              </a:rPr>
              <a:t>mandate</a:t>
            </a:r>
            <a:r>
              <a:rPr lang="da-DK" sz="2400" dirty="0">
                <a:solidFill>
                  <a:srgbClr val="00163B"/>
                </a:solidFill>
                <a:sym typeface="Wingdings"/>
              </a:rPr>
              <a:t> </a:t>
            </a:r>
            <a:endParaRPr lang="da-DK" sz="2400" dirty="0" smtClean="0">
              <a:solidFill>
                <a:srgbClr val="00163B"/>
              </a:solidFill>
              <a:sym typeface="Wingdings"/>
            </a:endParaRPr>
          </a:p>
          <a:p>
            <a:pPr marL="891974" lvl="2" indent="-457200"/>
            <a:r>
              <a:rPr lang="da-DK" sz="2400" dirty="0" smtClean="0">
                <a:solidFill>
                  <a:srgbClr val="00163B"/>
                </a:solidFill>
                <a:sym typeface="Wingdings"/>
              </a:rPr>
              <a:t>Kim Clement and Ida Sallerup Madsen</a:t>
            </a:r>
          </a:p>
          <a:p>
            <a:pPr marL="0" lvl="1" indent="0">
              <a:buNone/>
            </a:pPr>
            <a:endParaRPr lang="da-DK" sz="2400" dirty="0" smtClean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r>
              <a:rPr lang="da-DK" sz="2400" dirty="0" smtClean="0">
                <a:solidFill>
                  <a:srgbClr val="00163B"/>
                </a:solidFill>
                <a:sym typeface="Wingdings"/>
              </a:rPr>
              <a:t>An online </a:t>
            </a:r>
            <a:r>
              <a:rPr lang="da-DK" sz="2400" dirty="0" err="1" smtClean="0">
                <a:solidFill>
                  <a:srgbClr val="00163B"/>
                </a:solidFill>
                <a:sym typeface="Wingdings"/>
              </a:rPr>
              <a:t>user</a:t>
            </a:r>
            <a:r>
              <a:rPr lang="da-DK" sz="2400" dirty="0" smtClean="0">
                <a:solidFill>
                  <a:srgbClr val="00163B"/>
                </a:solidFill>
                <a:sym typeface="Wingdings"/>
              </a:rPr>
              <a:t> agreement gives acces to all information on the bank </a:t>
            </a:r>
            <a:r>
              <a:rPr lang="da-DK" sz="2400" dirty="0" err="1" smtClean="0">
                <a:solidFill>
                  <a:srgbClr val="00163B"/>
                </a:solidFill>
                <a:sym typeface="Wingdings"/>
              </a:rPr>
              <a:t>account</a:t>
            </a:r>
            <a:r>
              <a:rPr lang="da-DK" sz="2400" dirty="0" smtClean="0">
                <a:solidFill>
                  <a:srgbClr val="00163B"/>
                </a:solidFill>
                <a:sym typeface="Wingdings"/>
              </a:rPr>
              <a:t>, but the person </a:t>
            </a:r>
            <a:r>
              <a:rPr lang="da-DK" sz="2400" dirty="0" err="1" smtClean="0">
                <a:solidFill>
                  <a:srgbClr val="00163B"/>
                </a:solidFill>
                <a:sym typeface="Wingdings"/>
              </a:rPr>
              <a:t>cannot</a:t>
            </a:r>
            <a:r>
              <a:rPr lang="da-DK" sz="24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400" dirty="0" err="1" smtClean="0">
                <a:solidFill>
                  <a:srgbClr val="00163B"/>
                </a:solidFill>
                <a:sym typeface="Wingdings"/>
              </a:rPr>
              <a:t>establish</a:t>
            </a:r>
            <a:r>
              <a:rPr lang="da-DK" sz="2400" dirty="0" smtClean="0">
                <a:solidFill>
                  <a:srgbClr val="00163B"/>
                </a:solidFill>
                <a:sym typeface="Wingdings"/>
              </a:rPr>
              <a:t> a </a:t>
            </a:r>
            <a:r>
              <a:rPr lang="da-DK" sz="2400" dirty="0" err="1" smtClean="0">
                <a:solidFill>
                  <a:srgbClr val="00163B"/>
                </a:solidFill>
                <a:sym typeface="Wingdings"/>
              </a:rPr>
              <a:t>credit</a:t>
            </a:r>
            <a:r>
              <a:rPr lang="da-DK" sz="2400" dirty="0" smtClean="0">
                <a:solidFill>
                  <a:srgbClr val="00163B"/>
                </a:solidFill>
                <a:sym typeface="Wingdings"/>
              </a:rPr>
              <a:t> card on her/his </a:t>
            </a:r>
            <a:r>
              <a:rPr lang="da-DK" sz="2400" dirty="0" err="1" smtClean="0">
                <a:solidFill>
                  <a:srgbClr val="00163B"/>
                </a:solidFill>
                <a:sym typeface="Wingdings"/>
              </a:rPr>
              <a:t>own</a:t>
            </a:r>
            <a:r>
              <a:rPr lang="da-DK" sz="2400" dirty="0" smtClean="0">
                <a:solidFill>
                  <a:srgbClr val="00163B"/>
                </a:solidFill>
                <a:sym typeface="Wingdings"/>
              </a:rPr>
              <a:t>. It </a:t>
            </a:r>
            <a:r>
              <a:rPr lang="da-DK" sz="2400" dirty="0" err="1" smtClean="0">
                <a:solidFill>
                  <a:srgbClr val="00163B"/>
                </a:solidFill>
                <a:sym typeface="Wingdings"/>
              </a:rPr>
              <a:t>costs</a:t>
            </a:r>
            <a:r>
              <a:rPr lang="da-DK" sz="2400" dirty="0" smtClean="0">
                <a:solidFill>
                  <a:srgbClr val="00163B"/>
                </a:solidFill>
                <a:sym typeface="Wingdings"/>
              </a:rPr>
              <a:t> 100 DKK per </a:t>
            </a:r>
            <a:r>
              <a:rPr lang="da-DK" sz="2400" dirty="0" err="1" smtClean="0">
                <a:solidFill>
                  <a:srgbClr val="00163B"/>
                </a:solidFill>
                <a:sym typeface="Wingdings"/>
              </a:rPr>
              <a:t>year</a:t>
            </a:r>
            <a:r>
              <a:rPr lang="da-DK" sz="2400" dirty="0" smtClean="0">
                <a:solidFill>
                  <a:srgbClr val="00163B"/>
                </a:solidFill>
                <a:sym typeface="Wingdings"/>
              </a:rPr>
              <a:t>.</a:t>
            </a:r>
          </a:p>
          <a:p>
            <a:pPr marL="0" lvl="1" indent="0">
              <a:buNone/>
            </a:pPr>
            <a:endParaRPr lang="da-DK" sz="2400" dirty="0" smtClean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r>
              <a:rPr lang="da-DK" sz="2400" dirty="0" smtClean="0">
                <a:solidFill>
                  <a:srgbClr val="00163B"/>
                </a:solidFill>
                <a:sym typeface="Wingdings"/>
              </a:rPr>
              <a:t>With a </a:t>
            </a:r>
            <a:r>
              <a:rPr lang="da-DK" sz="2400" dirty="0" err="1" smtClean="0">
                <a:solidFill>
                  <a:srgbClr val="00163B"/>
                </a:solidFill>
                <a:sym typeface="Wingdings"/>
              </a:rPr>
              <a:t>mandate</a:t>
            </a:r>
            <a:r>
              <a:rPr lang="da-DK" sz="2400" dirty="0" smtClean="0">
                <a:solidFill>
                  <a:srgbClr val="00163B"/>
                </a:solidFill>
                <a:sym typeface="Wingdings"/>
              </a:rPr>
              <a:t> agreement, the person </a:t>
            </a:r>
            <a:r>
              <a:rPr lang="da-DK" sz="2400" dirty="0" err="1" smtClean="0">
                <a:solidFill>
                  <a:srgbClr val="00163B"/>
                </a:solidFill>
                <a:sym typeface="Wingdings"/>
              </a:rPr>
              <a:t>does</a:t>
            </a:r>
            <a:r>
              <a:rPr lang="da-DK" sz="2400" dirty="0" smtClean="0">
                <a:solidFill>
                  <a:srgbClr val="00163B"/>
                </a:solidFill>
                <a:sym typeface="Wingdings"/>
              </a:rPr>
              <a:t> not have </a:t>
            </a:r>
            <a:r>
              <a:rPr lang="da-DK" sz="2400" dirty="0" err="1" smtClean="0">
                <a:solidFill>
                  <a:srgbClr val="00163B"/>
                </a:solidFill>
                <a:sym typeface="Wingdings"/>
              </a:rPr>
              <a:t>access</a:t>
            </a:r>
            <a:r>
              <a:rPr lang="da-DK" sz="2400" dirty="0" smtClean="0">
                <a:solidFill>
                  <a:srgbClr val="00163B"/>
                </a:solidFill>
                <a:sym typeface="Wingdings"/>
              </a:rPr>
              <a:t> to all </a:t>
            </a:r>
            <a:r>
              <a:rPr lang="da-DK" sz="2400" dirty="0" err="1" smtClean="0">
                <a:solidFill>
                  <a:srgbClr val="00163B"/>
                </a:solidFill>
                <a:sym typeface="Wingdings"/>
              </a:rPr>
              <a:t>payment</a:t>
            </a:r>
            <a:r>
              <a:rPr lang="da-DK" sz="2400" dirty="0" smtClean="0">
                <a:solidFill>
                  <a:srgbClr val="00163B"/>
                </a:solidFill>
                <a:sym typeface="Wingdings"/>
              </a:rPr>
              <a:t> info and </a:t>
            </a:r>
            <a:r>
              <a:rPr lang="da-DK" sz="2400" dirty="0" err="1" smtClean="0">
                <a:solidFill>
                  <a:srgbClr val="00163B"/>
                </a:solidFill>
                <a:sym typeface="Wingdings"/>
              </a:rPr>
              <a:t>can</a:t>
            </a:r>
            <a:r>
              <a:rPr lang="da-DK" sz="24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400" dirty="0" err="1" smtClean="0">
                <a:solidFill>
                  <a:srgbClr val="00163B"/>
                </a:solidFill>
                <a:sym typeface="Wingdings"/>
              </a:rPr>
              <a:t>establish</a:t>
            </a:r>
            <a:r>
              <a:rPr lang="da-DK" sz="2400" dirty="0" smtClean="0">
                <a:solidFill>
                  <a:srgbClr val="00163B"/>
                </a:solidFill>
                <a:sym typeface="Wingdings"/>
              </a:rPr>
              <a:t> a </a:t>
            </a:r>
            <a:r>
              <a:rPr lang="da-DK" sz="2400" dirty="0" err="1" smtClean="0">
                <a:solidFill>
                  <a:srgbClr val="00163B"/>
                </a:solidFill>
                <a:sym typeface="Wingdings"/>
              </a:rPr>
              <a:t>credit</a:t>
            </a:r>
            <a:r>
              <a:rPr lang="da-DK" sz="2400" dirty="0" smtClean="0">
                <a:solidFill>
                  <a:srgbClr val="00163B"/>
                </a:solidFill>
                <a:sym typeface="Wingdings"/>
              </a:rPr>
              <a:t> card on </a:t>
            </a:r>
            <a:r>
              <a:rPr lang="da-DK" sz="2400" dirty="0" err="1" smtClean="0">
                <a:solidFill>
                  <a:srgbClr val="00163B"/>
                </a:solidFill>
                <a:sym typeface="Wingdings"/>
              </a:rPr>
              <a:t>their</a:t>
            </a:r>
            <a:r>
              <a:rPr lang="da-DK" sz="24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400" dirty="0" err="1" smtClean="0">
                <a:solidFill>
                  <a:srgbClr val="00163B"/>
                </a:solidFill>
                <a:sym typeface="Wingdings"/>
              </a:rPr>
              <a:t>own</a:t>
            </a:r>
            <a:r>
              <a:rPr lang="da-DK" sz="2400" dirty="0" smtClean="0">
                <a:solidFill>
                  <a:srgbClr val="00163B"/>
                </a:solidFill>
                <a:sym typeface="Wingdings"/>
              </a:rPr>
              <a:t>.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3" y="855477"/>
            <a:ext cx="9141971" cy="734043"/>
          </a:xfrm>
        </p:spPr>
        <p:txBody>
          <a:bodyPr/>
          <a:lstStyle/>
          <a:p>
            <a:r>
              <a:rPr lang="en-GB" b="1" dirty="0" smtClean="0">
                <a:solidFill>
                  <a:srgbClr val="8C0026"/>
                </a:solidFill>
              </a:rPr>
              <a:t>Financial situation</a:t>
            </a:r>
            <a:endParaRPr lang="en-GB" b="1" dirty="0">
              <a:solidFill>
                <a:srgbClr val="8C00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87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3" y="1828799"/>
            <a:ext cx="9141970" cy="5318585"/>
          </a:xfrm>
        </p:spPr>
        <p:txBody>
          <a:bodyPr/>
          <a:lstStyle/>
          <a:p>
            <a:pPr marL="0" lvl="1" indent="0">
              <a:buNone/>
            </a:pPr>
            <a:r>
              <a:rPr lang="en-GB" sz="2400" b="1" dirty="0" smtClean="0">
                <a:solidFill>
                  <a:srgbClr val="00163B"/>
                </a:solidFill>
                <a:sym typeface="Wingdings"/>
              </a:rPr>
              <a:t>Suggestion:</a:t>
            </a:r>
          </a:p>
          <a:p>
            <a:pPr marL="457200" lvl="1" indent="-457200"/>
            <a:r>
              <a:rPr lang="en-GB" sz="2400" dirty="0" smtClean="0">
                <a:solidFill>
                  <a:srgbClr val="00163B"/>
                </a:solidFill>
                <a:sym typeface="Wingdings"/>
              </a:rPr>
              <a:t>All bank account accesses should be established as online user agreements</a:t>
            </a:r>
          </a:p>
          <a:p>
            <a:pPr marL="891974" lvl="2" indent="-457200"/>
            <a:r>
              <a:rPr lang="en-GB" sz="2400" dirty="0" smtClean="0">
                <a:solidFill>
                  <a:srgbClr val="00163B"/>
                </a:solidFill>
                <a:sym typeface="Wingdings"/>
              </a:rPr>
              <a:t>Vote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3" y="855477"/>
            <a:ext cx="9141971" cy="734043"/>
          </a:xfrm>
        </p:spPr>
        <p:txBody>
          <a:bodyPr/>
          <a:lstStyle/>
          <a:p>
            <a:r>
              <a:rPr lang="en-GB" b="1" dirty="0" smtClean="0">
                <a:solidFill>
                  <a:srgbClr val="8C0026"/>
                </a:solidFill>
              </a:rPr>
              <a:t>Financial situation</a:t>
            </a:r>
            <a:endParaRPr lang="en-GB" b="1" dirty="0">
              <a:solidFill>
                <a:srgbClr val="8C00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02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1781299"/>
            <a:ext cx="9141971" cy="5281238"/>
          </a:xfrm>
        </p:spPr>
        <p:txBody>
          <a:bodyPr/>
          <a:lstStyle/>
          <a:p>
            <a:pPr marL="514350" indent="-514350"/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31/10 + 2/11, Open house </a:t>
            </a:r>
            <a:r>
              <a:rPr lang="mr-IN" sz="2800" dirty="0" smtClean="0">
                <a:solidFill>
                  <a:srgbClr val="00163B"/>
                </a:solidFill>
                <a:sym typeface="Wingdings"/>
              </a:rPr>
              <a:t>–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Rikke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does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the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presentations</a:t>
            </a:r>
            <a:endParaRPr lang="da-DK" sz="2800" dirty="0" smtClean="0">
              <a:solidFill>
                <a:srgbClr val="00163B"/>
              </a:solidFill>
              <a:sym typeface="Wingdings"/>
            </a:endParaRPr>
          </a:p>
          <a:p>
            <a:pPr marL="514350" indent="-514350"/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31/10, 3rd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Advisory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Board meeting</a:t>
            </a:r>
          </a:p>
          <a:p>
            <a:pPr marL="514350" indent="-514350"/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7/11, 1st Status meeting from 17:00 - 19:00</a:t>
            </a:r>
          </a:p>
          <a:p>
            <a:pPr marL="514350" indent="-514350"/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AGM </a:t>
            </a:r>
            <a:r>
              <a:rPr lang="mr-IN" sz="2800" dirty="0" smtClean="0">
                <a:solidFill>
                  <a:srgbClr val="00163B"/>
                </a:solidFill>
                <a:sym typeface="Wingdings"/>
              </a:rPr>
              <a:t>–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must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be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held in November</a:t>
            </a:r>
          </a:p>
          <a:p>
            <a:pPr marL="949124" lvl="1" indent="-514350"/>
            <a:r>
              <a:rPr lang="da-DK" sz="2500" dirty="0" err="1" smtClean="0">
                <a:solidFill>
                  <a:srgbClr val="00163B"/>
                </a:solidFill>
                <a:sym typeface="Wingdings"/>
              </a:rPr>
              <a:t>Vote</a:t>
            </a:r>
            <a:r>
              <a:rPr lang="da-DK" sz="2500" dirty="0" smtClean="0">
                <a:solidFill>
                  <a:srgbClr val="00163B"/>
                </a:solidFill>
                <a:sym typeface="Wingdings"/>
              </a:rPr>
              <a:t>: 29/11 from 17:00 </a:t>
            </a:r>
            <a:r>
              <a:rPr lang="mr-IN" sz="2500" dirty="0" smtClean="0">
                <a:solidFill>
                  <a:srgbClr val="00163B"/>
                </a:solidFill>
                <a:sym typeface="Wingdings"/>
              </a:rPr>
              <a:t>–</a:t>
            </a:r>
            <a:r>
              <a:rPr lang="da-DK" sz="2500" dirty="0" smtClean="0">
                <a:solidFill>
                  <a:srgbClr val="00163B"/>
                </a:solidFill>
                <a:sym typeface="Wingdings"/>
              </a:rPr>
              <a:t> 19:00</a:t>
            </a:r>
          </a:p>
          <a:p>
            <a:pPr marL="514350" indent="-514350"/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Celebration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event for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volunteers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(2/12)</a:t>
            </a:r>
            <a:endParaRPr lang="da-DK" sz="2800" i="1" dirty="0">
              <a:solidFill>
                <a:srgbClr val="00163B"/>
              </a:solidFill>
              <a:sym typeface="Wingdings"/>
            </a:endParaRPr>
          </a:p>
          <a:p>
            <a:pPr marL="514350" indent="-514350"/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Friday bars (November </a:t>
            </a:r>
            <a:r>
              <a:rPr lang="mr-IN" sz="2800" dirty="0" smtClean="0">
                <a:solidFill>
                  <a:srgbClr val="00163B"/>
                </a:solidFill>
                <a:sym typeface="Wingdings"/>
              </a:rPr>
              <a:t>–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not December) </a:t>
            </a:r>
            <a:r>
              <a:rPr lang="da-DK" sz="2800" i="1" dirty="0" smtClean="0">
                <a:solidFill>
                  <a:srgbClr val="00163B"/>
                </a:solidFill>
                <a:sym typeface="Wingdings"/>
              </a:rPr>
              <a:t>		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en-GB" b="1" dirty="0" smtClean="0">
                <a:solidFill>
                  <a:srgbClr val="8C0026"/>
                </a:solidFill>
              </a:rPr>
              <a:t>Activities </a:t>
            </a:r>
            <a:r>
              <a:rPr lang="mr-IN" b="1" dirty="0" smtClean="0">
                <a:solidFill>
                  <a:srgbClr val="8C0026"/>
                </a:solidFill>
              </a:rPr>
              <a:t>–</a:t>
            </a:r>
            <a:r>
              <a:rPr lang="en-GB" b="1" dirty="0" smtClean="0">
                <a:solidFill>
                  <a:srgbClr val="8C0026"/>
                </a:solidFill>
              </a:rPr>
              <a:t> the rest of 2017</a:t>
            </a:r>
            <a:endParaRPr lang="en-GB" b="1" dirty="0">
              <a:solidFill>
                <a:srgbClr val="8C00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43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6" y="1821052"/>
            <a:ext cx="7323542" cy="4100071"/>
          </a:xfrm>
        </p:spPr>
        <p:txBody>
          <a:bodyPr/>
          <a:lstStyle/>
          <a:p>
            <a:pPr marL="0" indent="0">
              <a:buNone/>
            </a:pPr>
            <a:r>
              <a:rPr lang="da-DK" sz="2400" dirty="0">
                <a:solidFill>
                  <a:srgbClr val="00163B"/>
                </a:solidFill>
              </a:rPr>
              <a:t>1. </a:t>
            </a:r>
            <a:r>
              <a:rPr lang="da-DK" sz="2400" dirty="0" err="1">
                <a:solidFill>
                  <a:srgbClr val="00163B"/>
                </a:solidFill>
              </a:rPr>
              <a:t>Approval</a:t>
            </a:r>
            <a:r>
              <a:rPr lang="da-DK" sz="2400" dirty="0">
                <a:solidFill>
                  <a:srgbClr val="00163B"/>
                </a:solidFill>
              </a:rPr>
              <a:t> of the agenda</a:t>
            </a:r>
            <a:br>
              <a:rPr lang="da-DK" sz="2400" dirty="0">
                <a:solidFill>
                  <a:srgbClr val="00163B"/>
                </a:solidFill>
              </a:rPr>
            </a:br>
            <a:r>
              <a:rPr lang="da-DK" sz="2400" dirty="0">
                <a:solidFill>
                  <a:srgbClr val="00163B"/>
                </a:solidFill>
              </a:rPr>
              <a:t>2. </a:t>
            </a:r>
            <a:r>
              <a:rPr lang="da-DK" sz="2400" dirty="0" err="1">
                <a:solidFill>
                  <a:srgbClr val="00163B"/>
                </a:solidFill>
              </a:rPr>
              <a:t>Approval</a:t>
            </a:r>
            <a:r>
              <a:rPr lang="da-DK" sz="2400" dirty="0">
                <a:solidFill>
                  <a:srgbClr val="00163B"/>
                </a:solidFill>
              </a:rPr>
              <a:t> of the </a:t>
            </a:r>
            <a:r>
              <a:rPr lang="da-DK" sz="2400" dirty="0" err="1">
                <a:solidFill>
                  <a:srgbClr val="00163B"/>
                </a:solidFill>
              </a:rPr>
              <a:t>minutes</a:t>
            </a:r>
            <a:r>
              <a:rPr lang="da-DK" sz="2400" dirty="0">
                <a:solidFill>
                  <a:srgbClr val="00163B"/>
                </a:solidFill>
              </a:rPr>
              <a:t> </a:t>
            </a:r>
            <a:r>
              <a:rPr lang="da-DK" sz="2400" dirty="0" smtClean="0">
                <a:solidFill>
                  <a:srgbClr val="00163B"/>
                </a:solidFill>
              </a:rPr>
              <a:t>(23rd meeting)</a:t>
            </a:r>
            <a:r>
              <a:rPr lang="da-DK" sz="2400" dirty="0">
                <a:solidFill>
                  <a:srgbClr val="00163B"/>
                </a:solidFill>
              </a:rPr>
              <a:t/>
            </a:r>
            <a:br>
              <a:rPr lang="da-DK" sz="2400" dirty="0">
                <a:solidFill>
                  <a:srgbClr val="00163B"/>
                </a:solidFill>
              </a:rPr>
            </a:br>
            <a:r>
              <a:rPr lang="da-DK" sz="2400" dirty="0">
                <a:solidFill>
                  <a:srgbClr val="00163B"/>
                </a:solidFill>
              </a:rPr>
              <a:t>3. </a:t>
            </a:r>
            <a:r>
              <a:rPr lang="da-DK" sz="2400" dirty="0" err="1" smtClean="0">
                <a:solidFill>
                  <a:srgbClr val="00163B"/>
                </a:solidFill>
              </a:rPr>
              <a:t>Orientation</a:t>
            </a:r>
            <a:r>
              <a:rPr lang="da-DK" sz="2400" dirty="0">
                <a:solidFill>
                  <a:srgbClr val="00163B"/>
                </a:solidFill>
              </a:rPr>
              <a:t/>
            </a:r>
            <a:br>
              <a:rPr lang="da-DK" sz="2400" dirty="0">
                <a:solidFill>
                  <a:srgbClr val="00163B"/>
                </a:solidFill>
              </a:rPr>
            </a:br>
            <a:r>
              <a:rPr lang="da-DK" sz="2400" dirty="0">
                <a:solidFill>
                  <a:srgbClr val="00163B"/>
                </a:solidFill>
              </a:rPr>
              <a:t>4. Board </a:t>
            </a:r>
            <a:r>
              <a:rPr lang="da-DK" sz="2400" dirty="0" err="1" smtClean="0">
                <a:solidFill>
                  <a:srgbClr val="00163B"/>
                </a:solidFill>
              </a:rPr>
              <a:t>members</a:t>
            </a:r>
            <a:r>
              <a:rPr lang="da-DK" sz="2400" dirty="0">
                <a:solidFill>
                  <a:srgbClr val="00163B"/>
                </a:solidFill>
              </a:rPr>
              <a:t/>
            </a:r>
            <a:br>
              <a:rPr lang="da-DK" sz="2400" dirty="0">
                <a:solidFill>
                  <a:srgbClr val="00163B"/>
                </a:solidFill>
              </a:rPr>
            </a:br>
            <a:r>
              <a:rPr lang="da-DK" sz="2400" dirty="0">
                <a:solidFill>
                  <a:srgbClr val="00163B"/>
                </a:solidFill>
              </a:rPr>
              <a:t>5. Financial situation </a:t>
            </a:r>
            <a:br>
              <a:rPr lang="da-DK" sz="2400" dirty="0">
                <a:solidFill>
                  <a:srgbClr val="00163B"/>
                </a:solidFill>
              </a:rPr>
            </a:br>
            <a:r>
              <a:rPr lang="da-DK" sz="2400" dirty="0">
                <a:solidFill>
                  <a:srgbClr val="00163B"/>
                </a:solidFill>
              </a:rPr>
              <a:t>6. </a:t>
            </a:r>
            <a:r>
              <a:rPr lang="da-DK" sz="2400" dirty="0" err="1">
                <a:solidFill>
                  <a:srgbClr val="00163B"/>
                </a:solidFill>
              </a:rPr>
              <a:t>Advisory</a:t>
            </a:r>
            <a:r>
              <a:rPr lang="da-DK" sz="2400" dirty="0">
                <a:solidFill>
                  <a:srgbClr val="00163B"/>
                </a:solidFill>
              </a:rPr>
              <a:t> Board meeting </a:t>
            </a:r>
            <a:br>
              <a:rPr lang="da-DK" sz="2400" dirty="0">
                <a:solidFill>
                  <a:srgbClr val="00163B"/>
                </a:solidFill>
              </a:rPr>
            </a:br>
            <a:r>
              <a:rPr lang="da-DK" sz="2400" dirty="0">
                <a:solidFill>
                  <a:srgbClr val="00163B"/>
                </a:solidFill>
              </a:rPr>
              <a:t>7. </a:t>
            </a:r>
            <a:r>
              <a:rPr lang="da-DK" sz="2400" dirty="0" err="1">
                <a:solidFill>
                  <a:srgbClr val="00163B"/>
                </a:solidFill>
              </a:rPr>
              <a:t>Study</a:t>
            </a:r>
            <a:r>
              <a:rPr lang="da-DK" sz="2400" dirty="0">
                <a:solidFill>
                  <a:srgbClr val="00163B"/>
                </a:solidFill>
              </a:rPr>
              <a:t> start </a:t>
            </a:r>
            <a:br>
              <a:rPr lang="da-DK" sz="2400" dirty="0">
                <a:solidFill>
                  <a:srgbClr val="00163B"/>
                </a:solidFill>
              </a:rPr>
            </a:br>
            <a:r>
              <a:rPr lang="da-DK" sz="2400" dirty="0">
                <a:solidFill>
                  <a:srgbClr val="00163B"/>
                </a:solidFill>
              </a:rPr>
              <a:t>8. </a:t>
            </a:r>
            <a:r>
              <a:rPr lang="da-DK" sz="2400" dirty="0" err="1">
                <a:solidFill>
                  <a:srgbClr val="00163B"/>
                </a:solidFill>
              </a:rPr>
              <a:t>Amendments</a:t>
            </a:r>
            <a:r>
              <a:rPr lang="da-DK" sz="2400" dirty="0">
                <a:solidFill>
                  <a:srgbClr val="00163B"/>
                </a:solidFill>
              </a:rPr>
              <a:t> to the </a:t>
            </a:r>
            <a:r>
              <a:rPr lang="da-DK" sz="2400" dirty="0" err="1" smtClean="0">
                <a:solidFill>
                  <a:srgbClr val="00163B"/>
                </a:solidFill>
              </a:rPr>
              <a:t>formalities</a:t>
            </a:r>
            <a:r>
              <a:rPr lang="da-DK" sz="2400" dirty="0">
                <a:solidFill>
                  <a:srgbClr val="00163B"/>
                </a:solidFill>
              </a:rPr>
              <a:t/>
            </a:r>
            <a:br>
              <a:rPr lang="da-DK" sz="2400" dirty="0">
                <a:solidFill>
                  <a:srgbClr val="00163B"/>
                </a:solidFill>
              </a:rPr>
            </a:br>
            <a:r>
              <a:rPr lang="da-DK" sz="2400" dirty="0">
                <a:solidFill>
                  <a:srgbClr val="00163B"/>
                </a:solidFill>
              </a:rPr>
              <a:t>9. </a:t>
            </a:r>
            <a:r>
              <a:rPr lang="da-DK" sz="2400" dirty="0" err="1">
                <a:solidFill>
                  <a:srgbClr val="00163B"/>
                </a:solidFill>
              </a:rPr>
              <a:t>Other</a:t>
            </a:r>
            <a:r>
              <a:rPr lang="da-DK" sz="2400" dirty="0">
                <a:solidFill>
                  <a:srgbClr val="00163B"/>
                </a:solidFill>
              </a:rPr>
              <a:t> </a:t>
            </a:r>
            <a:r>
              <a:rPr lang="da-DK" sz="2400" dirty="0" err="1">
                <a:solidFill>
                  <a:srgbClr val="00163B"/>
                </a:solidFill>
              </a:rPr>
              <a:t>topics</a:t>
            </a:r>
            <a:r>
              <a:rPr lang="da-DK" sz="2400" dirty="0">
                <a:solidFill>
                  <a:srgbClr val="00163B"/>
                </a:solidFill>
              </a:rPr>
              <a:t/>
            </a:r>
            <a:br>
              <a:rPr lang="da-DK" sz="2400" dirty="0">
                <a:solidFill>
                  <a:srgbClr val="00163B"/>
                </a:solidFill>
              </a:rPr>
            </a:br>
            <a:r>
              <a:rPr lang="da-DK" sz="2400" dirty="0">
                <a:solidFill>
                  <a:srgbClr val="00163B"/>
                </a:solidFill>
              </a:rPr>
              <a:t>10. </a:t>
            </a:r>
            <a:r>
              <a:rPr lang="da-DK" sz="2400" dirty="0" err="1">
                <a:solidFill>
                  <a:srgbClr val="00163B"/>
                </a:solidFill>
              </a:rPr>
              <a:t>Next</a:t>
            </a:r>
            <a:r>
              <a:rPr lang="da-DK" sz="2400" dirty="0">
                <a:solidFill>
                  <a:srgbClr val="00163B"/>
                </a:solidFill>
              </a:rPr>
              <a:t> meetings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b="1" dirty="0" smtClean="0">
                <a:solidFill>
                  <a:srgbClr val="8C0026"/>
                </a:solidFill>
              </a:rPr>
              <a:t>Agenda</a:t>
            </a:r>
          </a:p>
        </p:txBody>
      </p:sp>
      <p:sp>
        <p:nvSpPr>
          <p:cNvPr id="6" name="Ellipse 5"/>
          <p:cNvSpPr/>
          <p:nvPr/>
        </p:nvSpPr>
        <p:spPr>
          <a:xfrm>
            <a:off x="6132504" y="5440473"/>
            <a:ext cx="1080000" cy="1080000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Ellipse 6"/>
          <p:cNvSpPr/>
          <p:nvPr/>
        </p:nvSpPr>
        <p:spPr>
          <a:xfrm>
            <a:off x="6825391" y="6133514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8" name="Ellipse 7"/>
          <p:cNvSpPr/>
          <p:nvPr/>
        </p:nvSpPr>
        <p:spPr>
          <a:xfrm>
            <a:off x="7311391" y="6025515"/>
            <a:ext cx="467999" cy="467999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10086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27676" y="1564997"/>
            <a:ext cx="3816000" cy="3786909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388994" y="2380162"/>
            <a:ext cx="3541195" cy="3541195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708735" y="2653935"/>
            <a:ext cx="805525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dirty="0" err="1" smtClean="0">
                <a:solidFill>
                  <a:schemeClr val="bg1"/>
                </a:solidFill>
                <a:latin typeface="Verdana"/>
                <a:cs typeface="Verdana"/>
              </a:rPr>
              <a:t>Activities</a:t>
            </a:r>
            <a:r>
              <a:rPr lang="da-DK" sz="6000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</a:p>
          <a:p>
            <a:r>
              <a:rPr lang="da-DK" sz="4000" dirty="0" err="1" smtClean="0">
                <a:solidFill>
                  <a:schemeClr val="bg1"/>
                </a:solidFill>
                <a:latin typeface="Verdana"/>
                <a:cs typeface="Verdana"/>
              </a:rPr>
              <a:t>Next</a:t>
            </a:r>
            <a:r>
              <a:rPr lang="da-DK" sz="4000" dirty="0" smtClean="0">
                <a:solidFill>
                  <a:schemeClr val="bg1"/>
                </a:solidFill>
                <a:latin typeface="Verdana"/>
                <a:cs typeface="Verdana"/>
              </a:rPr>
              <a:t> semester 2018</a:t>
            </a:r>
          </a:p>
        </p:txBody>
      </p:sp>
    </p:spTree>
    <p:extLst>
      <p:ext uri="{BB962C8B-B14F-4D97-AF65-F5344CB8AC3E}">
        <p14:creationId xmlns:p14="http://schemas.microsoft.com/office/powerpoint/2010/main" val="130527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8971149" y="2326228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Ellipse 6"/>
          <p:cNvSpPr/>
          <p:nvPr/>
        </p:nvSpPr>
        <p:spPr>
          <a:xfrm>
            <a:off x="8660255" y="2452228"/>
            <a:ext cx="467999" cy="467999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8" name="Ellipse 7"/>
          <p:cNvSpPr/>
          <p:nvPr/>
        </p:nvSpPr>
        <p:spPr>
          <a:xfrm>
            <a:off x="8462075" y="1394946"/>
            <a:ext cx="1291282" cy="129128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graphicFrame>
        <p:nvGraphicFramePr>
          <p:cNvPr id="10" name="Tabe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071951"/>
              </p:ext>
            </p:extLst>
          </p:nvPr>
        </p:nvGraphicFramePr>
        <p:xfrm>
          <a:off x="278756" y="915449"/>
          <a:ext cx="9474601" cy="598294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334526"/>
                <a:gridCol w="1664963"/>
                <a:gridCol w="1664963"/>
                <a:gridCol w="1483222"/>
                <a:gridCol w="1875996"/>
                <a:gridCol w="1450931"/>
              </a:tblGrid>
              <a:tr h="300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dirty="0">
                          <a:effectLst/>
                        </a:rPr>
                        <a:t>Month</a:t>
                      </a:r>
                      <a:endParaRPr lang="da-DK" sz="12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>
                          <a:effectLst/>
                        </a:rPr>
                        <a:t>Volunteer activities</a:t>
                      </a:r>
                      <a:endParaRPr lang="da-DK" sz="120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 dirty="0">
                          <a:effectLst/>
                        </a:rPr>
                        <a:t>Social activities</a:t>
                      </a:r>
                      <a:endParaRPr lang="da-DK" sz="12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>
                          <a:effectLst/>
                        </a:rPr>
                        <a:t>Professional activities</a:t>
                      </a:r>
                      <a:endParaRPr lang="da-DK" sz="120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>
                          <a:effectLst/>
                        </a:rPr>
                        <a:t>Student political activities</a:t>
                      </a:r>
                      <a:endParaRPr lang="da-DK" sz="120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>
                          <a:effectLst/>
                        </a:rPr>
                        <a:t>Promotion</a:t>
                      </a:r>
                      <a:br>
                        <a:rPr lang="en-GB" sz="1200">
                          <a:effectLst/>
                        </a:rPr>
                      </a:br>
                      <a:r>
                        <a:rPr lang="en-GB" sz="1200">
                          <a:effectLst/>
                        </a:rPr>
                        <a:t>activities</a:t>
                      </a:r>
                      <a:endParaRPr lang="da-DK" sz="120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</a:tr>
              <a:tr h="8956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>
                          <a:effectLst/>
                        </a:rPr>
                        <a:t>January</a:t>
                      </a:r>
                      <a:endParaRPr lang="da-DK" sz="120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>
                          <a:effectLst/>
                          <a:highlight>
                            <a:srgbClr val="00FF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Status meeting</a:t>
                      </a:r>
                      <a:r>
                        <a:rPr lang="en-GB" sz="1400"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 </a:t>
                      </a:r>
                      <a:r>
                        <a:rPr lang="en-GB" sz="1400">
                          <a:effectLst/>
                          <a:highlight>
                            <a:srgbClr val="00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(+social activity)</a:t>
                      </a:r>
                      <a:endParaRPr lang="da-DK" sz="140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 dirty="0"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 </a:t>
                      </a: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 dirty="0"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 </a:t>
                      </a: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 </a:t>
                      </a:r>
                      <a:endParaRPr lang="da-DK" sz="140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 dirty="0">
                          <a:effectLst/>
                          <a:highlight>
                            <a:srgbClr val="FF00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Advisory Board meeting </a:t>
                      </a:r>
                      <a:br>
                        <a:rPr lang="en-GB" sz="1400" dirty="0">
                          <a:effectLst/>
                          <a:highlight>
                            <a:srgbClr val="FF00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</a:br>
                      <a:r>
                        <a:rPr lang="en-GB" sz="1400" dirty="0" smtClean="0">
                          <a:effectLst/>
                          <a:highlight>
                            <a:srgbClr val="00FF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Students</a:t>
                      </a:r>
                      <a:r>
                        <a:rPr lang="en-GB" sz="1400" dirty="0">
                          <a:effectLst/>
                          <a:highlight>
                            <a:srgbClr val="00FF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’ board </a:t>
                      </a:r>
                      <a:r>
                        <a:rPr lang="en-GB" sz="1400" dirty="0" smtClean="0">
                          <a:effectLst/>
                          <a:highlight>
                            <a:srgbClr val="00FF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meeting</a:t>
                      </a: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 dirty="0"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/>
                      </a:r>
                      <a:br>
                        <a:rPr lang="en-GB" sz="1400" dirty="0"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</a:b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</a:tr>
              <a:tr h="11121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>
                          <a:effectLst/>
                        </a:rPr>
                        <a:t>February</a:t>
                      </a:r>
                      <a:endParaRPr lang="da-DK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 dirty="0" smtClean="0">
                          <a:effectLst/>
                          <a:highlight>
                            <a:srgbClr val="00FF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Introduction meeting (for new volunteers)</a:t>
                      </a: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 dirty="0" smtClean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Intro </a:t>
                      </a:r>
                      <a:r>
                        <a:rPr lang="en-GB" sz="1400" dirty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bars </a:t>
                      </a:r>
                      <a:r>
                        <a:rPr lang="en-GB" sz="1400" dirty="0" smtClean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(4-5)</a:t>
                      </a:r>
                      <a:r>
                        <a:rPr lang="en-GB" sz="1400" dirty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/>
                      </a:r>
                      <a:br>
                        <a:rPr lang="en-GB" sz="1400" dirty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</a:br>
                      <a:r>
                        <a:rPr lang="en-GB" sz="1400" dirty="0" smtClean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/>
                      </a:r>
                      <a:br>
                        <a:rPr lang="en-GB" sz="1400" dirty="0" smtClean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</a:br>
                      <a:r>
                        <a:rPr lang="en-GB" sz="1400" dirty="0" smtClean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Friday </a:t>
                      </a:r>
                      <a:r>
                        <a:rPr lang="en-GB" sz="1400" dirty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bars </a:t>
                      </a:r>
                      <a:r>
                        <a:rPr lang="en-GB" sz="1400" dirty="0" smtClean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(1)</a:t>
                      </a: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 dirty="0"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 </a:t>
                      </a: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 </a:t>
                      </a:r>
                      <a:endParaRPr lang="da-DK" sz="140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 dirty="0">
                          <a:effectLst/>
                          <a:highlight>
                            <a:srgbClr val="00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Intro presentation</a:t>
                      </a:r>
                      <a:br>
                        <a:rPr lang="en-GB" sz="1400" dirty="0">
                          <a:effectLst/>
                          <a:highlight>
                            <a:srgbClr val="00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</a:br>
                      <a:r>
                        <a:rPr lang="en-GB" sz="1400" dirty="0" smtClean="0">
                          <a:effectLst/>
                          <a:highlight>
                            <a:srgbClr val="00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Open </a:t>
                      </a:r>
                      <a:r>
                        <a:rPr lang="en-GB" sz="1400" dirty="0">
                          <a:effectLst/>
                          <a:highlight>
                            <a:srgbClr val="00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house presentation</a:t>
                      </a:r>
                      <a:br>
                        <a:rPr lang="en-GB" sz="1400" dirty="0">
                          <a:effectLst/>
                          <a:highlight>
                            <a:srgbClr val="00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</a:b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</a:tr>
              <a:tr h="12462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>
                          <a:effectLst/>
                        </a:rPr>
                        <a:t>March</a:t>
                      </a:r>
                      <a:endParaRPr lang="da-DK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 dirty="0">
                          <a:effectLst/>
                          <a:highlight>
                            <a:srgbClr val="00FF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Conference for </a:t>
                      </a:r>
                      <a:r>
                        <a:rPr lang="en-GB" sz="1400" dirty="0" smtClean="0">
                          <a:effectLst/>
                          <a:highlight>
                            <a:srgbClr val="00FF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volunteers </a:t>
                      </a:r>
                      <a:r>
                        <a:rPr lang="en-GB" sz="1400" dirty="0">
                          <a:effectLst/>
                          <a:highlight>
                            <a:srgbClr val="00FF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/>
                      </a:r>
                      <a:br>
                        <a:rPr lang="en-GB" sz="1400" dirty="0">
                          <a:effectLst/>
                          <a:highlight>
                            <a:srgbClr val="00FF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</a:br>
                      <a:r>
                        <a:rPr lang="en-GB" sz="1400" dirty="0">
                          <a:effectLst/>
                          <a:highlight>
                            <a:srgbClr val="00FF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Incl. Status </a:t>
                      </a:r>
                      <a:r>
                        <a:rPr lang="en-GB" sz="1400" dirty="0" smtClean="0">
                          <a:effectLst/>
                          <a:highlight>
                            <a:srgbClr val="00FF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meeting</a:t>
                      </a: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 dirty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Friday bars </a:t>
                      </a:r>
                      <a:r>
                        <a:rPr lang="en-GB" sz="1400" dirty="0" smtClean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(2)</a:t>
                      </a:r>
                      <a:r>
                        <a:rPr lang="en-GB" sz="1400" dirty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/>
                      </a:r>
                      <a:br>
                        <a:rPr lang="en-GB" sz="1400" dirty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</a:br>
                      <a:r>
                        <a:rPr lang="en-GB" sz="1400" dirty="0" smtClean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/>
                      </a:r>
                      <a:br>
                        <a:rPr lang="en-GB" sz="1400" dirty="0" smtClean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</a:b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 dirty="0"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 </a:t>
                      </a:r>
                      <a:r>
                        <a:rPr lang="en-GB" sz="1400" dirty="0" smtClean="0">
                          <a:effectLst/>
                          <a:highlight>
                            <a:srgbClr val="00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Event</a:t>
                      </a: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 dirty="0">
                          <a:effectLst/>
                          <a:highlight>
                            <a:srgbClr val="00FF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Students’ board </a:t>
                      </a:r>
                      <a:r>
                        <a:rPr lang="en-GB" sz="1400" dirty="0" smtClean="0">
                          <a:effectLst/>
                          <a:highlight>
                            <a:srgbClr val="00FF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meeting</a:t>
                      </a: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 dirty="0"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 </a:t>
                      </a: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</a:tr>
              <a:tr h="9530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>
                          <a:effectLst/>
                        </a:rPr>
                        <a:t>April</a:t>
                      </a:r>
                      <a:endParaRPr lang="da-DK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 dirty="0">
                          <a:effectLst/>
                          <a:highlight>
                            <a:srgbClr val="00FF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Status </a:t>
                      </a:r>
                      <a:r>
                        <a:rPr lang="en-GB" sz="1400" dirty="0" smtClean="0">
                          <a:effectLst/>
                          <a:highlight>
                            <a:srgbClr val="00FF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meeting</a:t>
                      </a: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 marL="0" marR="0" indent="0" algn="l" defTabSz="49688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>
                          <a:tab pos="1752600" algn="l"/>
                        </a:tabLst>
                        <a:defRPr/>
                      </a:pPr>
                      <a:r>
                        <a:rPr lang="en-GB" sz="1400" dirty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Friday bars </a:t>
                      </a:r>
                      <a:r>
                        <a:rPr lang="en-GB" sz="1400" dirty="0" smtClean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(2)</a:t>
                      </a:r>
                      <a:r>
                        <a:rPr lang="en-GB" sz="1400" dirty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/>
                      </a:r>
                      <a:br>
                        <a:rPr lang="en-GB" sz="1400" dirty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</a:br>
                      <a:r>
                        <a:rPr lang="en-GB" sz="1400" dirty="0" smtClean="0">
                          <a:effectLst/>
                          <a:highlight>
                            <a:srgbClr val="00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Event</a:t>
                      </a:r>
                      <a:endParaRPr lang="da-DK" sz="1400" dirty="0" smtClean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  <a:p>
                      <a:pPr marL="0" marR="0" indent="0" algn="l" defTabSz="49688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>
                          <a:tab pos="1752600" algn="l"/>
                        </a:tabLst>
                        <a:defRPr/>
                      </a:pP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 dirty="0">
                          <a:effectLst/>
                          <a:highlight>
                            <a:srgbClr val="00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/>
                      </a:r>
                      <a:br>
                        <a:rPr lang="en-GB" sz="1400" dirty="0">
                          <a:effectLst/>
                          <a:highlight>
                            <a:srgbClr val="00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</a:b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 dirty="0">
                          <a:effectLst/>
                          <a:highlight>
                            <a:srgbClr val="FF00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Advisory Board meeting </a:t>
                      </a:r>
                      <a:br>
                        <a:rPr lang="en-GB" sz="1400" dirty="0">
                          <a:effectLst/>
                          <a:highlight>
                            <a:srgbClr val="FF00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</a:br>
                      <a:r>
                        <a:rPr lang="en-GB" sz="1400" dirty="0" err="1" smtClean="0">
                          <a:effectLst/>
                          <a:highlight>
                            <a:srgbClr val="00FF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Cphbusiness</a:t>
                      </a:r>
                      <a:r>
                        <a:rPr lang="en-GB" sz="1400" dirty="0">
                          <a:effectLst/>
                          <a:highlight>
                            <a:srgbClr val="00FF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’ board </a:t>
                      </a:r>
                      <a:r>
                        <a:rPr lang="en-GB" sz="1400" dirty="0" smtClean="0">
                          <a:effectLst/>
                          <a:highlight>
                            <a:srgbClr val="00FF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meeting</a:t>
                      </a: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 </a:t>
                      </a:r>
                      <a:endParaRPr lang="da-DK" sz="140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</a:tr>
              <a:tr h="7488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>
                          <a:effectLst/>
                        </a:rPr>
                        <a:t>May</a:t>
                      </a:r>
                      <a:endParaRPr lang="da-DK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 dirty="0">
                          <a:effectLst/>
                          <a:highlight>
                            <a:srgbClr val="00FF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Status </a:t>
                      </a:r>
                      <a:r>
                        <a:rPr lang="en-GB" sz="1400" dirty="0" smtClean="0">
                          <a:effectLst/>
                          <a:highlight>
                            <a:srgbClr val="00FF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meeting</a:t>
                      </a: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 dirty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Friday bars </a:t>
                      </a:r>
                      <a:r>
                        <a:rPr lang="en-GB" sz="1400" dirty="0" smtClean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(2</a:t>
                      </a:r>
                      <a:r>
                        <a:rPr lang="en-GB" sz="1400" dirty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)</a:t>
                      </a:r>
                      <a:br>
                        <a:rPr lang="en-GB" sz="1400" dirty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</a:br>
                      <a:r>
                        <a:rPr lang="en-GB" sz="1400" dirty="0" smtClean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/>
                      </a:r>
                      <a:br>
                        <a:rPr lang="en-GB" sz="1400" dirty="0" smtClean="0">
                          <a:effectLst/>
                          <a:highlight>
                            <a:srgbClr val="FF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</a:b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 </a:t>
                      </a:r>
                      <a:endParaRPr lang="da-DK" sz="140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 </a:t>
                      </a:r>
                      <a:endParaRPr lang="da-DK" sz="140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 dirty="0">
                          <a:effectLst/>
                          <a:highlight>
                            <a:srgbClr val="00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Open house </a:t>
                      </a:r>
                      <a:r>
                        <a:rPr lang="en-GB" sz="1400" dirty="0" smtClean="0">
                          <a:effectLst/>
                          <a:highlight>
                            <a:srgbClr val="00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presentation</a:t>
                      </a: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</a:tr>
              <a:tr h="5889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>
                          <a:effectLst/>
                        </a:rPr>
                        <a:t>June</a:t>
                      </a:r>
                      <a:endParaRPr lang="da-DK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 dirty="0">
                          <a:effectLst/>
                          <a:highlight>
                            <a:srgbClr val="00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Celebration event for </a:t>
                      </a:r>
                      <a:r>
                        <a:rPr lang="en-GB" sz="1400" dirty="0" smtClean="0">
                          <a:effectLst/>
                          <a:highlight>
                            <a:srgbClr val="00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volunteers</a:t>
                      </a: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 dirty="0">
                          <a:effectLst/>
                          <a:highlight>
                            <a:srgbClr val="00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/>
                      </a:r>
                      <a:br>
                        <a:rPr lang="en-GB" sz="1400" dirty="0">
                          <a:effectLst/>
                          <a:highlight>
                            <a:srgbClr val="00FF00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</a:br>
                      <a:r>
                        <a:rPr lang="en-GB" sz="1400" dirty="0"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 </a:t>
                      </a: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 </a:t>
                      </a:r>
                      <a:endParaRPr lang="da-DK" sz="140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 dirty="0" err="1">
                          <a:effectLst/>
                          <a:highlight>
                            <a:srgbClr val="00FF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Cphbusiness</a:t>
                      </a:r>
                      <a:r>
                        <a:rPr lang="en-GB" sz="1400" dirty="0">
                          <a:effectLst/>
                          <a:highlight>
                            <a:srgbClr val="00FF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’ board </a:t>
                      </a:r>
                      <a:r>
                        <a:rPr lang="en-GB" sz="1400" dirty="0" smtClean="0">
                          <a:effectLst/>
                          <a:highlight>
                            <a:srgbClr val="00FFFF"/>
                          </a:highlight>
                          <a:latin typeface="Verdana" charset="0"/>
                          <a:ea typeface="Verdana" charset="0"/>
                          <a:cs typeface="Verdana" charset="0"/>
                        </a:rPr>
                        <a:t>meeting</a:t>
                      </a: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52600" algn="l"/>
                        </a:tabLst>
                      </a:pPr>
                      <a:r>
                        <a:rPr lang="en-GB" sz="1400" dirty="0"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 </a:t>
                      </a:r>
                      <a:endParaRPr lang="da-DK" sz="1400" dirty="0"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22751" marR="2275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823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2033337"/>
            <a:ext cx="9141971" cy="5029200"/>
          </a:xfrm>
        </p:spPr>
        <p:txBody>
          <a:bodyPr/>
          <a:lstStyle/>
          <a:p>
            <a:pPr marL="514350" indent="-514350"/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This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means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:</a:t>
            </a:r>
          </a:p>
          <a:p>
            <a:pPr marL="949124" lvl="1" indent="-514350"/>
            <a:r>
              <a:rPr lang="da-DK" sz="2500" dirty="0" smtClean="0">
                <a:solidFill>
                  <a:srgbClr val="00163B"/>
                </a:solidFill>
                <a:sym typeface="Wingdings"/>
              </a:rPr>
              <a:t>No Roskilde Festival </a:t>
            </a:r>
            <a:r>
              <a:rPr lang="da-DK" sz="2500" dirty="0" err="1" smtClean="0">
                <a:solidFill>
                  <a:srgbClr val="00163B"/>
                </a:solidFill>
                <a:sym typeface="Wingdings"/>
              </a:rPr>
              <a:t>this</a:t>
            </a:r>
            <a:r>
              <a:rPr lang="da-DK" sz="2500" dirty="0" smtClean="0">
                <a:solidFill>
                  <a:srgbClr val="00163B"/>
                </a:solidFill>
                <a:sym typeface="Wingdings"/>
              </a:rPr>
              <a:t> Summer</a:t>
            </a:r>
          </a:p>
          <a:p>
            <a:pPr marL="949124" lvl="1" indent="-514350"/>
            <a:r>
              <a:rPr lang="da-DK" sz="2500" dirty="0" smtClean="0">
                <a:solidFill>
                  <a:srgbClr val="00163B"/>
                </a:solidFill>
                <a:sym typeface="Wingdings"/>
              </a:rPr>
              <a:t>No Semester Party </a:t>
            </a:r>
            <a:r>
              <a:rPr lang="da-DK" sz="2500" dirty="0" err="1" smtClean="0">
                <a:solidFill>
                  <a:srgbClr val="00163B"/>
                </a:solidFill>
                <a:sym typeface="Wingdings"/>
              </a:rPr>
              <a:t>this</a:t>
            </a:r>
            <a:r>
              <a:rPr lang="da-DK" sz="2500" dirty="0" smtClean="0">
                <a:solidFill>
                  <a:srgbClr val="00163B"/>
                </a:solidFill>
                <a:sym typeface="Wingdings"/>
              </a:rPr>
              <a:t> Spring</a:t>
            </a:r>
          </a:p>
          <a:p>
            <a:pPr marL="949124" lvl="1" indent="-514350"/>
            <a:r>
              <a:rPr lang="da-DK" sz="2500" dirty="0" err="1" smtClean="0">
                <a:solidFill>
                  <a:srgbClr val="00163B"/>
                </a:solidFill>
                <a:sym typeface="Wingdings"/>
              </a:rPr>
              <a:t>Introduction</a:t>
            </a:r>
            <a:r>
              <a:rPr lang="da-DK" sz="2500" dirty="0" smtClean="0">
                <a:solidFill>
                  <a:srgbClr val="00163B"/>
                </a:solidFill>
                <a:sym typeface="Wingdings"/>
              </a:rPr>
              <a:t> meeting in </a:t>
            </a:r>
            <a:r>
              <a:rPr lang="da-DK" sz="2500" dirty="0" err="1" smtClean="0">
                <a:solidFill>
                  <a:srgbClr val="00163B"/>
                </a:solidFill>
                <a:sym typeface="Wingdings"/>
              </a:rPr>
              <a:t>February</a:t>
            </a:r>
            <a:r>
              <a:rPr lang="da-DK" sz="2500" dirty="0" smtClean="0">
                <a:solidFill>
                  <a:srgbClr val="00163B"/>
                </a:solidFill>
                <a:sym typeface="Wingdings"/>
              </a:rPr>
              <a:t> for </a:t>
            </a:r>
            <a:r>
              <a:rPr lang="da-DK" sz="2500" dirty="0" err="1" smtClean="0">
                <a:solidFill>
                  <a:srgbClr val="00163B"/>
                </a:solidFill>
                <a:sym typeface="Wingdings"/>
              </a:rPr>
              <a:t>recruitment</a:t>
            </a:r>
            <a:r>
              <a:rPr lang="da-DK" sz="2500" dirty="0" smtClean="0">
                <a:solidFill>
                  <a:srgbClr val="00163B"/>
                </a:solidFill>
                <a:sym typeface="Wingdings"/>
              </a:rPr>
              <a:t> of new </a:t>
            </a:r>
            <a:r>
              <a:rPr lang="da-DK" sz="2500" dirty="0" err="1" smtClean="0">
                <a:solidFill>
                  <a:srgbClr val="00163B"/>
                </a:solidFill>
                <a:sym typeface="Wingdings"/>
              </a:rPr>
              <a:t>volunteers</a:t>
            </a:r>
            <a:endParaRPr lang="da-DK" sz="2500" dirty="0" smtClean="0">
              <a:solidFill>
                <a:srgbClr val="00163B"/>
              </a:solidFill>
              <a:sym typeface="Wingdings"/>
            </a:endParaRPr>
          </a:p>
          <a:p>
            <a:pPr marL="949124" lvl="1" indent="-514350"/>
            <a:r>
              <a:rPr lang="da-DK" sz="2500" dirty="0" smtClean="0">
                <a:solidFill>
                  <a:srgbClr val="00163B"/>
                </a:solidFill>
                <a:sym typeface="Wingdings"/>
              </a:rPr>
              <a:t>Friday Bar </a:t>
            </a:r>
            <a:r>
              <a:rPr lang="da-DK" sz="2500" dirty="0" err="1" smtClean="0">
                <a:solidFill>
                  <a:srgbClr val="00163B"/>
                </a:solidFill>
                <a:sym typeface="Wingdings"/>
              </a:rPr>
              <a:t>every</a:t>
            </a:r>
            <a:r>
              <a:rPr lang="da-DK" sz="25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500" dirty="0" err="1" smtClean="0">
                <a:solidFill>
                  <a:srgbClr val="00163B"/>
                </a:solidFill>
                <a:sym typeface="Wingdings"/>
              </a:rPr>
              <a:t>other</a:t>
            </a:r>
            <a:r>
              <a:rPr lang="da-DK" sz="2500" dirty="0" smtClean="0">
                <a:solidFill>
                  <a:srgbClr val="00163B"/>
                </a:solidFill>
                <a:sym typeface="Wingdings"/>
              </a:rPr>
              <a:t> Friday (not </a:t>
            </a:r>
            <a:r>
              <a:rPr lang="da-DK" sz="2500" dirty="0" err="1" smtClean="0">
                <a:solidFill>
                  <a:srgbClr val="00163B"/>
                </a:solidFill>
                <a:sym typeface="Wingdings"/>
              </a:rPr>
              <a:t>every</a:t>
            </a:r>
            <a:r>
              <a:rPr lang="da-DK" sz="2500" dirty="0" smtClean="0">
                <a:solidFill>
                  <a:srgbClr val="00163B"/>
                </a:solidFill>
                <a:sym typeface="Wingdings"/>
              </a:rPr>
              <a:t> Friday)</a:t>
            </a:r>
          </a:p>
          <a:p>
            <a:pPr marL="949124" lvl="1" indent="-514350"/>
            <a:r>
              <a:rPr lang="da-DK" sz="2500" dirty="0" smtClean="0">
                <a:solidFill>
                  <a:srgbClr val="00163B"/>
                </a:solidFill>
                <a:sym typeface="Wingdings"/>
              </a:rPr>
              <a:t>Professional event in March</a:t>
            </a:r>
          </a:p>
          <a:p>
            <a:pPr marL="949124" lvl="1" indent="-514350"/>
            <a:r>
              <a:rPr lang="da-DK" sz="2500" dirty="0" smtClean="0">
                <a:solidFill>
                  <a:srgbClr val="00163B"/>
                </a:solidFill>
                <a:sym typeface="Wingdings"/>
              </a:rPr>
              <a:t>Social event in April</a:t>
            </a:r>
            <a:endParaRPr lang="da-DK" sz="2500" dirty="0">
              <a:solidFill>
                <a:srgbClr val="00163B"/>
              </a:solidFill>
              <a:sym typeface="Wingdings"/>
            </a:endParaRP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en-GB" b="1" dirty="0" smtClean="0">
                <a:solidFill>
                  <a:srgbClr val="8C0026"/>
                </a:solidFill>
              </a:rPr>
              <a:t>Approval of activities</a:t>
            </a:r>
            <a:endParaRPr lang="en-GB" b="1" dirty="0">
              <a:solidFill>
                <a:srgbClr val="8C0026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8673570" y="1799705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7501179" y="705535"/>
            <a:ext cx="1761574" cy="168815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819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2393685"/>
            <a:ext cx="9141971" cy="4668851"/>
          </a:xfrm>
        </p:spPr>
        <p:txBody>
          <a:bodyPr/>
          <a:lstStyle/>
          <a:p>
            <a:pPr marL="514350" indent="-514350"/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31/10 from 16:00 </a:t>
            </a:r>
            <a:r>
              <a:rPr lang="mr-IN" sz="2800" dirty="0" smtClean="0">
                <a:solidFill>
                  <a:srgbClr val="00163B"/>
                </a:solidFill>
                <a:sym typeface="Wingdings"/>
              </a:rPr>
              <a:t>–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18:00</a:t>
            </a:r>
          </a:p>
          <a:p>
            <a:pPr marL="514350" indent="-514350"/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Topic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(s) to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be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discussed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- input?</a:t>
            </a:r>
            <a:endParaRPr lang="da-DK" sz="2500" dirty="0">
              <a:solidFill>
                <a:srgbClr val="00163B"/>
              </a:solidFill>
              <a:sym typeface="Wingdings"/>
            </a:endParaRP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en-GB" b="1" dirty="0" smtClean="0">
                <a:solidFill>
                  <a:srgbClr val="8C0026"/>
                </a:solidFill>
              </a:rPr>
              <a:t>Advisory Board meeting</a:t>
            </a:r>
            <a:endParaRPr lang="en-GB" b="1" dirty="0">
              <a:solidFill>
                <a:srgbClr val="8C0026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8780448" y="6169825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7608057" y="5075655"/>
            <a:ext cx="1761574" cy="168815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06626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2393685"/>
            <a:ext cx="9141971" cy="4668851"/>
          </a:xfrm>
        </p:spPr>
        <p:txBody>
          <a:bodyPr/>
          <a:lstStyle/>
          <a:p>
            <a:pPr marL="514350" indent="-514350"/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No intro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presentations</a:t>
            </a:r>
            <a:endParaRPr lang="da-DK" sz="2800" dirty="0" smtClean="0">
              <a:solidFill>
                <a:srgbClr val="00163B"/>
              </a:solidFill>
              <a:sym typeface="Wingdings"/>
            </a:endParaRPr>
          </a:p>
          <a:p>
            <a:pPr marL="514350" indent="-514350"/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Welcome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events</a:t>
            </a:r>
          </a:p>
          <a:p>
            <a:pPr marL="514350" indent="-514350"/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Intro bars</a:t>
            </a:r>
            <a:endParaRPr lang="da-DK" sz="2500" dirty="0">
              <a:solidFill>
                <a:srgbClr val="00163B"/>
              </a:solidFill>
              <a:sym typeface="Wingdings"/>
            </a:endParaRP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en-GB" b="1" dirty="0" smtClean="0">
                <a:solidFill>
                  <a:srgbClr val="8C0026"/>
                </a:solidFill>
              </a:rPr>
              <a:t>Study start 2018 v. </a:t>
            </a:r>
            <a:r>
              <a:rPr lang="en-GB" b="1" dirty="0" err="1" smtClean="0">
                <a:solidFill>
                  <a:srgbClr val="8C0026"/>
                </a:solidFill>
              </a:rPr>
              <a:t>Cæcilie</a:t>
            </a:r>
            <a:endParaRPr lang="en-GB" b="1" dirty="0">
              <a:solidFill>
                <a:srgbClr val="8C0026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8768572" y="6342536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7596181" y="5248366"/>
            <a:ext cx="1761574" cy="168815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698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4" y="1047256"/>
            <a:ext cx="9141971" cy="734043"/>
          </a:xfrm>
        </p:spPr>
        <p:txBody>
          <a:bodyPr/>
          <a:lstStyle/>
          <a:p>
            <a:r>
              <a:rPr lang="en-GB" b="1" smtClean="0">
                <a:solidFill>
                  <a:srgbClr val="8C0026"/>
                </a:solidFill>
              </a:rPr>
              <a:t>Amendments to the formalities</a:t>
            </a:r>
            <a:endParaRPr lang="en-GB" b="1" dirty="0">
              <a:solidFill>
                <a:srgbClr val="8C0026"/>
              </a:solidFill>
            </a:endParaRPr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404" y="1943649"/>
            <a:ext cx="5240424" cy="3558531"/>
          </a:xfrm>
          <a:prstGeom prst="rect">
            <a:avLst/>
          </a:prstGeom>
        </p:spPr>
      </p:pic>
      <p:sp>
        <p:nvSpPr>
          <p:cNvPr id="7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4" y="5664530"/>
            <a:ext cx="9141971" cy="1398006"/>
          </a:xfrm>
        </p:spPr>
        <p:txBody>
          <a:bodyPr/>
          <a:lstStyle/>
          <a:p>
            <a:pPr marL="514350" indent="-514350"/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Suggestion: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amendments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to the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formalities</a:t>
            </a:r>
            <a:endParaRPr lang="da-DK" sz="2800" dirty="0" smtClean="0">
              <a:solidFill>
                <a:srgbClr val="00163B"/>
              </a:solidFill>
              <a:sym typeface="Wingdings"/>
            </a:endParaRPr>
          </a:p>
          <a:p>
            <a:pPr marL="949124" lvl="1" indent="-514350"/>
            <a:r>
              <a:rPr lang="da-DK" sz="2500" dirty="0" err="1" smtClean="0">
                <a:solidFill>
                  <a:srgbClr val="00163B"/>
                </a:solidFill>
                <a:sym typeface="Wingdings"/>
              </a:rPr>
              <a:t>Vote</a:t>
            </a:r>
            <a:endParaRPr lang="da-DK" sz="2200" dirty="0">
              <a:solidFill>
                <a:srgbClr val="00163B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79549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27676" y="1564997"/>
            <a:ext cx="3816000" cy="3786909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388994" y="2380162"/>
            <a:ext cx="3541195" cy="3541195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937120" y="3135096"/>
            <a:ext cx="61543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dirty="0" err="1" smtClean="0">
                <a:solidFill>
                  <a:schemeClr val="bg1"/>
                </a:solidFill>
                <a:latin typeface="Verdana"/>
                <a:cs typeface="Verdana"/>
              </a:rPr>
              <a:t>Other</a:t>
            </a:r>
            <a:r>
              <a:rPr lang="da-DK" sz="6000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da-DK" sz="6000" dirty="0" err="1" smtClean="0">
                <a:solidFill>
                  <a:schemeClr val="bg1"/>
                </a:solidFill>
                <a:latin typeface="Verdana"/>
                <a:cs typeface="Verdana"/>
              </a:rPr>
              <a:t>topics</a:t>
            </a:r>
            <a:r>
              <a:rPr lang="da-DK" sz="6000" dirty="0" smtClean="0">
                <a:solidFill>
                  <a:schemeClr val="bg1"/>
                </a:solidFill>
                <a:latin typeface="Verdana"/>
                <a:cs typeface="Verdana"/>
              </a:rPr>
              <a:t>?</a:t>
            </a:r>
            <a:endParaRPr lang="da-DK" sz="60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31474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20468" y="1733830"/>
            <a:ext cx="3816000" cy="3786909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228075" y="1914746"/>
            <a:ext cx="4406222" cy="440622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466311" y="3441461"/>
            <a:ext cx="798124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500" dirty="0" err="1" smtClean="0">
                <a:solidFill>
                  <a:schemeClr val="bg1"/>
                </a:solidFill>
                <a:latin typeface="Verdana"/>
                <a:cs typeface="Verdana"/>
              </a:rPr>
              <a:t>Next</a:t>
            </a:r>
            <a:r>
              <a:rPr lang="da-DK" sz="3500" dirty="0" smtClean="0">
                <a:solidFill>
                  <a:schemeClr val="bg1"/>
                </a:solidFill>
                <a:latin typeface="Verdana"/>
                <a:cs typeface="Verdana"/>
              </a:rPr>
              <a:t> Board meeting is in 2018</a:t>
            </a:r>
          </a:p>
        </p:txBody>
      </p:sp>
    </p:spTree>
    <p:extLst>
      <p:ext uri="{BB962C8B-B14F-4D97-AF65-F5344CB8AC3E}">
        <p14:creationId xmlns:p14="http://schemas.microsoft.com/office/powerpoint/2010/main" val="96528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27548" y="1244364"/>
            <a:ext cx="5070884" cy="5032226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048685" y="2559009"/>
            <a:ext cx="3910632" cy="391063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880486" y="3510732"/>
            <a:ext cx="7078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 err="1" smtClean="0">
                <a:solidFill>
                  <a:schemeClr val="bg1"/>
                </a:solidFill>
                <a:latin typeface="Verdana"/>
                <a:cs typeface="Verdana"/>
              </a:rPr>
              <a:t>Approval</a:t>
            </a:r>
            <a:r>
              <a:rPr lang="da-DK" sz="4000" dirty="0" smtClean="0">
                <a:solidFill>
                  <a:schemeClr val="bg1"/>
                </a:solidFill>
                <a:latin typeface="Verdana"/>
                <a:cs typeface="Verdana"/>
              </a:rPr>
              <a:t> of the agenda</a:t>
            </a:r>
            <a:endParaRPr lang="da-DK" sz="40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8902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00000" y="1666274"/>
            <a:ext cx="4200748" cy="4168724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725650" y="1096378"/>
            <a:ext cx="4926702" cy="492670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690350" y="2898010"/>
            <a:ext cx="79620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 err="1" smtClean="0">
                <a:solidFill>
                  <a:schemeClr val="bg1"/>
                </a:solidFill>
                <a:latin typeface="Verdana"/>
                <a:cs typeface="Verdana"/>
              </a:rPr>
              <a:t>Approval</a:t>
            </a:r>
            <a:r>
              <a:rPr lang="da-DK" sz="4000" dirty="0" smtClean="0">
                <a:solidFill>
                  <a:schemeClr val="bg1"/>
                </a:solidFill>
                <a:latin typeface="Verdana"/>
                <a:cs typeface="Verdana"/>
              </a:rPr>
              <a:t> of the </a:t>
            </a:r>
            <a:r>
              <a:rPr lang="da-DK" sz="4000" dirty="0" err="1" smtClean="0">
                <a:solidFill>
                  <a:schemeClr val="bg1"/>
                </a:solidFill>
                <a:latin typeface="Verdana"/>
                <a:cs typeface="Verdana"/>
              </a:rPr>
              <a:t>minutes</a:t>
            </a:r>
            <a:r>
              <a:rPr lang="da-DK" sz="4000" dirty="0" smtClean="0">
                <a:solidFill>
                  <a:schemeClr val="bg1"/>
                </a:solidFill>
                <a:latin typeface="Verdana"/>
                <a:cs typeface="Verdana"/>
              </a:rPr>
              <a:t> from </a:t>
            </a:r>
          </a:p>
          <a:p>
            <a:r>
              <a:rPr lang="da-DK" sz="4000" dirty="0" smtClean="0">
                <a:solidFill>
                  <a:schemeClr val="bg1"/>
                </a:solidFill>
                <a:latin typeface="Verdana"/>
                <a:cs typeface="Verdana"/>
              </a:rPr>
              <a:t>the 23rd </a:t>
            </a:r>
            <a:r>
              <a:rPr lang="da-DK" sz="4000" dirty="0" err="1" smtClean="0">
                <a:solidFill>
                  <a:schemeClr val="bg1"/>
                </a:solidFill>
                <a:latin typeface="Verdana"/>
                <a:cs typeface="Verdana"/>
              </a:rPr>
              <a:t>board</a:t>
            </a:r>
            <a:r>
              <a:rPr lang="da-DK" sz="4000" dirty="0" smtClean="0">
                <a:solidFill>
                  <a:schemeClr val="bg1"/>
                </a:solidFill>
                <a:latin typeface="Verdana"/>
                <a:cs typeface="Verdana"/>
              </a:rPr>
              <a:t> meeting</a:t>
            </a:r>
            <a:endParaRPr lang="da-DK" sz="40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90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da-DK" b="1" dirty="0" err="1" smtClean="0">
                <a:solidFill>
                  <a:srgbClr val="8C0026"/>
                </a:solidFill>
              </a:rPr>
              <a:t>Orientation</a:t>
            </a:r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2184227"/>
            <a:ext cx="8708018" cy="4555153"/>
          </a:xfrm>
        </p:spPr>
        <p:txBody>
          <a:bodyPr/>
          <a:lstStyle/>
          <a:p>
            <a:pPr marL="457200" lvl="1" indent="-457200"/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6/10 - Kim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decided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to stop as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chairman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/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president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instantly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.</a:t>
            </a:r>
          </a:p>
          <a:p>
            <a:pPr marL="457200" lvl="1" indent="-457200"/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Ida stops as vice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president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at the end of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this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semester</a:t>
            </a:r>
          </a:p>
          <a:p>
            <a:pPr marL="457200" lvl="1" indent="-457200"/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Both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bar managers stop at the end of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this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semester</a:t>
            </a:r>
          </a:p>
          <a:p>
            <a:pPr marL="0" lvl="1" indent="0">
              <a:buNone/>
            </a:pPr>
            <a:endParaRPr lang="da-DK" sz="2800" dirty="0" smtClean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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We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are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looking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for new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candidates</a:t>
            </a:r>
            <a:endParaRPr lang="da-DK" sz="2800" dirty="0" smtClean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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Today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,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we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need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to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vote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for a new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chairman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of the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board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.</a:t>
            </a:r>
            <a:endParaRPr lang="da-DK" sz="2500" dirty="0" smtClean="0">
              <a:solidFill>
                <a:srgbClr val="00163B"/>
              </a:solidFill>
              <a:sym typeface="Wingdings"/>
            </a:endParaRPr>
          </a:p>
          <a:p>
            <a:pPr marL="949124" lvl="2" indent="-514350">
              <a:buFont typeface="+mj-lt"/>
              <a:buAutoNum type="arabicPeriod"/>
            </a:pPr>
            <a:endParaRPr lang="da-DK" sz="2800" dirty="0">
              <a:solidFill>
                <a:srgbClr val="00163B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9070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da-DK" b="1" dirty="0" err="1" smtClean="0">
                <a:solidFill>
                  <a:srgbClr val="8C0026"/>
                </a:solidFill>
              </a:rPr>
              <a:t>Orientation</a:t>
            </a:r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2184227"/>
            <a:ext cx="8708018" cy="4555153"/>
          </a:xfrm>
        </p:spPr>
        <p:txBody>
          <a:bodyPr/>
          <a:lstStyle/>
          <a:p>
            <a:pPr marL="457200" lvl="1" indent="-457200"/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11/10 Conference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was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held. 15 participants.</a:t>
            </a:r>
          </a:p>
          <a:p>
            <a:pPr marL="457200" lvl="1" indent="-457200"/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Happening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now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:</a:t>
            </a:r>
          </a:p>
          <a:p>
            <a:pPr marL="891974" lvl="2" indent="-457200"/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New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members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are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trained</a:t>
            </a:r>
            <a:r>
              <a:rPr lang="da-DK" sz="2800" dirty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for the positions</a:t>
            </a:r>
            <a:endParaRPr lang="da-DK" sz="2800" dirty="0">
              <a:solidFill>
                <a:srgbClr val="00163B"/>
              </a:solidFill>
              <a:sym typeface="Wingdings"/>
            </a:endParaRPr>
          </a:p>
          <a:p>
            <a:pPr marL="891974" lvl="2" indent="-457200"/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Weekly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workshops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every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Thursday</a:t>
            </a:r>
            <a:endParaRPr lang="da-DK" sz="2800" dirty="0" smtClean="0">
              <a:solidFill>
                <a:srgbClr val="00163B"/>
              </a:solidFill>
              <a:sym typeface="Wingdings"/>
            </a:endParaRPr>
          </a:p>
          <a:p>
            <a:pPr marL="891974" lvl="2" indent="-457200"/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Recruitment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for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upcoming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projects</a:t>
            </a:r>
            <a:endParaRPr lang="da-DK" sz="2800" dirty="0" smtClean="0">
              <a:solidFill>
                <a:srgbClr val="00163B"/>
              </a:solidFill>
              <a:sym typeface="Wingdings"/>
            </a:endParaRPr>
          </a:p>
          <a:p>
            <a:pPr marL="891974" lvl="2" indent="-457200"/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Improvement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of the Friday bars in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collaboration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with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Studenterbolaget</a:t>
            </a:r>
            <a:endParaRPr lang="da-DK" sz="2800" dirty="0">
              <a:solidFill>
                <a:srgbClr val="00163B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524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da-DK" b="1" dirty="0" err="1" smtClean="0">
                <a:solidFill>
                  <a:srgbClr val="8C0026"/>
                </a:solidFill>
              </a:rPr>
              <a:t>Orientation</a:t>
            </a:r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2184227"/>
            <a:ext cx="8708018" cy="4555153"/>
          </a:xfrm>
        </p:spPr>
        <p:txBody>
          <a:bodyPr/>
          <a:lstStyle/>
          <a:p>
            <a:pPr marL="457200" lvl="1" indent="-457200"/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Study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and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career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(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Cphbusiness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) has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applied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for a student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worker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to support the student organisation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together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with Charlotte Dalgaard. Status: waiting for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response</a:t>
            </a:r>
            <a:endParaRPr lang="da-DK" sz="2700" dirty="0" smtClean="0">
              <a:solidFill>
                <a:srgbClr val="00163B"/>
              </a:solidFill>
              <a:sym typeface="Wingdings"/>
            </a:endParaRPr>
          </a:p>
          <a:p>
            <a:pPr marL="457200" lvl="1" indent="-457200"/>
            <a:endParaRPr lang="da-DK" sz="2700" dirty="0" smtClean="0">
              <a:solidFill>
                <a:srgbClr val="00163B"/>
              </a:solidFill>
              <a:sym typeface="Wingdings"/>
            </a:endParaRPr>
          </a:p>
          <a:p>
            <a:pPr marL="457200" lvl="1" indent="-457200"/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Challenge</a:t>
            </a:r>
            <a:r>
              <a:rPr lang="da-DK" sz="2700" dirty="0">
                <a:solidFill>
                  <a:srgbClr val="00163B"/>
                </a:solidFill>
                <a:sym typeface="Wingdings"/>
              </a:rPr>
              <a:t>: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We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700" dirty="0" err="1">
                <a:solidFill>
                  <a:srgbClr val="00163B"/>
                </a:solidFill>
                <a:sym typeface="Wingdings"/>
              </a:rPr>
              <a:t>lack</a:t>
            </a:r>
            <a:r>
              <a:rPr lang="da-DK" sz="2700" dirty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700" dirty="0" err="1">
                <a:solidFill>
                  <a:srgbClr val="00163B"/>
                </a:solidFill>
                <a:sym typeface="Wingdings"/>
              </a:rPr>
              <a:t>access</a:t>
            </a:r>
            <a:r>
              <a:rPr lang="da-DK" sz="2700" dirty="0">
                <a:solidFill>
                  <a:srgbClr val="00163B"/>
                </a:solidFill>
                <a:sym typeface="Wingdings"/>
              </a:rPr>
              <a:t> to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Dinero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, </a:t>
            </a:r>
            <a:r>
              <a:rPr lang="da-DK" sz="2700" dirty="0" err="1">
                <a:solidFill>
                  <a:srgbClr val="00163B"/>
                </a:solidFill>
                <a:sym typeface="Wingdings"/>
              </a:rPr>
              <a:t>where</a:t>
            </a:r>
            <a:r>
              <a:rPr lang="da-DK" sz="2700" dirty="0">
                <a:solidFill>
                  <a:srgbClr val="00163B"/>
                </a:solidFill>
                <a:sym typeface="Wingdings"/>
              </a:rPr>
              <a:t> the </a:t>
            </a:r>
            <a:r>
              <a:rPr lang="da-DK" sz="2700" dirty="0" err="1">
                <a:solidFill>
                  <a:srgbClr val="00163B"/>
                </a:solidFill>
                <a:sym typeface="Wingdings"/>
              </a:rPr>
              <a:t>accounts</a:t>
            </a:r>
            <a:r>
              <a:rPr lang="da-DK" sz="2700" dirty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700" dirty="0" err="1">
                <a:solidFill>
                  <a:srgbClr val="00163B"/>
                </a:solidFill>
                <a:sym typeface="Wingdings"/>
              </a:rPr>
              <a:t>are</a:t>
            </a:r>
            <a:r>
              <a:rPr lang="da-DK" sz="2700" dirty="0">
                <a:solidFill>
                  <a:srgbClr val="00163B"/>
                </a:solidFill>
                <a:sym typeface="Wingdings"/>
              </a:rPr>
              <a:t> made. This </a:t>
            </a:r>
            <a:r>
              <a:rPr lang="da-DK" sz="2700" dirty="0" err="1">
                <a:solidFill>
                  <a:srgbClr val="00163B"/>
                </a:solidFill>
                <a:sym typeface="Wingdings"/>
              </a:rPr>
              <a:t>means</a:t>
            </a:r>
            <a:r>
              <a:rPr lang="da-DK" sz="2700" dirty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700" dirty="0" err="1">
                <a:solidFill>
                  <a:srgbClr val="00163B"/>
                </a:solidFill>
                <a:sym typeface="Wingdings"/>
              </a:rPr>
              <a:t>that</a:t>
            </a:r>
            <a:r>
              <a:rPr lang="da-DK" sz="2700" dirty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700" dirty="0" err="1">
                <a:solidFill>
                  <a:srgbClr val="00163B"/>
                </a:solidFill>
                <a:sym typeface="Wingdings"/>
              </a:rPr>
              <a:t>we</a:t>
            </a:r>
            <a:r>
              <a:rPr lang="da-DK" sz="2700" dirty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700" dirty="0" err="1">
                <a:solidFill>
                  <a:srgbClr val="00163B"/>
                </a:solidFill>
                <a:sym typeface="Wingdings"/>
              </a:rPr>
              <a:t>cannot</a:t>
            </a:r>
            <a:r>
              <a:rPr lang="da-DK" sz="2700" dirty="0">
                <a:solidFill>
                  <a:srgbClr val="00163B"/>
                </a:solidFill>
                <a:sym typeface="Wingdings"/>
              </a:rPr>
              <a:t> present the </a:t>
            </a:r>
            <a:r>
              <a:rPr lang="da-DK" sz="2700" dirty="0" err="1">
                <a:solidFill>
                  <a:srgbClr val="00163B"/>
                </a:solidFill>
                <a:sym typeface="Wingdings"/>
              </a:rPr>
              <a:t>annual</a:t>
            </a:r>
            <a:r>
              <a:rPr lang="da-DK" sz="2700" dirty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700" dirty="0" err="1">
                <a:solidFill>
                  <a:srgbClr val="00163B"/>
                </a:solidFill>
                <a:sym typeface="Wingdings"/>
              </a:rPr>
              <a:t>report</a:t>
            </a:r>
            <a:r>
              <a:rPr lang="da-DK" sz="2700" dirty="0">
                <a:solidFill>
                  <a:srgbClr val="00163B"/>
                </a:solidFill>
                <a:sym typeface="Wingdings"/>
              </a:rPr>
              <a:t> on the AGM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.</a:t>
            </a:r>
          </a:p>
          <a:p>
            <a:pPr marL="891974" lvl="2" indent="-457200"/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Sebastian Pilgaard has the login info</a:t>
            </a:r>
          </a:p>
        </p:txBody>
      </p:sp>
    </p:spTree>
    <p:extLst>
      <p:ext uri="{BB962C8B-B14F-4D97-AF65-F5344CB8AC3E}">
        <p14:creationId xmlns:p14="http://schemas.microsoft.com/office/powerpoint/2010/main" val="17354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da-DK" b="1" dirty="0" err="1" smtClean="0">
                <a:solidFill>
                  <a:srgbClr val="8C0026"/>
                </a:solidFill>
              </a:rPr>
              <a:t>Orientation</a:t>
            </a:r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2184227"/>
            <a:ext cx="8708018" cy="4555153"/>
          </a:xfrm>
        </p:spPr>
        <p:txBody>
          <a:bodyPr/>
          <a:lstStyle/>
          <a:p>
            <a:pPr marL="457200" lvl="1" indent="-457200"/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19/10, Kim made a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contract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with CA A-kasse.</a:t>
            </a:r>
          </a:p>
          <a:p>
            <a:pPr marL="891974" lvl="2" indent="-457200"/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Charlotte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will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make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sure the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contract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is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annulled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due to:</a:t>
            </a:r>
          </a:p>
          <a:p>
            <a:pPr marL="1388859" lvl="3" indent="-457200"/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The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contract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has not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been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approved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by the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board</a:t>
            </a:r>
            <a:endParaRPr lang="da-DK" sz="2700" dirty="0" smtClean="0">
              <a:solidFill>
                <a:srgbClr val="00163B"/>
              </a:solidFill>
              <a:sym typeface="Wingdings"/>
            </a:endParaRPr>
          </a:p>
          <a:p>
            <a:pPr marL="1388859" lvl="3" indent="-457200"/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The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contract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violates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Cphbusiness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’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rules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about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unions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allowed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on campus</a:t>
            </a:r>
          </a:p>
          <a:p>
            <a:pPr marL="1388859" lvl="3" indent="-457200"/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Kim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was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not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acting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chairman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,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when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he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signed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the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contract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(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he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resigned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6/10)</a:t>
            </a:r>
            <a:endParaRPr lang="da-DK" sz="2700" dirty="0">
              <a:solidFill>
                <a:srgbClr val="00163B"/>
              </a:solidFill>
              <a:sym typeface="Wingdings"/>
            </a:endParaRPr>
          </a:p>
          <a:p>
            <a:pPr marL="891974" lvl="2" indent="-457200"/>
            <a:endParaRPr lang="da-DK" sz="2700" dirty="0">
              <a:solidFill>
                <a:srgbClr val="00163B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9951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da-DK" b="1" dirty="0" err="1" smtClean="0">
                <a:solidFill>
                  <a:srgbClr val="8C0026"/>
                </a:solidFill>
              </a:rPr>
              <a:t>Orientation</a:t>
            </a:r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2184227"/>
            <a:ext cx="8708018" cy="4555153"/>
          </a:xfrm>
        </p:spPr>
        <p:txBody>
          <a:bodyPr/>
          <a:lstStyle/>
          <a:p>
            <a:pPr marL="0" lvl="1" indent="0">
              <a:buNone/>
            </a:pP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Status on systems:</a:t>
            </a:r>
          </a:p>
          <a:p>
            <a:pPr marL="891974" lvl="2" indent="-457200"/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Website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project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is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stranded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.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We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lack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knowledge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of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how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to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continue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the website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creation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. </a:t>
            </a:r>
          </a:p>
          <a:p>
            <a:pPr marL="891974" lvl="2" indent="-457200"/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Google Drive and Plandate is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closed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due to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lack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of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payments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.</a:t>
            </a:r>
          </a:p>
          <a:p>
            <a:pPr marL="891974" lvl="2" indent="-457200"/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E-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conomics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: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We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still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pay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,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because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we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cannot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find login and </a:t>
            </a:r>
            <a:r>
              <a:rPr lang="da-DK" sz="2800" dirty="0" err="1" smtClean="0">
                <a:solidFill>
                  <a:srgbClr val="00163B"/>
                </a:solidFill>
                <a:sym typeface="Wingdings"/>
              </a:rPr>
              <a:t>extract</a:t>
            </a:r>
            <a:r>
              <a:rPr lang="da-DK" sz="2800" dirty="0" smtClean="0">
                <a:solidFill>
                  <a:srgbClr val="00163B"/>
                </a:solidFill>
                <a:sym typeface="Wingdings"/>
              </a:rPr>
              <a:t> information.</a:t>
            </a:r>
            <a:endParaRPr lang="da-DK" sz="2800" dirty="0">
              <a:solidFill>
                <a:srgbClr val="00163B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91893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Cphbusiness Students_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PowerPoint_Cphbusiness Students_test.potx</Template>
  <TotalTime>4101</TotalTime>
  <Words>864</Words>
  <Application>Microsoft Office PowerPoint</Application>
  <PresentationFormat>Brugerdefineret</PresentationFormat>
  <Paragraphs>192</Paragraphs>
  <Slides>27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27</vt:i4>
      </vt:variant>
    </vt:vector>
  </HeadingPairs>
  <TitlesOfParts>
    <vt:vector size="28" baseType="lpstr">
      <vt:lpstr>PowerPoint_Cphbusiness Students_test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CPH Business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Martin Ove Christensen</dc:creator>
  <cp:lastModifiedBy>Sabrina Vogt</cp:lastModifiedBy>
  <cp:revision>170</cp:revision>
  <dcterms:created xsi:type="dcterms:W3CDTF">2013-08-30T11:58:37Z</dcterms:created>
  <dcterms:modified xsi:type="dcterms:W3CDTF">2017-12-12T08:54:34Z</dcterms:modified>
</cp:coreProperties>
</file>